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4EC9F-3C41-4A70-BC03-AAA7590F90AA}" v="1275" dt="2025-09-04T18:19:01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8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4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6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4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22/bank+market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coXLab/deteccion_clientes_banco/blob/main/docs/reporte_perfi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BancoXLab/deteccion_clientes_banco/blob/main/models/baseline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Proyecto: Detección de clientes.</a:t>
            </a:r>
            <a:br>
              <a:rPr lang="es-ES" dirty="0"/>
            </a:br>
            <a:r>
              <a:rPr lang="es-ES" dirty="0"/>
              <a:t>Resumen del H1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/>
              <a:t>Integrantes: Balda Javier, </a:t>
            </a:r>
            <a:r>
              <a:rPr lang="es-ES" dirty="0" err="1"/>
              <a:t>Caracoix</a:t>
            </a:r>
            <a:r>
              <a:rPr lang="es-ES" dirty="0"/>
              <a:t> Juan, Casas Facundo</a:t>
            </a:r>
          </a:p>
          <a:p>
            <a:r>
              <a:rPr lang="es-ES" dirty="0"/>
              <a:t>Laboratorio: Consultoría de datos II</a:t>
            </a:r>
          </a:p>
          <a:p>
            <a:r>
              <a:rPr lang="es-E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1B2E-50E4-AFE7-BF6B-3B2F9A3B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2CEF-445C-A4B5-5300-7BCA5B57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err="1">
                <a:ea typeface="+mn-lt"/>
                <a:cs typeface="+mn-lt"/>
              </a:rPr>
              <a:t>Contexto</a:t>
            </a:r>
            <a:r>
              <a:rPr lang="en-US" b="1" dirty="0">
                <a:ea typeface="+mn-lt"/>
                <a:cs typeface="+mn-lt"/>
              </a:rPr>
              <a:t> y </a:t>
            </a:r>
            <a:r>
              <a:rPr lang="en-US" b="1" err="1">
                <a:ea typeface="+mn-lt"/>
                <a:cs typeface="+mn-lt"/>
              </a:rPr>
              <a:t>objetivo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Roadmap e </a:t>
            </a:r>
            <a:r>
              <a:rPr lang="en-US" b="1" dirty="0" err="1">
                <a:ea typeface="+mn-lt"/>
                <a:cs typeface="+mn-lt"/>
              </a:rPr>
              <a:t>historias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usuarios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 err="1">
                <a:ea typeface="+mn-lt"/>
                <a:cs typeface="+mn-lt"/>
              </a:rPr>
              <a:t>Arquitectura</a:t>
            </a:r>
            <a:r>
              <a:rPr lang="en-US" b="1" dirty="0">
                <a:ea typeface="+mn-lt"/>
                <a:cs typeface="+mn-lt"/>
              </a:rPr>
              <a:t> y </a:t>
            </a:r>
            <a:r>
              <a:rPr lang="en-US" b="1" dirty="0" err="1">
                <a:ea typeface="+mn-lt"/>
                <a:cs typeface="+mn-lt"/>
              </a:rPr>
              <a:t>decisiones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propuestas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</a:t>
            </a:r>
            <a:r>
              <a:rPr lang="en-US" b="1" err="1">
                <a:ea typeface="+mn-lt"/>
                <a:cs typeface="+mn-lt"/>
              </a:rPr>
              <a:t>Inventario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datos</a:t>
            </a:r>
            <a:r>
              <a:rPr lang="en-US" b="1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</a:t>
            </a:r>
            <a:r>
              <a:rPr lang="en-US" b="1" dirty="0" err="1">
                <a:ea typeface="+mn-lt"/>
                <a:cs typeface="+mn-lt"/>
              </a:rPr>
              <a:t>Modelo</a:t>
            </a:r>
            <a:r>
              <a:rPr lang="en-US" b="1" dirty="0">
                <a:ea typeface="+mn-lt"/>
                <a:cs typeface="+mn-lt"/>
              </a:rPr>
              <a:t> base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6. </a:t>
            </a:r>
            <a:r>
              <a:rPr lang="en-US" b="1" dirty="0" err="1">
                <a:ea typeface="+mn-lt"/>
                <a:cs typeface="+mn-lt"/>
              </a:rPr>
              <a:t>Riesgos</a:t>
            </a:r>
            <a:r>
              <a:rPr lang="en-US" b="1" dirty="0">
                <a:ea typeface="+mn-lt"/>
                <a:cs typeface="+mn-lt"/>
              </a:rPr>
              <a:t> y </a:t>
            </a:r>
            <a:r>
              <a:rPr lang="en-US" b="1" dirty="0" err="1">
                <a:ea typeface="+mn-lt"/>
                <a:cs typeface="+mn-lt"/>
              </a:rPr>
              <a:t>mitigaciones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7. </a:t>
            </a:r>
            <a:r>
              <a:rPr lang="en-US" b="1" err="1">
                <a:ea typeface="+mn-lt"/>
                <a:cs typeface="+mn-lt"/>
              </a:rPr>
              <a:t>Evidencia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repo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8. </a:t>
            </a:r>
            <a:r>
              <a:rPr lang="en-US" b="1" dirty="0">
                <a:ea typeface="+mn-lt"/>
                <a:cs typeface="+mn-lt"/>
              </a:rPr>
              <a:t>Cierre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323F-70EE-DC28-8A49-A79D1A5B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7B1E-3990-40BC-8F83-912BB86E96D2}" type="datetime1"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D332-C183-A2D4-334D-B9223DD3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C087-525B-CE7C-9D51-2893E79B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CAC7-E340-62D8-70D2-DE80AEB8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Contexto</a:t>
            </a:r>
            <a:r>
              <a:rPr lang="en-US" dirty="0"/>
              <a:t> y </a:t>
            </a:r>
            <a:r>
              <a:rPr lang="en-US" dirty="0" err="1"/>
              <a:t>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96E2-5AD5-91AE-FC5F-3648409DA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3038740"/>
            <a:ext cx="4980891" cy="31334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71450" indent="-171450"/>
            <a:r>
              <a:rPr lang="en-US" sz="2400" i="1" u="sng" dirty="0">
                <a:solidFill>
                  <a:srgbClr val="1F2328"/>
                </a:solidFill>
                <a:ea typeface="+mn-lt"/>
                <a:cs typeface="+mn-lt"/>
              </a:rPr>
              <a:t>Impacto </a:t>
            </a:r>
            <a:r>
              <a:rPr lang="en-US" sz="2400" i="1" u="sng" err="1">
                <a:solidFill>
                  <a:srgbClr val="1F2328"/>
                </a:solidFill>
                <a:ea typeface="+mn-lt"/>
                <a:cs typeface="+mn-lt"/>
              </a:rPr>
              <a:t>esperado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sz="2400" b="1" err="1">
                <a:solidFill>
                  <a:srgbClr val="1F2328"/>
                </a:solidFill>
                <a:ea typeface="+mn-lt"/>
                <a:cs typeface="+mn-lt"/>
              </a:rPr>
              <a:t>Mejorar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 la </a:t>
            </a:r>
            <a:r>
              <a:rPr lang="en-US" sz="2400" b="1" err="1">
                <a:solidFill>
                  <a:srgbClr val="1F2328"/>
                </a:solidFill>
                <a:ea typeface="+mn-lt"/>
                <a:cs typeface="+mn-lt"/>
              </a:rPr>
              <a:t>efectividad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 de las </a:t>
            </a:r>
            <a:r>
              <a:rPr lang="en-US" sz="2400" b="1" err="1">
                <a:solidFill>
                  <a:srgbClr val="1F2328"/>
                </a:solidFill>
                <a:ea typeface="+mn-lt"/>
                <a:cs typeface="+mn-lt"/>
              </a:rPr>
              <a:t>campañas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 (+</a:t>
            </a:r>
            <a:r>
              <a:rPr lang="en-US" sz="2400" err="1">
                <a:solidFill>
                  <a:srgbClr val="1F2328"/>
                </a:solidFill>
                <a:ea typeface="+mn-lt"/>
                <a:cs typeface="+mn-lt"/>
              </a:rPr>
              <a:t>conversión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, -</a:t>
            </a:r>
            <a:r>
              <a:rPr lang="en-US" sz="2400" err="1">
                <a:solidFill>
                  <a:srgbClr val="1F2328"/>
                </a:solidFill>
                <a:ea typeface="+mn-lt"/>
                <a:cs typeface="+mn-lt"/>
              </a:rPr>
              <a:t>costo</a:t>
            </a:r>
            <a:r>
              <a:rPr lang="en-US" sz="2400" dirty="0">
                <a:solidFill>
                  <a:srgbClr val="1F2328"/>
                </a:solidFill>
                <a:ea typeface="+mn-lt"/>
                <a:cs typeface="+mn-lt"/>
              </a:rPr>
              <a:t>).</a:t>
            </a:r>
          </a:p>
          <a:p>
            <a:pPr marL="171450" indent="-171450"/>
            <a:endParaRPr lang="en-US" sz="2400" dirty="0">
              <a:solidFill>
                <a:srgbClr val="1F2328"/>
              </a:solidFill>
            </a:endParaRPr>
          </a:p>
          <a:p>
            <a:pPr marL="342900" indent="-342900"/>
            <a:r>
              <a:rPr lang="en-US" sz="2400" b="1" i="1" u="sng" dirty="0" err="1">
                <a:solidFill>
                  <a:srgbClr val="1F2328"/>
                </a:solidFill>
              </a:rPr>
              <a:t>Mensaje</a:t>
            </a:r>
            <a:r>
              <a:rPr lang="en-US" sz="2400" i="1" u="sng" dirty="0">
                <a:solidFill>
                  <a:srgbClr val="1F2328"/>
                </a:solidFill>
              </a:rPr>
              <a:t>:</a:t>
            </a:r>
            <a:r>
              <a:rPr lang="en-US" sz="2400" dirty="0">
                <a:solidFill>
                  <a:srgbClr val="1F2328"/>
                </a:solidFill>
              </a:rPr>
              <a:t> </a:t>
            </a:r>
            <a:r>
              <a:rPr lang="en-US" sz="2400" i="1" dirty="0">
                <a:solidFill>
                  <a:srgbClr val="1F2328"/>
                </a:solidFill>
              </a:rPr>
              <a:t>"</a:t>
            </a:r>
            <a:r>
              <a:rPr lang="en-US" sz="2400" i="1" dirty="0" err="1">
                <a:solidFill>
                  <a:srgbClr val="1F2328"/>
                </a:solidFill>
                <a:ea typeface="+mn-lt"/>
                <a:cs typeface="+mn-lt"/>
              </a:rPr>
              <a:t>Queremos</a:t>
            </a:r>
            <a:r>
              <a:rPr lang="en-US" sz="2400" i="1" dirty="0">
                <a:solidFill>
                  <a:srgbClr val="1F2328"/>
                </a:solidFill>
                <a:ea typeface="+mn-lt"/>
                <a:cs typeface="+mn-lt"/>
              </a:rPr>
              <a:t> un </a:t>
            </a:r>
            <a:r>
              <a:rPr lang="en-US" sz="2400" b="1" i="1" dirty="0" err="1">
                <a:solidFill>
                  <a:srgbClr val="1F2328"/>
                </a:solidFill>
                <a:ea typeface="+mn-lt"/>
                <a:cs typeface="+mn-lt"/>
              </a:rPr>
              <a:t>prototipo</a:t>
            </a:r>
            <a:r>
              <a:rPr lang="en-US" sz="2400" b="1" i="1" dirty="0">
                <a:solidFill>
                  <a:srgbClr val="1F2328"/>
                </a:solidFill>
                <a:ea typeface="+mn-lt"/>
                <a:cs typeface="+mn-lt"/>
              </a:rPr>
              <a:t> reproducible </a:t>
            </a:r>
            <a:r>
              <a:rPr lang="en-US" sz="2400" i="1" dirty="0">
                <a:solidFill>
                  <a:srgbClr val="1F2328"/>
                </a:solidFill>
                <a:ea typeface="+mn-lt"/>
                <a:cs typeface="+mn-lt"/>
              </a:rPr>
              <a:t>que </a:t>
            </a:r>
            <a:r>
              <a:rPr lang="en-US" sz="2400" i="1" dirty="0" err="1">
                <a:solidFill>
                  <a:srgbClr val="1F2328"/>
                </a:solidFill>
                <a:ea typeface="+mn-lt"/>
                <a:cs typeface="+mn-lt"/>
              </a:rPr>
              <a:t>prediga</a:t>
            </a:r>
            <a:r>
              <a:rPr lang="en-US" sz="2400" i="1" dirty="0">
                <a:solidFill>
                  <a:srgbClr val="1F2328"/>
                </a:solidFill>
                <a:ea typeface="+mn-lt"/>
                <a:cs typeface="+mn-lt"/>
              </a:rPr>
              <a:t> la </a:t>
            </a:r>
            <a:r>
              <a:rPr lang="en-US" sz="2400" i="1" dirty="0" err="1">
                <a:solidFill>
                  <a:srgbClr val="1F2328"/>
                </a:solidFill>
                <a:ea typeface="+mn-lt"/>
                <a:cs typeface="+mn-lt"/>
              </a:rPr>
              <a:t>suscripción</a:t>
            </a:r>
            <a:r>
              <a:rPr lang="en-US" sz="2400" i="1" dirty="0">
                <a:solidFill>
                  <a:srgbClr val="1F2328"/>
                </a:solidFill>
                <a:ea typeface="+mn-lt"/>
                <a:cs typeface="+mn-lt"/>
              </a:rPr>
              <a:t> con </a:t>
            </a:r>
            <a:r>
              <a:rPr lang="en-US" sz="2400" b="1" i="1" dirty="0">
                <a:solidFill>
                  <a:srgbClr val="1F2328"/>
                </a:solidFill>
                <a:ea typeface="+mn-lt"/>
                <a:cs typeface="+mn-lt"/>
              </a:rPr>
              <a:t>F1 ≥ 0.78</a:t>
            </a:r>
            <a:r>
              <a:rPr lang="en-US" sz="2400" i="1" dirty="0">
                <a:solidFill>
                  <a:srgbClr val="1F2328"/>
                </a:solidFill>
                <a:ea typeface="+mn-lt"/>
                <a:cs typeface="+mn-lt"/>
              </a:rPr>
              <a:t> antes del 30/09/25."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9D002-8393-B584-E862-6C7852AE3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3038740"/>
            <a:ext cx="4937760" cy="31334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1F2328"/>
                </a:solidFill>
              </a:rPr>
              <a:t>Alcance</a:t>
            </a:r>
            <a:r>
              <a:rPr lang="en-US" sz="2400" dirty="0">
                <a:solidFill>
                  <a:srgbClr val="1F2328"/>
                </a:solidFill>
              </a:rPr>
              <a:t> MVP: </a:t>
            </a:r>
            <a:r>
              <a:rPr lang="en-US" sz="2400" dirty="0" err="1">
                <a:solidFill>
                  <a:srgbClr val="1F2328"/>
                </a:solidFill>
              </a:rPr>
              <a:t>historias</a:t>
            </a:r>
            <a:r>
              <a:rPr lang="en-US" sz="2400" dirty="0">
                <a:solidFill>
                  <a:srgbClr val="1F2328"/>
                </a:solidFill>
              </a:rPr>
              <a:t> clave.</a:t>
            </a:r>
          </a:p>
          <a:p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Limpieza/</a:t>
            </a:r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preprocesamiento</a:t>
            </a:r>
            <a:endParaRPr lang="en-US" sz="2400" b="1">
              <a:solidFill>
                <a:srgbClr val="1F2328"/>
              </a:solidFill>
            </a:endParaRPr>
          </a:p>
          <a:p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Baseline </a:t>
            </a:r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LogReg</a:t>
            </a:r>
            <a:endParaRPr lang="en-US" sz="2400" b="1"/>
          </a:p>
          <a:p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Modelo</a:t>
            </a:r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avanzado</a:t>
            </a:r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 (RF/GBM)</a:t>
            </a:r>
            <a:endParaRPr lang="en-US" sz="2400" b="1"/>
          </a:p>
          <a:p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Pipeline reproducible</a:t>
            </a:r>
            <a:endParaRPr lang="en-US" sz="2400" b="1"/>
          </a:p>
          <a:p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Reporte</a:t>
            </a:r>
            <a:r>
              <a:rPr lang="en-US" sz="2400" b="1" dirty="0">
                <a:solidFill>
                  <a:srgbClr val="1F2328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rgbClr val="1F2328"/>
                </a:solidFill>
                <a:ea typeface="+mn-lt"/>
                <a:cs typeface="+mn-lt"/>
              </a:rPr>
              <a:t>métricas</a:t>
            </a:r>
            <a:endParaRPr lang="en-US" sz="2400" dirty="0" err="1"/>
          </a:p>
          <a:p>
            <a:pPr marL="457200" indent="-457200">
              <a:buAutoNum type="arabicPeriod"/>
            </a:pPr>
            <a:endParaRPr lang="en-US" sz="2400" dirty="0">
              <a:solidFill>
                <a:srgbClr val="1F2328"/>
              </a:solidFill>
            </a:endParaRPr>
          </a:p>
          <a:p>
            <a:pPr>
              <a:buAutoNum type="arabicPeriod"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7A42-8E08-5C5C-A665-6A377E41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792C-C608-40C2-851B-9359E986EA06}" type="datetime1"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39F0-59AE-711D-F47B-544967F0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6AD55-FC8A-2CDB-FF3D-78120733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A84F12-2CA2-4CCD-5C99-CC0C5D173405}"/>
              </a:ext>
            </a:extLst>
          </p:cNvPr>
          <p:cNvSpPr txBox="1"/>
          <p:nvPr/>
        </p:nvSpPr>
        <p:spPr>
          <a:xfrm>
            <a:off x="1123538" y="2100146"/>
            <a:ext cx="101451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"El banco necesita </a:t>
            </a:r>
            <a:r>
              <a:rPr lang="es-AR" sz="2400" b="1" i="1" dirty="0">
                <a:solidFill>
                  <a:srgbClr val="1F2328"/>
                </a:solidFill>
                <a:ea typeface="+mn-lt"/>
                <a:cs typeface="+mn-lt"/>
              </a:rPr>
              <a:t>identificar</a:t>
            </a:r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 qué </a:t>
            </a:r>
            <a:r>
              <a:rPr lang="es-AR" sz="2400" b="1" i="1" dirty="0">
                <a:solidFill>
                  <a:srgbClr val="1F2328"/>
                </a:solidFill>
                <a:ea typeface="+mn-lt"/>
                <a:cs typeface="+mn-lt"/>
              </a:rPr>
              <a:t>clientes</a:t>
            </a:r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 tienen </a:t>
            </a:r>
            <a:r>
              <a:rPr lang="es-AR" sz="2400" b="1" i="1" dirty="0">
                <a:solidFill>
                  <a:srgbClr val="1F2328"/>
                </a:solidFill>
                <a:ea typeface="+mn-lt"/>
                <a:cs typeface="+mn-lt"/>
              </a:rPr>
              <a:t>mayor probabilidad</a:t>
            </a:r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 de </a:t>
            </a:r>
            <a:r>
              <a:rPr lang="es-AR" sz="2400" b="1" i="1" dirty="0">
                <a:solidFill>
                  <a:srgbClr val="1F2328"/>
                </a:solidFill>
                <a:ea typeface="+mn-lt"/>
                <a:cs typeface="+mn-lt"/>
              </a:rPr>
              <a:t>contratar</a:t>
            </a:r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 un </a:t>
            </a:r>
            <a:r>
              <a:rPr lang="es-AR" sz="2400" b="1" i="1" dirty="0">
                <a:solidFill>
                  <a:srgbClr val="1F2328"/>
                </a:solidFill>
                <a:ea typeface="+mn-lt"/>
                <a:cs typeface="+mn-lt"/>
              </a:rPr>
              <a:t>depósito</a:t>
            </a:r>
            <a:r>
              <a:rPr lang="es-AR" sz="2400" i="1" dirty="0">
                <a:solidFill>
                  <a:srgbClr val="1F2328"/>
                </a:solidFill>
                <a:ea typeface="+mn-lt"/>
                <a:cs typeface="+mn-lt"/>
              </a:rPr>
              <a:t>, para optimizar campañas comerciales."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04675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8605-12F5-72E5-AD74-0D382980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34" y="1422381"/>
            <a:ext cx="3099816" cy="1709928"/>
          </a:xfrm>
        </p:spPr>
        <p:txBody>
          <a:bodyPr/>
          <a:lstStyle/>
          <a:p>
            <a:r>
              <a:rPr lang="en-US" dirty="0"/>
              <a:t>Roadmap e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 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D1198E-A9DC-BCF6-6C88-A1ED31DE0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370" y="1077325"/>
            <a:ext cx="7445814" cy="46859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2418-B297-CDC2-64F3-0FEC689B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434" y="3141453"/>
            <a:ext cx="3099817" cy="30298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n-US" dirty="0" err="1"/>
              <a:t>Diccionario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Data Profiling </a:t>
            </a:r>
            <a:r>
              <a:rPr lang="en-US" err="1"/>
              <a:t>inicial</a:t>
            </a:r>
            <a:endParaRPr lang="en-US" dirty="0"/>
          </a:p>
          <a:p>
            <a:pPr marL="285750" indent="-285750">
              <a:buChar char="•"/>
            </a:pPr>
            <a:r>
              <a:rPr lang="en-US" err="1"/>
              <a:t>Diseño</a:t>
            </a:r>
            <a:r>
              <a:rPr lang="en-US" dirty="0"/>
              <a:t> de </a:t>
            </a:r>
            <a:r>
              <a:rPr lang="en-US" err="1"/>
              <a:t>arquitectura</a:t>
            </a:r>
            <a:endParaRPr lang="en-US"/>
          </a:p>
          <a:p>
            <a:pPr marL="285750" indent="-285750">
              <a:buChar char="•"/>
            </a:pPr>
            <a:r>
              <a:rPr lang="en-US" dirty="0"/>
              <a:t>Baseline reproducible</a:t>
            </a:r>
          </a:p>
          <a:p>
            <a:pPr marL="285750" indent="-285750">
              <a:buChar char="•"/>
            </a:pPr>
            <a:r>
              <a:rPr lang="en-US" dirty="0" err="1"/>
              <a:t>Detección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 y variables </a:t>
            </a:r>
            <a:r>
              <a:rPr lang="en-US" dirty="0" err="1"/>
              <a:t>sensibles</a:t>
            </a:r>
            <a:endParaRPr lang="en-US"/>
          </a:p>
          <a:p>
            <a:pPr marL="285750" indent="-285750">
              <a:buChar char="•"/>
            </a:pPr>
            <a:r>
              <a:rPr lang="en-US" err="1"/>
              <a:t>Make_train</a:t>
            </a:r>
            <a:endParaRPr lang="en-US" dirty="0" err="1"/>
          </a:p>
          <a:p>
            <a:pPr marL="285750" indent="-285750">
              <a:buChar char="•"/>
            </a:pP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métricas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19EE-29E6-1129-5F44-DD4B87FF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8344-E874-4ED8-956C-792A93CD0480}" type="datetime1"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BA7B-6031-1E99-6CB8-E1A06085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5FE27-8803-FB1B-98D9-4B1F7E53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8CF3963-E5B1-11FB-E0AF-F939F7D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pPr algn="ctr"/>
            <a:r>
              <a:rPr lang="en-US" dirty="0" err="1"/>
              <a:t>Arquitectura</a:t>
            </a:r>
            <a:r>
              <a:rPr lang="en-US" dirty="0"/>
              <a:t> y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propuestas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A3F31A4-F4DF-AE45-270A-13DBBE13D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53050" y="2219232"/>
            <a:ext cx="7063655" cy="3866704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C00D3-6F7D-E67E-EB39-2B6DD0B0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7E36E-9031-4041-AFB0-E17D484BDCF9}" type="datetime1">
              <a:pPr>
                <a:spcAft>
                  <a:spcPts val="600"/>
                </a:spcAft>
              </a:pPr>
              <a:t>9/4/2025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C61E5D0-925E-F56C-4231-B285AA9C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FDE80-4D59-CFBB-B206-875EF863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0194D-6946-68E2-4736-32D96B81051F}"/>
              </a:ext>
            </a:extLst>
          </p:cNvPr>
          <p:cNvSpPr txBox="1"/>
          <p:nvPr/>
        </p:nvSpPr>
        <p:spPr>
          <a:xfrm>
            <a:off x="7653129" y="2286000"/>
            <a:ext cx="404191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001-Base de </a:t>
            </a:r>
            <a:r>
              <a:rPr lang="en-US" b="1" err="1"/>
              <a:t>datos</a:t>
            </a:r>
            <a:r>
              <a:rPr lang="en-US" b="1" dirty="0"/>
              <a:t>:</a:t>
            </a:r>
          </a:p>
          <a:p>
            <a:r>
              <a:rPr lang="en-US" i="1" dirty="0">
                <a:solidFill>
                  <a:srgbClr val="1F2328"/>
                </a:solidFill>
                <a:ea typeface="+mn-lt"/>
                <a:cs typeface="+mn-lt"/>
              </a:rPr>
              <a:t>Status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Accepted</a:t>
            </a:r>
            <a:endParaRPr lang="en-US" b="1" dirty="0"/>
          </a:p>
          <a:p>
            <a:r>
              <a:rPr lang="en-US" i="1" err="1">
                <a:solidFill>
                  <a:srgbClr val="1F2328"/>
                </a:solidFill>
                <a:ea typeface="+mn-lt"/>
                <a:cs typeface="+mn-lt"/>
              </a:rPr>
              <a:t>Contexto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Creacion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cloud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 database.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i="1" err="1">
                <a:solidFill>
                  <a:srgbClr val="1F2328"/>
                </a:solidFill>
                <a:ea typeface="+mn-lt"/>
                <a:cs typeface="+mn-lt"/>
              </a:rPr>
              <a:t>Alternativas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Aiven/AWS;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PostgreDB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Mysql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i="1" err="1">
                <a:solidFill>
                  <a:srgbClr val="1F2328"/>
                </a:solidFill>
                <a:ea typeface="+mn-lt"/>
                <a:cs typeface="+mn-lt"/>
              </a:rPr>
              <a:t>Decisión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Aiven 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y </a:t>
            </a:r>
            <a:r>
              <a:rPr lang="en-US" b="1" err="1">
                <a:solidFill>
                  <a:srgbClr val="1F2328"/>
                </a:solidFill>
                <a:ea typeface="+mn-lt"/>
                <a:cs typeface="+mn-lt"/>
              </a:rPr>
              <a:t>Mysql</a:t>
            </a:r>
            <a:endParaRPr lang="en-US" b="1" dirty="0">
              <a:solidFill>
                <a:srgbClr val="1F2328"/>
              </a:solidFill>
              <a:ea typeface="+mn-lt"/>
              <a:cs typeface="+mn-lt"/>
            </a:endParaRPr>
          </a:p>
          <a:p>
            <a:endParaRPr lang="en-US" b="1" dirty="0">
              <a:solidFill>
                <a:srgbClr val="1F2328"/>
              </a:solidFill>
            </a:endParaRPr>
          </a:p>
          <a:p>
            <a:r>
              <a:rPr lang="en-US" b="1" dirty="0">
                <a:solidFill>
                  <a:srgbClr val="1F2328"/>
                </a:solidFill>
              </a:rPr>
              <a:t>002-Batch vs API</a:t>
            </a:r>
          </a:p>
          <a:p>
            <a:r>
              <a:rPr lang="en-US" i="1" dirty="0">
                <a:solidFill>
                  <a:srgbClr val="1F2328"/>
                </a:solidFill>
                <a:ea typeface="+mn-lt"/>
                <a:cs typeface="+mn-lt"/>
              </a:rPr>
              <a:t>Status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Proposed</a:t>
            </a:r>
            <a:endParaRPr lang="en-US" b="1" dirty="0"/>
          </a:p>
          <a:p>
            <a:r>
              <a:rPr lang="en-US" i="1" err="1">
                <a:solidFill>
                  <a:srgbClr val="1F2328"/>
                </a:solidFill>
                <a:ea typeface="+mn-lt"/>
                <a:cs typeface="+mn-lt"/>
              </a:rPr>
              <a:t>Contexto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b="1" err="1">
                <a:solidFill>
                  <a:srgbClr val="1F2328"/>
                </a:solidFill>
                <a:ea typeface="+mn-lt"/>
                <a:cs typeface="+mn-lt"/>
              </a:rPr>
              <a:t>Registro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de las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llamadas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de la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campaña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por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día y </a:t>
            </a:r>
            <a:r>
              <a:rPr lang="en-US" b="1" err="1">
                <a:solidFill>
                  <a:srgbClr val="1F2328"/>
                </a:solidFill>
                <a:ea typeface="+mn-lt"/>
                <a:cs typeface="+mn-lt"/>
              </a:rPr>
              <a:t>mes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en-US" b="1" dirty="0"/>
          </a:p>
          <a:p>
            <a:r>
              <a:rPr lang="en-US" i="1" err="1">
                <a:solidFill>
                  <a:srgbClr val="1F2328"/>
                </a:solidFill>
                <a:ea typeface="+mn-lt"/>
                <a:cs typeface="+mn-lt"/>
              </a:rPr>
              <a:t>Alternativas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Batch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diario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 Batch </a:t>
            </a:r>
            <a:r>
              <a:rPr lang="en-US" err="1">
                <a:solidFill>
                  <a:srgbClr val="1F2328"/>
                </a:solidFill>
                <a:ea typeface="+mn-lt"/>
                <a:cs typeface="+mn-lt"/>
              </a:rPr>
              <a:t>mensual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, Streaming</a:t>
            </a:r>
            <a:endParaRPr lang="en-US" dirty="0"/>
          </a:p>
          <a:p>
            <a:r>
              <a:rPr lang="en-US" i="1" dirty="0" err="1">
                <a:solidFill>
                  <a:srgbClr val="1F2328"/>
                </a:solidFill>
                <a:ea typeface="+mn-lt"/>
                <a:cs typeface="+mn-lt"/>
              </a:rPr>
              <a:t>Decisión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1F2328"/>
                </a:solidFill>
                <a:ea typeface="+mn-lt"/>
                <a:cs typeface="+mn-lt"/>
              </a:rPr>
              <a:t>flujo</a:t>
            </a:r>
            <a:r>
              <a:rPr lang="en-US" dirty="0">
                <a:solidFill>
                  <a:srgbClr val="1F2328"/>
                </a:solidFill>
                <a:ea typeface="+mn-lt"/>
                <a:cs typeface="+mn-lt"/>
              </a:rPr>
              <a:t> de </a:t>
            </a:r>
            <a:r>
              <a:rPr lang="en-US" b="1" dirty="0">
                <a:solidFill>
                  <a:srgbClr val="1F2328"/>
                </a:solidFill>
                <a:ea typeface="+mn-lt"/>
                <a:cs typeface="+mn-lt"/>
              </a:rPr>
              <a:t>Batch </a:t>
            </a:r>
            <a:r>
              <a:rPr lang="en-US" b="1" dirty="0" err="1">
                <a:solidFill>
                  <a:srgbClr val="1F2328"/>
                </a:solidFill>
                <a:ea typeface="+mn-lt"/>
                <a:cs typeface="+mn-lt"/>
              </a:rPr>
              <a:t>diario</a:t>
            </a:r>
            <a:endParaRPr lang="en-US" b="1"/>
          </a:p>
          <a:p>
            <a:endParaRPr lang="en-US" b="1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E8C6-492D-8A74-4894-F4CC182A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Inventario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modelo</a:t>
            </a:r>
            <a:r>
              <a:rPr lang="en-US" dirty="0"/>
              <a:t>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331D-CCFF-3118-37AD-996692868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587" y="2118591"/>
            <a:ext cx="5627873" cy="40536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latin typeface="Avenir Next LT Pro"/>
              </a:rPr>
              <a:t>Fuente</a:t>
            </a:r>
            <a:r>
              <a:rPr lang="en-US" sz="2000" dirty="0">
                <a:latin typeface="Avenir Next LT Pro"/>
              </a:rPr>
              <a:t>: </a:t>
            </a:r>
            <a:r>
              <a:rPr lang="en-US" sz="2000" dirty="0">
                <a:solidFill>
                  <a:srgbClr val="0969DA"/>
                </a:solidFill>
                <a:latin typeface="Avenir Next LT Pro"/>
                <a:hlinkClick r:id="rId2"/>
              </a:rPr>
              <a:t>UCI Machine Learning Repository – Bank Marketing</a:t>
            </a:r>
            <a:br>
              <a:rPr lang="en-US" sz="2000" dirty="0">
                <a:latin typeface="Avenir Next LT Pro"/>
              </a:rPr>
            </a:br>
            <a:r>
              <a:rPr lang="en-US" sz="2000" i="1" u="sng" dirty="0">
                <a:latin typeface="Avenir Next LT Pro"/>
              </a:rPr>
              <a:t>Dataset </a:t>
            </a:r>
            <a:r>
              <a:rPr lang="en-US" sz="2000" i="1" u="sng" err="1">
                <a:latin typeface="Avenir Next LT Pro"/>
              </a:rPr>
              <a:t>utilizado</a:t>
            </a:r>
            <a:r>
              <a:rPr lang="en-US" sz="2000" dirty="0">
                <a:latin typeface="Avenir Next LT Pro"/>
              </a:rPr>
              <a:t>: </a:t>
            </a:r>
            <a:r>
              <a:rPr lang="en-US" sz="2000" b="1" dirty="0">
                <a:latin typeface="Avenir Next LT Pro"/>
              </a:rPr>
              <a:t>bank-additional-full.csv</a:t>
            </a:r>
            <a:endParaRPr lang="en-US" sz="2000" b="1"/>
          </a:p>
          <a:p>
            <a:pPr marL="0" indent="0">
              <a:buNone/>
            </a:pPr>
            <a:r>
              <a:rPr lang="en-US" sz="2000" i="1" u="sng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Observaciones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: </a:t>
            </a:r>
            <a:r>
              <a:rPr lang="en-US" sz="2000" b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41,188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clientes</a:t>
            </a:r>
            <a:endParaRPr lang="en-US" sz="2000" err="1">
              <a:latin typeface="Avenir Next LT Pro"/>
            </a:endParaRPr>
          </a:p>
          <a:p>
            <a:pPr marL="0" indent="0">
              <a:buNone/>
            </a:pPr>
            <a:r>
              <a:rPr lang="en-US" sz="2000" i="1" u="sng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Variables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: </a:t>
            </a:r>
            <a:r>
              <a:rPr lang="en-US" sz="2000" b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20 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+ 1 </a:t>
            </a:r>
            <a:r>
              <a:rPr lang="en-US" sz="2000" b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variable </a:t>
            </a:r>
            <a:r>
              <a:rPr lang="en-US" sz="2000" b="1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objetivo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(</a:t>
            </a:r>
            <a:r>
              <a:rPr lang="en-US" sz="2000" dirty="0">
                <a:solidFill>
                  <a:srgbClr val="1F2328"/>
                </a:solidFill>
                <a:latin typeface="Avenir Next LT Pro"/>
              </a:rPr>
              <a:t>y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)</a:t>
            </a:r>
            <a:endParaRPr lang="en-US" sz="2000" dirty="0">
              <a:latin typeface="Avenir Next LT Pro"/>
            </a:endParaRPr>
          </a:p>
          <a:p>
            <a:pPr marL="0" indent="0">
              <a:buNone/>
            </a:pPr>
            <a:r>
              <a:rPr lang="en-US" sz="2000" i="1" u="sng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Periodo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: 2008–2013,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datos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una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institución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bancaria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portuguesa</a:t>
            </a:r>
            <a:endParaRPr lang="en-US" sz="2000" err="1">
              <a:latin typeface="Avenir Next LT Pro"/>
            </a:endParaRPr>
          </a:p>
          <a:p>
            <a:pPr marL="0" indent="0">
              <a:buNone/>
            </a:pPr>
            <a:r>
              <a:rPr lang="en-US" sz="2000" b="1" i="1" dirty="0">
                <a:latin typeface="Avenir Next LT Pro"/>
              </a:rPr>
              <a:t>Notas y </a:t>
            </a:r>
            <a:r>
              <a:rPr lang="en-US" sz="2000" b="1" i="1" dirty="0" err="1">
                <a:latin typeface="Avenir Next LT Pro"/>
              </a:rPr>
              <a:t>hallazgos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: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 </a:t>
            </a:r>
            <a:r>
              <a:rPr lang="en-US" sz="2000" i="1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data </a:t>
            </a:r>
            <a:r>
              <a:rPr lang="en-US" sz="2000" i="1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leakage</a:t>
            </a:r>
            <a:r>
              <a:rPr lang="en-US" sz="2000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,Variables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sociodemográficas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valores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 "</a:t>
            </a:r>
            <a:r>
              <a:rPr lang="en-US" sz="2000" dirty="0" err="1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desconocidos</a:t>
            </a:r>
            <a:r>
              <a:rPr lang="en-US" sz="2000" dirty="0">
                <a:solidFill>
                  <a:srgbClr val="1F2328"/>
                </a:solidFill>
                <a:latin typeface="Avenir Next LT Pro"/>
                <a:ea typeface="+mn-lt"/>
                <a:cs typeface="+mn-lt"/>
              </a:rPr>
              <a:t>" </a:t>
            </a:r>
            <a:endParaRPr lang="en-US" sz="2000" dirty="0">
              <a:solidFill>
                <a:srgbClr val="1F2328"/>
              </a:solidFill>
              <a:latin typeface="Avenir Next LT Pro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CD048D-C2AE-37A4-07E7-06323467B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118591"/>
            <a:ext cx="4937760" cy="4053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63550">
              <a:lnSpc>
                <a:spcPct val="114999"/>
              </a:lnSpc>
              <a:spcBef>
                <a:spcPts val="900"/>
              </a:spcBef>
              <a:buFont typeface="League Spartan,Sans-Serif" panose="020B0604020202020204" pitchFamily="34" charset="0"/>
              <a:buChar char="●"/>
            </a:pP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Se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logró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cs typeface="Arial"/>
              </a:rPr>
              <a:t>balancear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cs typeface="Arial"/>
              </a:rPr>
              <a:t>el</a:t>
            </a:r>
            <a:r>
              <a:rPr lang="en-US" sz="2000" b="1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cs typeface="Arial"/>
              </a:rPr>
              <a:t>modelo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manteniendo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buena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precisión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recuperando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clientes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relevantes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(recall alto).</a:t>
            </a:r>
          </a:p>
          <a:p>
            <a:pPr marL="457200" indent="-463550">
              <a:lnSpc>
                <a:spcPct val="114999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El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modelo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es </a:t>
            </a:r>
            <a:r>
              <a:rPr lang="en-US" sz="2000" b="1" dirty="0" err="1">
                <a:solidFill>
                  <a:srgbClr val="000000"/>
                </a:solidFill>
                <a:latin typeface="Avenir Next LT Pro"/>
                <a:cs typeface="Arial"/>
              </a:rPr>
              <a:t>robusto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generaliza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 bien y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sirve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punto de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referencia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antes del baseline real.</a:t>
            </a:r>
          </a:p>
          <a:p>
            <a:pPr marL="457200" indent="-463550">
              <a:lnSpc>
                <a:spcPct val="114999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Accuracy: 92.70%</a:t>
            </a:r>
          </a:p>
          <a:p>
            <a:pPr marL="457200" indent="-463550">
              <a:lnSpc>
                <a:spcPct val="114999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-US" sz="2000" dirty="0" err="1">
                <a:solidFill>
                  <a:srgbClr val="000000"/>
                </a:solidFill>
                <a:latin typeface="Avenir Next LT Pro"/>
                <a:cs typeface="Arial"/>
              </a:rPr>
              <a:t>Precisión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: 85.17%</a:t>
            </a:r>
          </a:p>
          <a:p>
            <a:pPr marL="457200" indent="-463550">
              <a:lnSpc>
                <a:spcPct val="114999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-US" sz="2000" dirty="0">
                <a:solidFill>
                  <a:srgbClr val="000000"/>
                </a:solidFill>
                <a:latin typeface="Avenir Next LT Pro"/>
                <a:cs typeface="Arial"/>
              </a:rPr>
              <a:t>Recall: 82%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4EF0-DBE8-0682-E3BB-5C84EE20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8B315-9512-4C63-8426-FFFAAD161881}" type="datetime1"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0CB3-23E4-AC96-2A7A-A4E36B4D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3506-BA2C-453D-1E15-302C471E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5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2DB6-BCBA-546F-2BB2-E4A64227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anchor="t">
            <a:normAutofit/>
          </a:bodyPr>
          <a:lstStyle/>
          <a:p>
            <a:r>
              <a:rPr lang="en-US" dirty="0" err="1"/>
              <a:t>Riesgos</a:t>
            </a:r>
            <a:r>
              <a:rPr lang="en-US" dirty="0"/>
              <a:t> y </a:t>
            </a:r>
            <a:r>
              <a:rPr lang="en-US" dirty="0" err="1"/>
              <a:t>mitigaciones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10BFA6-C952-6547-E2E8-11090D279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03833" y="1444153"/>
            <a:ext cx="7707644" cy="3966701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B58F325-AD1C-D6D2-21EB-C958E017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b="1" dirty="0" err="1">
                <a:ea typeface="+mn-lt"/>
                <a:cs typeface="+mn-lt"/>
              </a:rPr>
              <a:t>Mensaje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i="1" dirty="0">
                <a:ea typeface="+mn-lt"/>
                <a:cs typeface="+mn-lt"/>
              </a:rPr>
              <a:t>“Ya </a:t>
            </a:r>
            <a:r>
              <a:rPr lang="en-US" sz="2400" i="1" dirty="0" err="1">
                <a:ea typeface="+mn-lt"/>
                <a:cs typeface="+mn-lt"/>
              </a:rPr>
              <a:t>detectamos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200" i="1" dirty="0" err="1">
                <a:ea typeface="+mn-lt"/>
                <a:cs typeface="+mn-lt"/>
              </a:rPr>
              <a:t>los</a:t>
            </a:r>
            <a:r>
              <a:rPr lang="en-US" sz="2200" i="1" dirty="0">
                <a:ea typeface="+mn-lt"/>
                <a:cs typeface="+mn-lt"/>
              </a:rPr>
              <a:t> </a:t>
            </a:r>
            <a:r>
              <a:rPr lang="en-US" sz="2200" i="1" dirty="0" err="1">
                <a:ea typeface="+mn-lt"/>
                <a:cs typeface="+mn-lt"/>
              </a:rPr>
              <a:t>principales</a:t>
            </a:r>
            <a:r>
              <a:rPr lang="en-US" sz="2200" i="1" dirty="0">
                <a:ea typeface="+mn-lt"/>
                <a:cs typeface="+mn-lt"/>
              </a:rPr>
              <a:t> </a:t>
            </a:r>
            <a:r>
              <a:rPr lang="en-US" sz="2200" i="1" dirty="0" err="1">
                <a:ea typeface="+mn-lt"/>
                <a:cs typeface="+mn-lt"/>
              </a:rPr>
              <a:t>riesgos</a:t>
            </a:r>
            <a:r>
              <a:rPr lang="en-US" sz="2200" i="1" dirty="0">
                <a:ea typeface="+mn-lt"/>
                <a:cs typeface="+mn-lt"/>
              </a:rPr>
              <a:t> que </a:t>
            </a:r>
            <a:r>
              <a:rPr lang="en-US" sz="2200" i="1" dirty="0" err="1">
                <a:ea typeface="+mn-lt"/>
                <a:cs typeface="+mn-lt"/>
              </a:rPr>
              <a:t>amenazan</a:t>
            </a:r>
            <a:r>
              <a:rPr lang="en-US" sz="2200" i="1" dirty="0">
                <a:ea typeface="+mn-lt"/>
                <a:cs typeface="+mn-lt"/>
              </a:rPr>
              <a:t> </a:t>
            </a:r>
            <a:r>
              <a:rPr lang="en-US" sz="2200" i="1" dirty="0" err="1">
                <a:ea typeface="+mn-lt"/>
                <a:cs typeface="+mn-lt"/>
              </a:rPr>
              <a:t>el</a:t>
            </a:r>
            <a:r>
              <a:rPr lang="en-US" sz="2200" i="1" dirty="0">
                <a:ea typeface="+mn-lt"/>
                <a:cs typeface="+mn-lt"/>
              </a:rPr>
              <a:t> MVP</a:t>
            </a:r>
            <a:r>
              <a:rPr lang="en-US" sz="2400" i="1" dirty="0">
                <a:ea typeface="+mn-lt"/>
                <a:cs typeface="+mn-lt"/>
              </a:rPr>
              <a:t> y se </a:t>
            </a:r>
            <a:r>
              <a:rPr lang="en-US" sz="2400" i="1" dirty="0" err="1">
                <a:ea typeface="+mn-lt"/>
                <a:cs typeface="+mn-lt"/>
              </a:rPr>
              <a:t>buscará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i="1" dirty="0" err="1">
                <a:ea typeface="+mn-lt"/>
                <a:cs typeface="+mn-lt"/>
              </a:rPr>
              <a:t>mitigar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en</a:t>
            </a:r>
            <a:r>
              <a:rPr lang="en-US" sz="2400" i="1" dirty="0">
                <a:ea typeface="+mn-lt"/>
                <a:cs typeface="+mn-lt"/>
              </a:rPr>
              <a:t> </a:t>
            </a:r>
            <a:r>
              <a:rPr lang="en-US" sz="2400" i="1" dirty="0" err="1">
                <a:ea typeface="+mn-lt"/>
                <a:cs typeface="+mn-lt"/>
              </a:rPr>
              <a:t>plazos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 i="1" dirty="0" err="1">
                <a:ea typeface="+mn-lt"/>
                <a:cs typeface="+mn-lt"/>
              </a:rPr>
              <a:t>establecidos</a:t>
            </a:r>
            <a:r>
              <a:rPr lang="en-US" sz="2400" i="1" dirty="0">
                <a:ea typeface="+mn-lt"/>
                <a:cs typeface="+mn-lt"/>
              </a:rPr>
              <a:t>.</a:t>
            </a: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35E6-0487-F4A1-0B2C-7E4FFC62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C088489-78E5-40FD-8040-53D90E1E7111}" type="datetime1">
              <a:pPr>
                <a:spcAft>
                  <a:spcPts val="600"/>
                </a:spcAft>
              </a:pPr>
              <a:t>9/4/2025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3A42846-7CF7-6B79-4F16-4D4C6B5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270-0022-1403-FBC1-8BE68D3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5BCB-E719-001E-0478-3AF7D0A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71" y="1422381"/>
            <a:ext cx="3099816" cy="1709928"/>
          </a:xfrm>
        </p:spPr>
        <p:txBody>
          <a:bodyPr/>
          <a:lstStyle/>
          <a:p>
            <a:pPr algn="ctr"/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repo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01D6BC-A10A-8E64-8214-7C31AEAA7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411" y="1106079"/>
            <a:ext cx="5580111" cy="465722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213309-28D2-7D25-3FCE-06AB690F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416" y="2523227"/>
            <a:ext cx="3243589" cy="3288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Data Profiling Report: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https://github.com/BancoXLab/deteccion_clientes_banco/blob/main/docs/reporte_perfil.html</a:t>
            </a:r>
            <a:endParaRPr lang="en-US">
              <a:ea typeface="+mn-lt"/>
              <a:cs typeface="+mn-lt"/>
            </a:endParaRPr>
          </a:p>
          <a:p>
            <a:r>
              <a:rPr lang="en-US" dirty="0" err="1"/>
              <a:t>Modelo</a:t>
            </a:r>
            <a:r>
              <a:rPr lang="en-US" dirty="0"/>
              <a:t> baseline: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https://github.com/BancoXLab/deteccion_clientes_banco/blob/main/models/baseline.ipynb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987C-45AF-6338-5235-5B87471B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986E5-7C0B-4042-9FC1-54653F9A03DF}" type="datetime1"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9DE4-296E-D7B4-1066-F95625E8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F566-FB85-CA36-F418-9BD02E28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1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BB8-B17B-9895-FD14-C23FE8A5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94D5-F4CB-4155-AC43-849104EB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definió</a:t>
            </a:r>
            <a:r>
              <a:rPr lang="en-US" dirty="0"/>
              <a:t> un </a:t>
            </a:r>
            <a:r>
              <a:rPr lang="en-US" b="1" dirty="0" err="1"/>
              <a:t>objetivo</a:t>
            </a:r>
            <a:r>
              <a:rPr lang="en-US" dirty="0"/>
              <a:t> claro para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proyecto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err="1"/>
              <a:t>definió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b="1" dirty="0"/>
              <a:t>roadmap</a:t>
            </a:r>
            <a:r>
              <a:rPr lang="en-US" dirty="0"/>
              <a:t> del </a:t>
            </a:r>
            <a:r>
              <a:rPr lang="en-US" err="1"/>
              <a:t>proyecto</a:t>
            </a:r>
            <a:r>
              <a:rPr lang="en-US" dirty="0"/>
              <a:t> </a:t>
            </a:r>
            <a:r>
              <a:rPr lang="en-US" err="1"/>
              <a:t>estableciendo</a:t>
            </a:r>
            <a:r>
              <a:rPr lang="en-US" dirty="0"/>
              <a:t> </a:t>
            </a:r>
            <a:r>
              <a:rPr lang="en-US" err="1"/>
              <a:t>entregables</a:t>
            </a:r>
            <a:r>
              <a:rPr lang="en-US" dirty="0"/>
              <a:t> </a:t>
            </a:r>
            <a:r>
              <a:rPr lang="en-US" err="1"/>
              <a:t>semanales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realizó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/>
              <a:t>data readiness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preparó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 baseline</a:t>
            </a:r>
            <a:r>
              <a:rPr lang="en-US" dirty="0"/>
              <a:t> </a:t>
            </a:r>
            <a:r>
              <a:rPr lang="en-US" dirty="0" err="1"/>
              <a:t>esqueleto</a:t>
            </a:r>
            <a:r>
              <a:rPr lang="en-US" dirty="0"/>
              <a:t> </a:t>
            </a:r>
            <a:r>
              <a:rPr lang="en-US" dirty="0" err="1"/>
              <a:t>como</a:t>
            </a:r>
            <a:r>
              <a:rPr lang="en-US" dirty="0"/>
              <a:t> punto </a:t>
            </a:r>
            <a:r>
              <a:rPr lang="en-US" dirty="0" err="1"/>
              <a:t>inical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Próximos</a:t>
            </a:r>
            <a:r>
              <a:rPr lang="en-US" b="1" dirty="0"/>
              <a:t> pasos</a:t>
            </a:r>
            <a:r>
              <a:rPr lang="en-US" dirty="0"/>
              <a:t>:</a:t>
            </a:r>
          </a:p>
          <a:p>
            <a:r>
              <a:rPr lang="en-US" dirty="0">
                <a:ea typeface="+mn-lt"/>
                <a:cs typeface="+mn-lt"/>
              </a:rPr>
              <a:t>baseline reproducible (S5), </a:t>
            </a:r>
          </a:p>
          <a:p>
            <a:r>
              <a:rPr lang="en-US" dirty="0">
                <a:ea typeface="+mn-lt"/>
                <a:cs typeface="+mn-lt"/>
              </a:rPr>
              <a:t>pipeline (S6), </a:t>
            </a:r>
          </a:p>
          <a:p>
            <a:r>
              <a:rPr lang="en-US" dirty="0">
                <a:ea typeface="+mn-lt"/>
                <a:cs typeface="+mn-lt"/>
              </a:rPr>
              <a:t>demo v0 (S7).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B45C-01FC-7BC5-41E0-2A863441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18A1-CDED-4D43-A45A-D0438D992BD6}" type="datetime1"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439E-9837-4ACC-6CF9-19E1137D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DCB8-31A4-230A-AF39-42C5820B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759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Proyecto: Detección de clientes. Resumen del H1</vt:lpstr>
      <vt:lpstr>Agenda</vt:lpstr>
      <vt:lpstr>Contexto y Objetivo</vt:lpstr>
      <vt:lpstr>Roadmap e historias de usuarios </vt:lpstr>
      <vt:lpstr>Arquitectura y decisiones propuestas</vt:lpstr>
      <vt:lpstr>Inventario de datos y modelo baseline</vt:lpstr>
      <vt:lpstr>Riesgos y mitigaciones</vt:lpstr>
      <vt:lpstr>Evidencia en repo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454</cp:revision>
  <dcterms:created xsi:type="dcterms:W3CDTF">2012-07-30T22:48:03Z</dcterms:created>
  <dcterms:modified xsi:type="dcterms:W3CDTF">2025-09-04T18:19:29Z</dcterms:modified>
</cp:coreProperties>
</file>