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86" y="53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676" r="21974" b="10454"/>
          <a:stretch>
            <a:fillRect/>
          </a:stretch>
        </p:blipFill>
        <p:spPr>
          <a:xfrm>
            <a:off x="2713355" y="577850"/>
            <a:ext cx="6765925" cy="54775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344FDEB-3EDF-4CEE-A50B-78BD2C43793C}"/>
              </a:ext>
            </a:extLst>
          </p:cNvPr>
          <p:cNvSpPr/>
          <p:nvPr/>
        </p:nvSpPr>
        <p:spPr>
          <a:xfrm>
            <a:off x="3397624" y="259976"/>
            <a:ext cx="8337176" cy="586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40524" y="420734"/>
            <a:ext cx="2157543" cy="218059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altLang="en-US" dirty="0"/>
          </a:p>
          <a:p>
            <a:pPr algn="ctr"/>
            <a:endParaRPr lang="pt-PT" altLang="en-US" dirty="0"/>
          </a:p>
          <a:p>
            <a:pPr algn="ctr"/>
            <a:r>
              <a:rPr lang="pt-PT" altLang="en-US" dirty="0"/>
              <a:t>Banco de Dados</a:t>
            </a:r>
          </a:p>
          <a:p>
            <a:pPr algn="ctr"/>
            <a:r>
              <a:rPr lang="pt-PT" altLang="en-US" dirty="0"/>
              <a:t>(SQL Server)</a:t>
            </a:r>
          </a:p>
          <a:p>
            <a:pPr algn="ctr"/>
            <a:endParaRPr lang="pt-PT" altLang="en-US" dirty="0"/>
          </a:p>
          <a:p>
            <a:pPr algn="ctr"/>
            <a:r>
              <a:rPr lang="pt-PT" altLang="en-US" sz="1400" dirty="0"/>
              <a:t>Armazena e retorna consultas sobre vagas e voluntários</a:t>
            </a:r>
          </a:p>
          <a:p>
            <a:pPr algn="ctr"/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176020" y="2020570"/>
            <a:ext cx="254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5380" y="342811"/>
            <a:ext cx="5408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en-US" dirty="0"/>
              <a:t>Microservices </a:t>
            </a:r>
          </a:p>
          <a:p>
            <a:pPr algn="ctr"/>
            <a:r>
              <a:rPr lang="pt-PT" altLang="en-US" dirty="0"/>
              <a:t>(Spring Boot)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12FAEB-7751-49EA-ACC2-5FFBDCB004AE}"/>
              </a:ext>
            </a:extLst>
          </p:cNvPr>
          <p:cNvSpPr/>
          <p:nvPr/>
        </p:nvSpPr>
        <p:spPr>
          <a:xfrm>
            <a:off x="6376500" y="1879802"/>
            <a:ext cx="1438183" cy="931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/>
              <a:t>ORM</a:t>
            </a:r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JPA]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Gerencia as conexões e as transações</a:t>
            </a:r>
          </a:p>
          <a:p>
            <a:pPr algn="ctr"/>
            <a:endParaRPr lang="en-US" dirty="0"/>
          </a:p>
        </p:txBody>
      </p:sp>
      <p:sp>
        <p:nvSpPr>
          <p:cNvPr id="47" name="Rounded Rectangle 8">
            <a:extLst>
              <a:ext uri="{FF2B5EF4-FFF2-40B4-BE49-F238E27FC236}">
                <a16:creationId xmlns:a16="http://schemas.microsoft.com/office/drawing/2014/main" id="{4A4B323F-3723-477B-AFB7-47D376890FAF}"/>
              </a:ext>
            </a:extLst>
          </p:cNvPr>
          <p:cNvSpPr/>
          <p:nvPr/>
        </p:nvSpPr>
        <p:spPr>
          <a:xfrm>
            <a:off x="725199" y="4157495"/>
            <a:ext cx="1945233" cy="2346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1200" dirty="0"/>
              <a:t>Client Side Web Application</a:t>
            </a:r>
          </a:p>
          <a:p>
            <a:pPr algn="ctr"/>
            <a:r>
              <a:rPr lang="pt-PT" altLang="en-US" sz="1200" dirty="0"/>
              <a:t>[Container: ReactJS, JavaScript, HTML, CSS] </a:t>
            </a:r>
          </a:p>
          <a:p>
            <a:pPr algn="ctr"/>
            <a:endParaRPr lang="pt-PT" altLang="en-US" sz="1200" dirty="0"/>
          </a:p>
          <a:p>
            <a:pPr algn="ctr"/>
            <a:r>
              <a:rPr lang="pt-PT" altLang="en-US" sz="1200" dirty="0"/>
              <a:t>Aplicação em ReactJS que roda nos navegadores para visualização por parte dos usuários (Voluntários e Ong´s)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2510BC7-4D7C-4DF6-B61F-9276694BBDC1}"/>
              </a:ext>
            </a:extLst>
          </p:cNvPr>
          <p:cNvCxnSpPr>
            <a:cxnSpLocks/>
            <a:stCxn id="20" idx="1"/>
            <a:endCxn id="4" idx="4"/>
          </p:cNvCxnSpPr>
          <p:nvPr/>
        </p:nvCxnSpPr>
        <p:spPr>
          <a:xfrm rot="10800000">
            <a:off x="2898068" y="1511030"/>
            <a:ext cx="3478433" cy="834401"/>
          </a:xfrm>
          <a:prstGeom prst="bentConnector3">
            <a:avLst>
              <a:gd name="adj1" fmla="val 33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E4AFBA-1ED9-4EEB-BE94-FA223D7D1219}"/>
              </a:ext>
            </a:extLst>
          </p:cNvPr>
          <p:cNvSpPr/>
          <p:nvPr/>
        </p:nvSpPr>
        <p:spPr>
          <a:xfrm>
            <a:off x="9774315" y="420734"/>
            <a:ext cx="1677161" cy="1286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Arquivo </a:t>
            </a:r>
            <a:r>
              <a:rPr lang="pt-BR" sz="1000" dirty="0" err="1"/>
              <a:t>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/>
              <a:t>Importação e exportação dos arquivos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3396FE-A62D-4029-AFDE-0E607017FC40}"/>
              </a:ext>
            </a:extLst>
          </p:cNvPr>
          <p:cNvSpPr/>
          <p:nvPr/>
        </p:nvSpPr>
        <p:spPr>
          <a:xfrm>
            <a:off x="9977062" y="1818835"/>
            <a:ext cx="1438183" cy="1375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/>
              <a:t>AuthController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en-US" sz="1000" dirty="0" err="1"/>
              <a:t>Autenticações</a:t>
            </a:r>
            <a:r>
              <a:rPr lang="en-US" sz="1000" dirty="0"/>
              <a:t> do </a:t>
            </a:r>
            <a:r>
              <a:rPr lang="en-US" sz="1000" dirty="0" err="1"/>
              <a:t>usuário</a:t>
            </a:r>
            <a:endParaRPr lang="pt-BR" sz="1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6334D8-DEBA-486C-BF66-2FF51B7594EE}"/>
              </a:ext>
            </a:extLst>
          </p:cNvPr>
          <p:cNvSpPr/>
          <p:nvPr/>
        </p:nvSpPr>
        <p:spPr>
          <a:xfrm>
            <a:off x="9813869" y="3783808"/>
            <a:ext cx="1438183" cy="1249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CidadeController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Retorna a cidade do cadastro na combo box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4BA37F-413A-4B1E-9D10-27EAA895BED1}"/>
              </a:ext>
            </a:extLst>
          </p:cNvPr>
          <p:cNvSpPr/>
          <p:nvPr/>
        </p:nvSpPr>
        <p:spPr>
          <a:xfrm>
            <a:off x="7814683" y="4634144"/>
            <a:ext cx="1438183" cy="138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  <a:p>
            <a:pPr algn="ctr"/>
            <a:endParaRPr lang="pt-BR" sz="1000" dirty="0"/>
          </a:p>
          <a:p>
            <a:pPr algn="ctr"/>
            <a:r>
              <a:rPr lang="pt-BR" sz="1000" dirty="0" err="1"/>
              <a:t>EnderecoController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Recebe e informa o endereço do usuário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8A6562-F363-4C44-9548-13CC187E4A40}"/>
              </a:ext>
            </a:extLst>
          </p:cNvPr>
          <p:cNvSpPr/>
          <p:nvPr/>
        </p:nvSpPr>
        <p:spPr>
          <a:xfrm>
            <a:off x="5815500" y="4030462"/>
            <a:ext cx="1718683" cy="198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UsuarioFisicoController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Faz a parte de cadastro do usuário fisico, alterações no cadastro e fila para recebimento de e-mails</a:t>
            </a:r>
          </a:p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F4E510-9802-44AC-8DAF-0C0573499F0D}"/>
              </a:ext>
            </a:extLst>
          </p:cNvPr>
          <p:cNvSpPr/>
          <p:nvPr/>
        </p:nvSpPr>
        <p:spPr>
          <a:xfrm>
            <a:off x="3925788" y="4030461"/>
            <a:ext cx="1718683" cy="1989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UsuarioJuridicoController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Faz a parte de cadastro do usuário juridico, alterações no cadastro e fila para recebimento de e-mails</a:t>
            </a:r>
          </a:p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1D4686-9B63-434D-9EFD-1980D01C5C9F}"/>
              </a:ext>
            </a:extLst>
          </p:cNvPr>
          <p:cNvSpPr/>
          <p:nvPr/>
        </p:nvSpPr>
        <p:spPr>
          <a:xfrm>
            <a:off x="3392964" y="1818835"/>
            <a:ext cx="1438183" cy="1749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 err="1"/>
              <a:t>VagaController</a:t>
            </a:r>
            <a:endParaRPr lang="pt-BR" sz="1000" dirty="0"/>
          </a:p>
          <a:p>
            <a:pPr algn="ctr"/>
            <a:r>
              <a:rPr lang="pt-BR" sz="1000" dirty="0"/>
              <a:t>[</a:t>
            </a:r>
            <a:r>
              <a:rPr lang="pt-BR" sz="1000" dirty="0" err="1"/>
              <a:t>Component</a:t>
            </a:r>
            <a:r>
              <a:rPr lang="pt-BR" sz="1000" dirty="0"/>
              <a:t>: Spring MVC </a:t>
            </a:r>
            <a:r>
              <a:rPr lang="pt-BR" sz="1000" dirty="0" err="1"/>
              <a:t>Rest</a:t>
            </a:r>
            <a:r>
              <a:rPr lang="pt-BR" sz="1000" dirty="0"/>
              <a:t> </a:t>
            </a:r>
            <a:r>
              <a:rPr lang="pt-BR" sz="1000" dirty="0" err="1"/>
              <a:t>Controller</a:t>
            </a:r>
            <a:r>
              <a:rPr lang="pt-BR" sz="1000" dirty="0"/>
              <a:t>]</a:t>
            </a:r>
          </a:p>
          <a:p>
            <a:pPr algn="ctr"/>
            <a:endParaRPr lang="pt-BR" sz="1000" dirty="0"/>
          </a:p>
          <a:p>
            <a:pPr algn="ctr"/>
            <a:r>
              <a:rPr lang="pt-PT" altLang="en-US" sz="1000" dirty="0"/>
              <a:t>Criar, consultar e fazer alterações nas vagas cadastradas no site</a:t>
            </a:r>
          </a:p>
          <a:p>
            <a:pPr algn="ctr"/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C95895-D16B-4204-B01F-D2BB0B15767E}"/>
              </a:ext>
            </a:extLst>
          </p:cNvPr>
          <p:cNvCxnSpPr>
            <a:stCxn id="28" idx="3"/>
            <a:endCxn id="20" idx="2"/>
          </p:cNvCxnSpPr>
          <p:nvPr/>
        </p:nvCxnSpPr>
        <p:spPr>
          <a:xfrm>
            <a:off x="4831147" y="2693676"/>
            <a:ext cx="2264445" cy="117381"/>
          </a:xfrm>
          <a:prstGeom prst="bentConnector4">
            <a:avLst>
              <a:gd name="adj1" fmla="val 34122"/>
              <a:gd name="adj2" fmla="val 294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13E9958-DD78-426B-BAE8-6073D53D1C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20273" y="2265528"/>
            <a:ext cx="1219404" cy="2310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CD0D059-C6B5-4DEB-B8DC-5C6BF1C1A04E}"/>
              </a:ext>
            </a:extLst>
          </p:cNvPr>
          <p:cNvCxnSpPr>
            <a:endCxn id="20" idx="2"/>
          </p:cNvCxnSpPr>
          <p:nvPr/>
        </p:nvCxnSpPr>
        <p:spPr>
          <a:xfrm rot="5400000" flipH="1" flipV="1">
            <a:off x="6275514" y="3210384"/>
            <a:ext cx="1219404" cy="420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43D47E4-1EAC-453F-94CC-55A5D9FDBA6F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rot="16200000" flipV="1">
            <a:off x="6903141" y="3003509"/>
            <a:ext cx="1823087" cy="1438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E204496-FD12-42A1-AE7D-FB54A2D23200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rot="10800000">
            <a:off x="7814683" y="2345430"/>
            <a:ext cx="1999186" cy="2063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6A7A806-9446-4AF8-8569-F52E9D4C2EEF}"/>
              </a:ext>
            </a:extLst>
          </p:cNvPr>
          <p:cNvCxnSpPr>
            <a:stCxn id="19" idx="1"/>
          </p:cNvCxnSpPr>
          <p:nvPr/>
        </p:nvCxnSpPr>
        <p:spPr>
          <a:xfrm rot="10800000">
            <a:off x="7814684" y="2345430"/>
            <a:ext cx="2162379" cy="161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AF443BBC-B377-48DB-9881-B41FEAE29A2D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7095593" y="1064042"/>
            <a:ext cx="2678723" cy="815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5C3A2F0-F184-48EA-A647-C9164745E6A2}"/>
              </a:ext>
            </a:extLst>
          </p:cNvPr>
          <p:cNvCxnSpPr>
            <a:stCxn id="47" idx="0"/>
            <a:endCxn id="28" idx="1"/>
          </p:cNvCxnSpPr>
          <p:nvPr/>
        </p:nvCxnSpPr>
        <p:spPr>
          <a:xfrm rot="5400000" flipH="1" flipV="1">
            <a:off x="1813481" y="2578012"/>
            <a:ext cx="1463819" cy="1695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CD634A5-A7CF-4156-8359-33BB6F8BF413}"/>
              </a:ext>
            </a:extLst>
          </p:cNvPr>
          <p:cNvCxnSpPr>
            <a:stCxn id="47" idx="3"/>
            <a:endCxn id="27" idx="1"/>
          </p:cNvCxnSpPr>
          <p:nvPr/>
        </p:nvCxnSpPr>
        <p:spPr>
          <a:xfrm flipV="1">
            <a:off x="2670432" y="5025233"/>
            <a:ext cx="1255356" cy="305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B1C79A6-D2CB-4DF4-814F-D5E442D912B4}"/>
              </a:ext>
            </a:extLst>
          </p:cNvPr>
          <p:cNvCxnSpPr>
            <a:stCxn id="47" idx="2"/>
            <a:endCxn id="25" idx="2"/>
          </p:cNvCxnSpPr>
          <p:nvPr/>
        </p:nvCxnSpPr>
        <p:spPr>
          <a:xfrm rot="5400000" flipH="1" flipV="1">
            <a:off x="3944546" y="3773276"/>
            <a:ext cx="483566" cy="4977026"/>
          </a:xfrm>
          <a:prstGeom prst="bentConnector3">
            <a:avLst>
              <a:gd name="adj1" fmla="val -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11317F6-FBE2-4CBE-B759-6DE77CD3C850}"/>
              </a:ext>
            </a:extLst>
          </p:cNvPr>
          <p:cNvCxnSpPr>
            <a:stCxn id="47" idx="2"/>
            <a:endCxn id="23" idx="2"/>
          </p:cNvCxnSpPr>
          <p:nvPr/>
        </p:nvCxnSpPr>
        <p:spPr>
          <a:xfrm rot="5400000" flipH="1" flipV="1">
            <a:off x="4874011" y="2843809"/>
            <a:ext cx="483567" cy="6835959"/>
          </a:xfrm>
          <a:prstGeom prst="bentConnector3">
            <a:avLst>
              <a:gd name="adj1" fmla="val -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B8AC9A1-2395-4050-B23E-D7505FFB5BBC}"/>
              </a:ext>
            </a:extLst>
          </p:cNvPr>
          <p:cNvCxnSpPr>
            <a:stCxn id="47" idx="2"/>
            <a:endCxn id="21" idx="2"/>
          </p:cNvCxnSpPr>
          <p:nvPr/>
        </p:nvCxnSpPr>
        <p:spPr>
          <a:xfrm rot="5400000" flipH="1" flipV="1">
            <a:off x="5380414" y="1351025"/>
            <a:ext cx="1469948" cy="8835145"/>
          </a:xfrm>
          <a:prstGeom prst="bentConnector3">
            <a:avLst>
              <a:gd name="adj1" fmla="val -155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97F32E0-2C3A-4EC3-BCE5-9E0FEFD6AE1F}"/>
              </a:ext>
            </a:extLst>
          </p:cNvPr>
          <p:cNvCxnSpPr>
            <a:stCxn id="47" idx="2"/>
            <a:endCxn id="19" idx="3"/>
          </p:cNvCxnSpPr>
          <p:nvPr/>
        </p:nvCxnSpPr>
        <p:spPr>
          <a:xfrm rot="5400000" flipH="1" flipV="1">
            <a:off x="4558113" y="-353560"/>
            <a:ext cx="3996834" cy="9717429"/>
          </a:xfrm>
          <a:prstGeom prst="bentConnector4">
            <a:avLst>
              <a:gd name="adj1" fmla="val -5720"/>
              <a:gd name="adj2" fmla="val 102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E88F863-EAB7-441C-9A66-5833F34BEAE5}"/>
              </a:ext>
            </a:extLst>
          </p:cNvPr>
          <p:cNvCxnSpPr>
            <a:stCxn id="47" idx="2"/>
            <a:endCxn id="18" idx="3"/>
          </p:cNvCxnSpPr>
          <p:nvPr/>
        </p:nvCxnSpPr>
        <p:spPr>
          <a:xfrm rot="5400000" flipH="1" flipV="1">
            <a:off x="3854882" y="-1093022"/>
            <a:ext cx="5439528" cy="9753660"/>
          </a:xfrm>
          <a:prstGeom prst="bentConnector4">
            <a:avLst>
              <a:gd name="adj1" fmla="val -4203"/>
              <a:gd name="adj2" fmla="val 102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203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aluno</dc:creator>
  <cp:lastModifiedBy>Azevedo, Mike Melo</cp:lastModifiedBy>
  <cp:revision>20</cp:revision>
  <dcterms:created xsi:type="dcterms:W3CDTF">2020-11-23T23:45:43Z</dcterms:created>
  <dcterms:modified xsi:type="dcterms:W3CDTF">2020-12-10T23:46:52Z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