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21"/>
  </p:notesMasterIdLst>
  <p:sldIdLst>
    <p:sldId id="291" r:id="rId5"/>
    <p:sldId id="256" r:id="rId6"/>
    <p:sldId id="257" r:id="rId7"/>
    <p:sldId id="350" r:id="rId8"/>
    <p:sldId id="352" r:id="rId9"/>
    <p:sldId id="353" r:id="rId10"/>
    <p:sldId id="354" r:id="rId11"/>
    <p:sldId id="355" r:id="rId12"/>
    <p:sldId id="356" r:id="rId13"/>
    <p:sldId id="360" r:id="rId14"/>
    <p:sldId id="357" r:id="rId15"/>
    <p:sldId id="361" r:id="rId16"/>
    <p:sldId id="359" r:id="rId17"/>
    <p:sldId id="364" r:id="rId18"/>
    <p:sldId id="347" r:id="rId19"/>
    <p:sldId id="366" r:id="rId20"/>
  </p:sldIdLst>
  <p:sldSz cx="9144000" cy="5143500" type="screen16x9"/>
  <p:notesSz cx="6858000" cy="9144000"/>
  <p:embeddedFontLs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Segoe UI Symbol" panose="020B0502040204020203" pitchFamily="34" charset="0"/>
      <p:regular r:id="rId26"/>
    </p:embeddedFont>
    <p:embeddedFont>
      <p:font typeface="Papyrus" panose="03070502060502030205" pitchFamily="66" charset="0"/>
      <p:regular r:id="rId27"/>
    </p:embeddedFont>
    <p:embeddedFont>
      <p:font typeface="MV Boli" panose="02000500030200090000" pitchFamily="2" charset="0"/>
      <p:regular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ixie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FF5D04-ACAD-4987-AABB-F5B7CD0A74AF}">
  <a:tblStyle styleId="{5EFF5D04-ACAD-4987-AABB-F5B7CD0A74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2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88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9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7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775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5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9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47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51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2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49149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49149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49149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1" y="119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3230479" y="1220030"/>
            <a:ext cx="2580773" cy="1108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1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1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1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1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3230479" y="2923671"/>
            <a:ext cx="2580773" cy="1606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35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35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35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1350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35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350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6991" y="483848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350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49149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86" y="-176270"/>
            <a:ext cx="9441456" cy="5415619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08"/>
            <a:ext cx="3260223" cy="5035981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0" y="-130378"/>
            <a:ext cx="3433210" cy="4526985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055"/>
            <a:ext cx="2661047" cy="2824834"/>
          </a:xfrm>
          <a:prstGeom prst="rect">
            <a:avLst/>
          </a:prstGeom>
        </p:spPr>
      </p:pic>
      <p:sp>
        <p:nvSpPr>
          <p:cNvPr id="7" name="object 1"/>
          <p:cNvSpPr/>
          <p:nvPr/>
        </p:nvSpPr>
        <p:spPr>
          <a:xfrm>
            <a:off x="2061871" y="2469403"/>
            <a:ext cx="752598" cy="1701121"/>
          </a:xfrm>
          <a:custGeom>
            <a:avLst/>
            <a:gdLst/>
            <a:ahLst/>
            <a:cxnLst/>
            <a:rect l="l" t="t" r="r" b="b"/>
            <a:pathLst>
              <a:path w="1106423" h="2500884">
                <a:moveTo>
                  <a:pt x="1106423" y="2491360"/>
                </a:moveTo>
                <a:lnTo>
                  <a:pt x="39243" y="0"/>
                </a:lnTo>
                <a:lnTo>
                  <a:pt x="0" y="9525"/>
                </a:lnTo>
                <a:lnTo>
                  <a:pt x="1067181" y="2500885"/>
                </a:lnTo>
                <a:lnTo>
                  <a:pt x="1106423" y="2491360"/>
                </a:lnTo>
                <a:close/>
              </a:path>
            </a:pathLst>
          </a:custGeom>
          <a:solidFill>
            <a:srgbClr val="32B9CD"/>
          </a:solidFill>
        </p:spPr>
        <p:txBody>
          <a:bodyPr wrap="square" lIns="0" tIns="0" rIns="0" bIns="0" rtlCol="0">
            <a:noAutofit/>
          </a:bodyPr>
          <a:lstStyle/>
          <a:p>
            <a:endParaRPr sz="952"/>
          </a:p>
        </p:txBody>
      </p:sp>
      <p:sp>
        <p:nvSpPr>
          <p:cNvPr id="8" name="object 2"/>
          <p:cNvSpPr/>
          <p:nvPr/>
        </p:nvSpPr>
        <p:spPr>
          <a:xfrm>
            <a:off x="6024933" y="719562"/>
            <a:ext cx="748452" cy="1691790"/>
          </a:xfrm>
          <a:custGeom>
            <a:avLst/>
            <a:gdLst/>
            <a:ahLst/>
            <a:cxnLst/>
            <a:rect l="l" t="t" r="r" b="b"/>
            <a:pathLst>
              <a:path w="1100328" h="2487167">
                <a:moveTo>
                  <a:pt x="1100328" y="2478151"/>
                </a:moveTo>
                <a:lnTo>
                  <a:pt x="39243" y="0"/>
                </a:lnTo>
                <a:lnTo>
                  <a:pt x="0" y="9525"/>
                </a:lnTo>
                <a:lnTo>
                  <a:pt x="1061720" y="2487167"/>
                </a:lnTo>
                <a:lnTo>
                  <a:pt x="1100328" y="2478151"/>
                </a:lnTo>
                <a:close/>
              </a:path>
            </a:pathLst>
          </a:custGeom>
          <a:solidFill>
            <a:srgbClr val="32B9CD"/>
          </a:solidFill>
        </p:spPr>
        <p:txBody>
          <a:bodyPr wrap="square" lIns="0" tIns="0" rIns="0" bIns="0" rtlCol="0">
            <a:noAutofit/>
          </a:bodyPr>
          <a:lstStyle/>
          <a:p>
            <a:endParaRPr sz="952"/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81" y="2034016"/>
            <a:ext cx="2941975" cy="109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;p12">
            <a:extLst>
              <a:ext uri="{FF2B5EF4-FFF2-40B4-BE49-F238E27FC236}">
                <a16:creationId xmlns:a16="http://schemas.microsoft.com/office/drawing/2014/main" id="{A5961D8A-DC70-4538-A7CE-17C380B17727}"/>
              </a:ext>
            </a:extLst>
          </p:cNvPr>
          <p:cNvSpPr txBox="1">
            <a:spLocks/>
          </p:cNvSpPr>
          <p:nvPr/>
        </p:nvSpPr>
        <p:spPr>
          <a:xfrm>
            <a:off x="8749933" y="4785600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1"/>
                </a:solidFill>
                <a:latin typeface="Nixie One" panose="020B0604020202020204" charset="0"/>
              </a:rPr>
              <a:pPr/>
              <a:t>10</a:t>
            </a:fld>
            <a:endParaRPr lang="en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0D6A96-95D8-49E3-90C7-6EB261CA8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5" r="1012" b="2136"/>
          <a:stretch/>
        </p:blipFill>
        <p:spPr>
          <a:xfrm>
            <a:off x="1410160" y="45621"/>
            <a:ext cx="5618602" cy="29400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86EAF4-044B-4A08-863D-BEE16A648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3" r="1012" b="-2732"/>
          <a:stretch/>
        </p:blipFill>
        <p:spPr>
          <a:xfrm>
            <a:off x="1410160" y="2982271"/>
            <a:ext cx="5618602" cy="21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1" name="Google Shape;359;p14">
            <a:extLst>
              <a:ext uri="{FF2B5EF4-FFF2-40B4-BE49-F238E27FC236}">
                <a16:creationId xmlns:a16="http://schemas.microsoft.com/office/drawing/2014/main" id="{39AA2031-37A5-4A83-8B53-C81F766EE7DE}"/>
              </a:ext>
            </a:extLst>
          </p:cNvPr>
          <p:cNvSpPr txBox="1">
            <a:spLocks/>
          </p:cNvSpPr>
          <p:nvPr/>
        </p:nvSpPr>
        <p:spPr>
          <a:xfrm>
            <a:off x="0" y="2289254"/>
            <a:ext cx="9144000" cy="56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b="1" dirty="0" err="1"/>
              <a:t>Requisitos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funcionais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https://upload.wikimedia.org/wikipedia/commons/b/be/Lineage_OS_Logo.png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;p12">
            <a:extLst>
              <a:ext uri="{FF2B5EF4-FFF2-40B4-BE49-F238E27FC236}">
                <a16:creationId xmlns:a16="http://schemas.microsoft.com/office/drawing/2014/main" id="{A5961D8A-DC70-4538-A7CE-17C380B17727}"/>
              </a:ext>
            </a:extLst>
          </p:cNvPr>
          <p:cNvSpPr txBox="1">
            <a:spLocks/>
          </p:cNvSpPr>
          <p:nvPr/>
        </p:nvSpPr>
        <p:spPr>
          <a:xfrm>
            <a:off x="8749933" y="4785600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1"/>
                </a:solidFill>
                <a:latin typeface="Nixie One" panose="020B0604020202020204" charset="0"/>
              </a:rPr>
              <a:pPr/>
              <a:t>12</a:t>
            </a:fld>
            <a:endParaRPr lang="en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DE3A9C-8154-411B-B39B-736094254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939" r="352" b="909"/>
          <a:stretch/>
        </p:blipFill>
        <p:spPr>
          <a:xfrm>
            <a:off x="662513" y="1322024"/>
            <a:ext cx="7831491" cy="27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362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5820E5D7-F5FC-4E5F-96FF-23F658A067BD}"/>
              </a:ext>
            </a:extLst>
          </p:cNvPr>
          <p:cNvSpPr txBox="1">
            <a:spLocks/>
          </p:cNvSpPr>
          <p:nvPr/>
        </p:nvSpPr>
        <p:spPr>
          <a:xfrm>
            <a:off x="13557" y="445039"/>
            <a:ext cx="9130443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b="1" dirty="0"/>
              <a:t>Storyboard</a:t>
            </a:r>
            <a:endParaRPr lang="pt-BR" b="1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35319A4-9014-45A2-9942-EB831D2CD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5" y="942336"/>
            <a:ext cx="6720115" cy="3780065"/>
          </a:xfrm>
          <a:prstGeom prst="rect">
            <a:avLst/>
          </a:prstGeom>
          <a:ln w="19050">
            <a:noFill/>
            <a:prstDash val="sysDash"/>
          </a:ln>
        </p:spPr>
      </p:pic>
      <p:pic>
        <p:nvPicPr>
          <p:cNvPr id="9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 descr="https://upload.wikimedia.org/wikipedia/commons/b/be/Lineage_OS_Logo.png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FF30BA8-C0B4-4D3D-A145-34990F9B5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-517" r="1248" b="2620"/>
          <a:stretch/>
        </p:blipFill>
        <p:spPr>
          <a:xfrm>
            <a:off x="1533265" y="1323109"/>
            <a:ext cx="7062035" cy="3070460"/>
          </a:xfrm>
          <a:prstGeom prst="rect">
            <a:avLst/>
          </a:prstGeom>
        </p:spPr>
      </p:pic>
      <p:sp>
        <p:nvSpPr>
          <p:cNvPr id="10" name="Google Shape;359;p14">
            <a:extLst>
              <a:ext uri="{FF2B5EF4-FFF2-40B4-BE49-F238E27FC236}">
                <a16:creationId xmlns:a16="http://schemas.microsoft.com/office/drawing/2014/main" id="{5DD37F92-91D0-4781-8CD5-C1FA7CFBC612}"/>
              </a:ext>
            </a:extLst>
          </p:cNvPr>
          <p:cNvSpPr txBox="1">
            <a:spLocks/>
          </p:cNvSpPr>
          <p:nvPr/>
        </p:nvSpPr>
        <p:spPr>
          <a:xfrm>
            <a:off x="0" y="118739"/>
            <a:ext cx="9143999" cy="85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b="1" dirty="0"/>
              <a:t>Planner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https://upload.wikimedia.org/wikipedia/commons/b/be/Lineage_OS_Logo.png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3004627" y="1151319"/>
            <a:ext cx="0" cy="3158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6084951" y="1130328"/>
            <a:ext cx="5442" cy="32536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33628" y="669171"/>
            <a:ext cx="10615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55459" y="706656"/>
            <a:ext cx="11063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80197" y="710495"/>
            <a:ext cx="1824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61039" y="3236722"/>
            <a:ext cx="1134150" cy="59396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Prazo de Arrogados</a:t>
            </a:r>
            <a:endParaRPr lang="en-US" sz="136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675816" y="3885665"/>
            <a:ext cx="1198019" cy="5939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Falta de planejamento</a:t>
            </a:r>
            <a:endParaRPr lang="en-US" sz="952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189248" y="1375189"/>
            <a:ext cx="1134150" cy="59396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Importância aos erros</a:t>
            </a:r>
            <a:endParaRPr lang="pt-BR" sz="102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575074" y="2311264"/>
            <a:ext cx="1134150" cy="593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Falta de Qualidade do Projeto</a:t>
            </a:r>
            <a:endParaRPr lang="pt-BR" sz="1050" dirty="0" err="1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61543" y="2554749"/>
            <a:ext cx="1134150" cy="5939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Alteração do Escopo</a:t>
            </a:r>
            <a:endParaRPr lang="pt-BR" sz="102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73907" y="1559342"/>
            <a:ext cx="1324602" cy="59396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Entrega das Sprints</a:t>
            </a:r>
            <a:endParaRPr lang="pt-BR" sz="136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7174688" y="2359114"/>
            <a:ext cx="1319160" cy="59396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Experimentar</a:t>
            </a:r>
          </a:p>
        </p:txBody>
      </p:sp>
      <p:sp>
        <p:nvSpPr>
          <p:cNvPr id="20" name="Retângulo 15">
            <a:extLst>
              <a:ext uri="{FF2B5EF4-FFF2-40B4-BE49-F238E27FC236}">
                <a16:creationId xmlns:a16="http://schemas.microsoft.com/office/drawing/2014/main" id="{BB98531C-08A4-4699-97BF-99F5CD14A417}"/>
              </a:ext>
            </a:extLst>
          </p:cNvPr>
          <p:cNvSpPr/>
          <p:nvPr/>
        </p:nvSpPr>
        <p:spPr>
          <a:xfrm>
            <a:off x="3445561" y="3321821"/>
            <a:ext cx="1134150" cy="59396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Expectativas Altas</a:t>
            </a:r>
          </a:p>
        </p:txBody>
      </p:sp>
      <p:sp>
        <p:nvSpPr>
          <p:cNvPr id="28" name="Retângulo 19">
            <a:extLst>
              <a:ext uri="{FF2B5EF4-FFF2-40B4-BE49-F238E27FC236}">
                <a16:creationId xmlns:a16="http://schemas.microsoft.com/office/drawing/2014/main" id="{EB59F9A5-AC02-494E-A17C-F4F416BC7B9F}"/>
              </a:ext>
            </a:extLst>
          </p:cNvPr>
          <p:cNvSpPr/>
          <p:nvPr/>
        </p:nvSpPr>
        <p:spPr>
          <a:xfrm>
            <a:off x="729144" y="1185482"/>
            <a:ext cx="1837257" cy="96800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Planejar-se mais</a:t>
            </a:r>
          </a:p>
        </p:txBody>
      </p:sp>
      <p:sp>
        <p:nvSpPr>
          <p:cNvPr id="32" name="Retângulo 20">
            <a:extLst>
              <a:ext uri="{FF2B5EF4-FFF2-40B4-BE49-F238E27FC236}">
                <a16:creationId xmlns:a16="http://schemas.microsoft.com/office/drawing/2014/main" id="{D3FCE4BD-6ED6-4323-A3CF-BB01B67AC402}"/>
              </a:ext>
            </a:extLst>
          </p:cNvPr>
          <p:cNvSpPr/>
          <p:nvPr/>
        </p:nvSpPr>
        <p:spPr>
          <a:xfrm>
            <a:off x="466205" y="3884415"/>
            <a:ext cx="1134150" cy="5939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1360" dirty="0">
                <a:solidFill>
                  <a:srgbClr val="000000"/>
                </a:solidFill>
                <a:latin typeface="MV Boli"/>
                <a:cs typeface="MV Boli"/>
              </a:rPr>
              <a:t>Atribuição de Tarefas aleatórias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328426-E482-4AB3-A4A2-988198E5C7A3}"/>
              </a:ext>
            </a:extLst>
          </p:cNvPr>
          <p:cNvCxnSpPr/>
          <p:nvPr/>
        </p:nvCxnSpPr>
        <p:spPr>
          <a:xfrm>
            <a:off x="1642355" y="3155233"/>
            <a:ext cx="10204" cy="8454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00AEC1-6481-4587-9094-085656815A55}"/>
              </a:ext>
            </a:extLst>
          </p:cNvPr>
          <p:cNvCxnSpPr>
            <a:cxnSpLocks/>
          </p:cNvCxnSpPr>
          <p:nvPr/>
        </p:nvCxnSpPr>
        <p:spPr>
          <a:xfrm>
            <a:off x="2206416" y="3825407"/>
            <a:ext cx="52785" cy="419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FD4A28-028A-4E11-A8C0-BCDE4944B885}"/>
              </a:ext>
            </a:extLst>
          </p:cNvPr>
          <p:cNvCxnSpPr>
            <a:cxnSpLocks/>
          </p:cNvCxnSpPr>
          <p:nvPr/>
        </p:nvCxnSpPr>
        <p:spPr>
          <a:xfrm flipH="1">
            <a:off x="1035568" y="3804590"/>
            <a:ext cx="43020" cy="8454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1534C2-43FC-4E34-8AAC-C57A51479A9D}"/>
              </a:ext>
            </a:extLst>
          </p:cNvPr>
          <p:cNvCxnSpPr>
            <a:cxnSpLocks/>
          </p:cNvCxnSpPr>
          <p:nvPr/>
        </p:nvCxnSpPr>
        <p:spPr>
          <a:xfrm>
            <a:off x="1643637" y="2155479"/>
            <a:ext cx="10205" cy="39334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19">
            <a:extLst>
              <a:ext uri="{FF2B5EF4-FFF2-40B4-BE49-F238E27FC236}">
                <a16:creationId xmlns:a16="http://schemas.microsoft.com/office/drawing/2014/main" id="{875FE6A1-B16C-49C3-98C9-5C1ED4DB69DC}"/>
              </a:ext>
            </a:extLst>
          </p:cNvPr>
          <p:cNvSpPr/>
          <p:nvPr/>
        </p:nvSpPr>
        <p:spPr>
          <a:xfrm>
            <a:off x="4281096" y="1154174"/>
            <a:ext cx="1060177" cy="73374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24" dirty="0">
                <a:solidFill>
                  <a:srgbClr val="000000"/>
                </a:solidFill>
                <a:latin typeface="MV Boli"/>
                <a:cs typeface="MV Boli"/>
              </a:rPr>
              <a:t>Dar mais Importância</a:t>
            </a:r>
            <a:endParaRPr lang="pt-BR" sz="1224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38" name="Retângulo 19">
            <a:extLst>
              <a:ext uri="{FF2B5EF4-FFF2-40B4-BE49-F238E27FC236}">
                <a16:creationId xmlns:a16="http://schemas.microsoft.com/office/drawing/2014/main" id="{3AA65A56-05E8-43B7-B568-217FE1B5B311}"/>
              </a:ext>
            </a:extLst>
          </p:cNvPr>
          <p:cNvSpPr/>
          <p:nvPr/>
        </p:nvSpPr>
        <p:spPr>
          <a:xfrm>
            <a:off x="3580736" y="2122170"/>
            <a:ext cx="1060177" cy="73374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24" dirty="0">
                <a:solidFill>
                  <a:srgbClr val="000000"/>
                </a:solidFill>
                <a:latin typeface="MV Boli"/>
                <a:cs typeface="MV Boli"/>
              </a:rPr>
              <a:t>Empenhar-se</a:t>
            </a:r>
            <a:endParaRPr lang="pt-BR" sz="1224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39" name="Retângulo 19">
            <a:extLst>
              <a:ext uri="{FF2B5EF4-FFF2-40B4-BE49-F238E27FC236}">
                <a16:creationId xmlns:a16="http://schemas.microsoft.com/office/drawing/2014/main" id="{3ADAA930-DC46-49F1-8ABA-6A8C9ABBED17}"/>
              </a:ext>
            </a:extLst>
          </p:cNvPr>
          <p:cNvSpPr/>
          <p:nvPr/>
        </p:nvSpPr>
        <p:spPr>
          <a:xfrm>
            <a:off x="4580342" y="3111442"/>
            <a:ext cx="1209205" cy="79763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24" dirty="0">
                <a:solidFill>
                  <a:srgbClr val="000000"/>
                </a:solidFill>
                <a:latin typeface="MV Boli"/>
                <a:cs typeface="MV Boli"/>
              </a:rPr>
              <a:t>Se manter concentrado e alinhado com a equipe</a:t>
            </a:r>
            <a:endParaRPr lang="pt-BR" sz="1224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40" name="Retângulo 26">
            <a:extLst>
              <a:ext uri="{FF2B5EF4-FFF2-40B4-BE49-F238E27FC236}">
                <a16:creationId xmlns:a16="http://schemas.microsoft.com/office/drawing/2014/main" id="{D24BACB2-E0E8-421D-9BE8-4A560FA3091E}"/>
              </a:ext>
            </a:extLst>
          </p:cNvPr>
          <p:cNvSpPr/>
          <p:nvPr/>
        </p:nvSpPr>
        <p:spPr>
          <a:xfrm>
            <a:off x="6549737" y="3422847"/>
            <a:ext cx="1319160" cy="59396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60" dirty="0">
                <a:solidFill>
                  <a:schemeClr val="tx1"/>
                </a:solidFill>
                <a:latin typeface="MV Boli"/>
                <a:cs typeface="MV Boli"/>
              </a:rPr>
              <a:t>Concluir o projeto</a:t>
            </a:r>
          </a:p>
        </p:txBody>
      </p:sp>
      <p:sp>
        <p:nvSpPr>
          <p:cNvPr id="30" name="Google Shape;342;p12">
            <a:extLst>
              <a:ext uri="{FF2B5EF4-FFF2-40B4-BE49-F238E27FC236}">
                <a16:creationId xmlns:a16="http://schemas.microsoft.com/office/drawing/2014/main" id="{58B895F3-52F5-44C8-86C8-C6CB5BA4E3D1}"/>
              </a:ext>
            </a:extLst>
          </p:cNvPr>
          <p:cNvSpPr txBox="1">
            <a:spLocks/>
          </p:cNvSpPr>
          <p:nvPr/>
        </p:nvSpPr>
        <p:spPr>
          <a:xfrm>
            <a:off x="68913" y="109433"/>
            <a:ext cx="914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4000" b="1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  <p:sp>
        <p:nvSpPr>
          <p:cNvPr id="31" name="Google Shape;342;p12">
            <a:extLst>
              <a:ext uri="{FF2B5EF4-FFF2-40B4-BE49-F238E27FC236}">
                <a16:creationId xmlns:a16="http://schemas.microsoft.com/office/drawing/2014/main" id="{B8F0540D-D410-463A-97B5-740C9B1D2850}"/>
              </a:ext>
            </a:extLst>
          </p:cNvPr>
          <p:cNvSpPr txBox="1">
            <a:spLocks/>
          </p:cNvSpPr>
          <p:nvPr/>
        </p:nvSpPr>
        <p:spPr>
          <a:xfrm>
            <a:off x="-68913" y="152990"/>
            <a:ext cx="914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9BBD5"/>
              </a:buClr>
              <a:buSzPts val="4000"/>
            </a:pPr>
            <a:r>
              <a:rPr lang="pt-BR" sz="4000" b="1" dirty="0">
                <a:solidFill>
                  <a:srgbClr val="19BBD5"/>
                </a:solidFill>
                <a:latin typeface="Nixie One"/>
                <a:sym typeface="Nixie One"/>
              </a:rPr>
              <a:t>Plano de respostas</a:t>
            </a:r>
          </a:p>
        </p:txBody>
      </p:sp>
      <p:sp>
        <p:nvSpPr>
          <p:cNvPr id="35" name="Google Shape;346;p12">
            <a:extLst>
              <a:ext uri="{FF2B5EF4-FFF2-40B4-BE49-F238E27FC236}">
                <a16:creationId xmlns:a16="http://schemas.microsoft.com/office/drawing/2014/main" id="{A5961D8A-DC70-4538-A7CE-17C380B17727}"/>
              </a:ext>
            </a:extLst>
          </p:cNvPr>
          <p:cNvSpPr txBox="1">
            <a:spLocks/>
          </p:cNvSpPr>
          <p:nvPr/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1"/>
                </a:solidFill>
                <a:latin typeface="Nixie One" panose="020B0604020202020204" charset="0"/>
              </a:rPr>
              <a:pPr/>
              <a:t>15</a:t>
            </a:fld>
            <a:endParaRPr lang="en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;p12">
            <a:extLst>
              <a:ext uri="{FF2B5EF4-FFF2-40B4-BE49-F238E27FC236}">
                <a16:creationId xmlns:a16="http://schemas.microsoft.com/office/drawing/2014/main" id="{A5961D8A-DC70-4538-A7CE-17C380B17727}"/>
              </a:ext>
            </a:extLst>
          </p:cNvPr>
          <p:cNvSpPr txBox="1">
            <a:spLocks/>
          </p:cNvSpPr>
          <p:nvPr/>
        </p:nvSpPr>
        <p:spPr>
          <a:xfrm>
            <a:off x="8749933" y="4785600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1"/>
                </a:solidFill>
                <a:latin typeface="Nixie One" panose="020B0604020202020204" charset="0"/>
              </a:rPr>
              <a:pPr/>
              <a:t>16</a:t>
            </a:fld>
            <a:endParaRPr lang="en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  <p:sp>
        <p:nvSpPr>
          <p:cNvPr id="6" name="Google Shape;359;p14">
            <a:extLst>
              <a:ext uri="{FF2B5EF4-FFF2-40B4-BE49-F238E27FC236}">
                <a16:creationId xmlns:a16="http://schemas.microsoft.com/office/drawing/2014/main" id="{FB4F7B4A-CE98-4590-8F63-FFDEAB73E4F7}"/>
              </a:ext>
            </a:extLst>
          </p:cNvPr>
          <p:cNvSpPr txBox="1">
            <a:spLocks/>
          </p:cNvSpPr>
          <p:nvPr/>
        </p:nvSpPr>
        <p:spPr>
          <a:xfrm>
            <a:off x="196616" y="1497879"/>
            <a:ext cx="8875737" cy="1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sz="6600" b="1" dirty="0" smtClean="0"/>
              <a:t>Obrigado </a:t>
            </a:r>
            <a:r>
              <a:rPr lang="pt-BR" sz="6600" b="1" dirty="0"/>
              <a:t>!</a:t>
            </a: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DA029F4B-F3BA-4078-9005-D17A5FBEF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444703"/>
            <a:ext cx="1603622" cy="59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https://upload.wikimedia.org/wikipedia/commons/b/be/Lineage_OS_Logo.png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4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99185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Pesquisa e Inovação</a:t>
            </a:r>
            <a:endParaRPr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" y="791998"/>
            <a:ext cx="914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</a:t>
            </a:r>
            <a:endParaRPr b="1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3557" y="1749258"/>
            <a:ext cx="9130443" cy="164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Ana Carolina Martins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 		RGM: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01182002</a:t>
            </a:r>
          </a:p>
          <a:p>
            <a:pPr lvl="0" algn="ctr">
              <a:spcBef>
                <a:spcPts val="600"/>
              </a:spcBef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Cristielen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Oliveira de Barros       	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01182006</a:t>
            </a:r>
          </a:p>
          <a:p>
            <a:pPr lvl="0" algn="ctr">
              <a:spcBef>
                <a:spcPts val="600"/>
              </a:spcBef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Rodolfo Gregório Alves de Lima 	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01182074</a:t>
            </a:r>
          </a:p>
          <a:p>
            <a:pPr lvl="0" algn="ctr">
              <a:spcBef>
                <a:spcPts val="600"/>
              </a:spcBef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Victor Ferreira                              	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: 01182104</a:t>
            </a:r>
          </a:p>
          <a:p>
            <a:pPr lvl="0" algn="ctr">
              <a:spcBef>
                <a:spcPts val="600"/>
              </a:spcBef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Wender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Augusto Ramos            	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01182056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59" y="4474611"/>
            <a:ext cx="1603622" cy="597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46;p12">
            <a:extLst>
              <a:ext uri="{FF2B5EF4-FFF2-40B4-BE49-F238E27FC236}">
                <a16:creationId xmlns:a16="http://schemas.microsoft.com/office/drawing/2014/main" id="{84F2A4E3-3838-4BC4-93BB-7EA472151E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432304" y="1863881"/>
            <a:ext cx="4155948" cy="1230143"/>
            <a:chOff x="2432304" y="1863881"/>
            <a:chExt cx="4155948" cy="1230143"/>
          </a:xfrm>
        </p:grpSpPr>
        <p:pic>
          <p:nvPicPr>
            <p:cNvPr id="4" name="Picture 3" descr="https://upload.wikimedia.org/wikipedia/commons/b/be/Lineage_OS_Logo.png"/>
            <p:cNvPicPr/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404" y="1863881"/>
              <a:ext cx="1001268" cy="539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2432304" y="2020485"/>
              <a:ext cx="41559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err="1" smtClean="0">
                  <a:solidFill>
                    <a:schemeClr val="bg1">
                      <a:lumMod val="85000"/>
                    </a:scheme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Courier New" panose="02070309020205020404" pitchFamily="49" charset="0"/>
                </a:rPr>
                <a:t>Access</a:t>
              </a:r>
              <a:r>
                <a:rPr lang="en-US" sz="6000" b="1" dirty="0" err="1" smtClean="0">
                  <a:solidFill>
                    <a:srgbClr val="00B05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Courier New" panose="02070309020205020404" pitchFamily="49" charset="0"/>
                </a:rPr>
                <a:t>Bank</a:t>
              </a:r>
              <a:endParaRPr lang="pt-BR" sz="6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3933" y="2786247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Banking Technologies</a:t>
              </a:r>
              <a:endPara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6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  <p:sp>
        <p:nvSpPr>
          <p:cNvPr id="60" name="Google Shape;359;p14">
            <a:extLst>
              <a:ext uri="{FF2B5EF4-FFF2-40B4-BE49-F238E27FC236}">
                <a16:creationId xmlns:a16="http://schemas.microsoft.com/office/drawing/2014/main" id="{C168D91F-05EE-4CDE-9B84-5DDA701BDFA9}"/>
              </a:ext>
            </a:extLst>
          </p:cNvPr>
          <p:cNvSpPr txBox="1">
            <a:spLocks/>
          </p:cNvSpPr>
          <p:nvPr/>
        </p:nvSpPr>
        <p:spPr>
          <a:xfrm>
            <a:off x="0" y="317462"/>
            <a:ext cx="9143999" cy="85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b="1" dirty="0"/>
              <a:t>Sobre o projeto</a:t>
            </a:r>
          </a:p>
        </p:txBody>
      </p:sp>
      <p:sp>
        <p:nvSpPr>
          <p:cNvPr id="61" name="Google Shape;360;p14">
            <a:extLst>
              <a:ext uri="{FF2B5EF4-FFF2-40B4-BE49-F238E27FC236}">
                <a16:creationId xmlns:a16="http://schemas.microsoft.com/office/drawing/2014/main" id="{1DEACA66-4DD5-425D-9FF1-8FD41B388BD7}"/>
              </a:ext>
            </a:extLst>
          </p:cNvPr>
          <p:cNvSpPr txBox="1">
            <a:spLocks/>
          </p:cNvSpPr>
          <p:nvPr/>
        </p:nvSpPr>
        <p:spPr>
          <a:xfrm>
            <a:off x="1760018" y="1780500"/>
            <a:ext cx="627890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Bef>
                <a:spcPts val="0"/>
              </a:spcBef>
              <a:buFont typeface="Muli"/>
              <a:buNone/>
            </a:pPr>
            <a:r>
              <a:rPr lang="pt-BR" dirty="0"/>
              <a:t>Monitoramento de componentes de sistemas de caixa eletrônicos, visando a antecipação de problemas e incidentes.</a:t>
            </a:r>
          </a:p>
        </p:txBody>
      </p:sp>
      <p:pic>
        <p:nvPicPr>
          <p:cNvPr id="2050" name="Picture 2" descr="https://cdn0.iconfinder.com/data/icons/shopping-icons-rounded/110/Atm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76" y="2356995"/>
            <a:ext cx="1885138" cy="18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https://upload.wikimedia.org/wikipedia/commons/b/be/Lineage_OS_Logo.png"/>
          <p:cNvPicPr/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1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7" name="Google Shape;445;p24">
            <a:extLst>
              <a:ext uri="{FF2B5EF4-FFF2-40B4-BE49-F238E27FC236}">
                <a16:creationId xmlns:a16="http://schemas.microsoft.com/office/drawing/2014/main" id="{E385A7B9-2F58-4F30-A818-7F24A5D9D8CF}"/>
              </a:ext>
            </a:extLst>
          </p:cNvPr>
          <p:cNvSpPr/>
          <p:nvPr/>
        </p:nvSpPr>
        <p:spPr>
          <a:xfrm>
            <a:off x="1948070" y="3003826"/>
            <a:ext cx="3335130" cy="173979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60;p14">
            <a:extLst>
              <a:ext uri="{FF2B5EF4-FFF2-40B4-BE49-F238E27FC236}">
                <a16:creationId xmlns:a16="http://schemas.microsoft.com/office/drawing/2014/main" id="{D78306A0-6935-48C9-91ED-B486A60A7C1C}"/>
              </a:ext>
            </a:extLst>
          </p:cNvPr>
          <p:cNvSpPr txBox="1">
            <a:spLocks/>
          </p:cNvSpPr>
          <p:nvPr/>
        </p:nvSpPr>
        <p:spPr>
          <a:xfrm>
            <a:off x="-1" y="2322361"/>
            <a:ext cx="914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pt-BR" dirty="0"/>
              <a:t>Lozalização geográfica dos incidentes indentificados, para uma maior agilidade e uma correção precisa.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580145C-4EF8-4044-9A1E-2F05CF31F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32" y="3107161"/>
            <a:ext cx="1060721" cy="1166793"/>
          </a:xfrm>
          <a:prstGeom prst="rect">
            <a:avLst/>
          </a:prstGeom>
        </p:spPr>
      </p:pic>
      <p:sp>
        <p:nvSpPr>
          <p:cNvPr id="10" name="Google Shape;359;p14">
            <a:extLst>
              <a:ext uri="{FF2B5EF4-FFF2-40B4-BE49-F238E27FC236}">
                <a16:creationId xmlns:a16="http://schemas.microsoft.com/office/drawing/2014/main" id="{1E983B50-5A84-4952-B735-C4C372D4357E}"/>
              </a:ext>
            </a:extLst>
          </p:cNvPr>
          <p:cNvSpPr txBox="1">
            <a:spLocks/>
          </p:cNvSpPr>
          <p:nvPr/>
        </p:nvSpPr>
        <p:spPr>
          <a:xfrm>
            <a:off x="-1" y="179026"/>
            <a:ext cx="9144001" cy="11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b="1" dirty="0"/>
              <a:t>Inovação:</a:t>
            </a:r>
          </a:p>
          <a:p>
            <a:pPr algn="ctr"/>
            <a:r>
              <a:rPr lang="pt-BR" b="1" dirty="0"/>
              <a:t> Geolozalização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https://upload.wikimedia.org/wikipedia/commons/b/be/Lineage_OS_Logo.png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E566136-DC56-4B89-8300-4B8FE8B9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98" y="738861"/>
            <a:ext cx="5935980" cy="4225614"/>
          </a:xfrm>
          <a:prstGeom prst="rect">
            <a:avLst/>
          </a:prstGeom>
          <a:ln w="19050">
            <a:noFill/>
            <a:prstDash val="sysDash"/>
          </a:ln>
        </p:spPr>
      </p:pic>
      <p:sp>
        <p:nvSpPr>
          <p:cNvPr id="8" name="Google Shape;359;p14">
            <a:extLst>
              <a:ext uri="{FF2B5EF4-FFF2-40B4-BE49-F238E27FC236}">
                <a16:creationId xmlns:a16="http://schemas.microsoft.com/office/drawing/2014/main" id="{0C28013E-C1DC-48FB-8E15-91BACF6E6D5A}"/>
              </a:ext>
            </a:extLst>
          </p:cNvPr>
          <p:cNvSpPr txBox="1">
            <a:spLocks/>
          </p:cNvSpPr>
          <p:nvPr/>
        </p:nvSpPr>
        <p:spPr>
          <a:xfrm>
            <a:off x="13558" y="99152"/>
            <a:ext cx="9130442" cy="63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b="1" dirty="0"/>
              <a:t>Canvas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https://upload.wikimedia.org/wikipedia/commons/b/be/Lineage_OS_Logo.png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7" name="Google Shape;372;p16">
            <a:extLst>
              <a:ext uri="{FF2B5EF4-FFF2-40B4-BE49-F238E27FC236}">
                <a16:creationId xmlns:a16="http://schemas.microsoft.com/office/drawing/2014/main" id="{04D38679-CCA2-4E4A-AA2C-5D99988AB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87800"/>
            <a:ext cx="914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User Story</a:t>
            </a:r>
            <a:endParaRPr b="1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BFD6DA2-8CAB-46EE-A8A7-048075866C85}"/>
              </a:ext>
            </a:extLst>
          </p:cNvPr>
          <p:cNvGrpSpPr/>
          <p:nvPr/>
        </p:nvGrpSpPr>
        <p:grpSpPr>
          <a:xfrm>
            <a:off x="2221076" y="889395"/>
            <a:ext cx="2130318" cy="2277520"/>
            <a:chOff x="1685844" y="870012"/>
            <a:chExt cx="2130318" cy="2277520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4B6D6229-246F-41BF-95D9-6521E8F78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844" y="870012"/>
              <a:ext cx="2057885" cy="2277520"/>
            </a:xfrm>
            <a:prstGeom prst="rect">
              <a:avLst/>
            </a:prstGeom>
          </p:spPr>
        </p:pic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DE388B9F-0B98-4D9F-95C6-3A622AA14F9F}"/>
                </a:ext>
              </a:extLst>
            </p:cNvPr>
            <p:cNvSpPr txBox="1"/>
            <p:nvPr/>
          </p:nvSpPr>
          <p:spPr>
            <a:xfrm rot="21432341">
              <a:off x="1855348" y="1424764"/>
              <a:ext cx="196081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 cliente </a:t>
              </a:r>
            </a:p>
            <a:p>
              <a:r>
                <a:rPr lang="pt-BR" sz="1200" i="1" dirty="0">
                  <a:latin typeface="Papyrus" panose="03070502060502030205" pitchFamily="66" charset="0"/>
                </a:rPr>
                <a:t>preciso que a</a:t>
              </a:r>
            </a:p>
            <a:p>
              <a:r>
                <a:rPr lang="pt-BR" sz="1200" i="1" dirty="0">
                  <a:latin typeface="Papyrus" panose="03070502060502030205" pitchFamily="66" charset="0"/>
                </a:rPr>
                <a:t>monitoração seja feita 24 horas</a:t>
              </a:r>
            </a:p>
            <a:p>
              <a:r>
                <a:rPr lang="pt-BR" sz="1200" i="1" dirty="0">
                  <a:latin typeface="Papyrus" panose="03070502060502030205" pitchFamily="66" charset="0"/>
                </a:rPr>
                <a:t>por dia para maior </a:t>
              </a:r>
            </a:p>
            <a:p>
              <a:r>
                <a:rPr lang="pt-BR" sz="1200" i="1" dirty="0">
                  <a:latin typeface="Papyrus" panose="03070502060502030205" pitchFamily="66" charset="0"/>
                </a:rPr>
                <a:t>segurança do sistema.</a:t>
              </a:r>
              <a:r>
                <a:rPr lang="pt-BR" dirty="0">
                  <a:latin typeface="Papyrus" panose="03070502060502030205" pitchFamily="66" charset="0"/>
                </a:rPr>
                <a:t> 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8047D8E-459A-4C23-9737-2EC84500CBA7}"/>
              </a:ext>
            </a:extLst>
          </p:cNvPr>
          <p:cNvGrpSpPr/>
          <p:nvPr/>
        </p:nvGrpSpPr>
        <p:grpSpPr>
          <a:xfrm>
            <a:off x="4518572" y="875313"/>
            <a:ext cx="2057885" cy="2277520"/>
            <a:chOff x="3724037" y="1075678"/>
            <a:chExt cx="2057885" cy="22775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7DABBE-63CE-49D2-AA4C-2F71DDFE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037" y="1075678"/>
              <a:ext cx="2057885" cy="2277520"/>
            </a:xfrm>
            <a:prstGeom prst="rect">
              <a:avLst/>
            </a:prstGeom>
          </p:spPr>
        </p:pic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72127BA-AABF-4709-89C5-1CDE9F29791F}"/>
                </a:ext>
              </a:extLst>
            </p:cNvPr>
            <p:cNvSpPr txBox="1"/>
            <p:nvPr/>
          </p:nvSpPr>
          <p:spPr>
            <a:xfrm rot="21433104">
              <a:off x="3811957" y="1598885"/>
              <a:ext cx="196081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 cliente gostaria que os alertas fossem enviados para minha empresa através de mensagens via e-mail, para nossa ciência dos acontecimentos. .</a:t>
              </a:r>
              <a:r>
                <a:rPr lang="pt-BR" dirty="0">
                  <a:latin typeface="Papyrus" panose="03070502060502030205" pitchFamily="66" charset="0"/>
                </a:rPr>
                <a:t> 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481F1C8-5694-4B37-9B01-284F86FA917E}"/>
              </a:ext>
            </a:extLst>
          </p:cNvPr>
          <p:cNvGrpSpPr/>
          <p:nvPr/>
        </p:nvGrpSpPr>
        <p:grpSpPr>
          <a:xfrm>
            <a:off x="6763525" y="800827"/>
            <a:ext cx="2106125" cy="2277520"/>
            <a:chOff x="5762229" y="755546"/>
            <a:chExt cx="2106125" cy="22775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11E6DD-BA6B-4A61-A1FC-96FB6DE8E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229" y="755546"/>
              <a:ext cx="2057885" cy="22775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9FD9B1-F979-4F0A-B119-071676C25684}"/>
                </a:ext>
              </a:extLst>
            </p:cNvPr>
            <p:cNvSpPr txBox="1"/>
            <p:nvPr/>
          </p:nvSpPr>
          <p:spPr>
            <a:xfrm rot="21432341">
              <a:off x="5907540" y="1371085"/>
              <a:ext cx="196081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 cliente preciso que os alertas me informem onde se encontra o erro, para nossa equipe reverter. </a:t>
              </a:r>
              <a:r>
                <a:rPr lang="pt-BR" dirty="0">
                  <a:latin typeface="Papyrus" panose="03070502060502030205" pitchFamily="66" charset="0"/>
                </a:rPr>
                <a:t> 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D0CD58E-57A5-4042-BA97-4AB20C2435E8}"/>
              </a:ext>
            </a:extLst>
          </p:cNvPr>
          <p:cNvGrpSpPr/>
          <p:nvPr/>
        </p:nvGrpSpPr>
        <p:grpSpPr>
          <a:xfrm>
            <a:off x="1820835" y="2935303"/>
            <a:ext cx="2079806" cy="2277520"/>
            <a:chOff x="555625" y="2516460"/>
            <a:chExt cx="2079806" cy="227752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922FA5A-1146-449A-AFFE-FEBBBF47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25" y="2516460"/>
              <a:ext cx="2057885" cy="22775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A280C-A65A-4895-B796-61549C2B2B45}"/>
                </a:ext>
              </a:extLst>
            </p:cNvPr>
            <p:cNvSpPr txBox="1"/>
            <p:nvPr/>
          </p:nvSpPr>
          <p:spPr>
            <a:xfrm rot="21372795">
              <a:off x="674617" y="3159530"/>
              <a:ext cx="1960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 cliente também necessito que o serviço me avise sobre qual localidade está a agência com erro, através da geolocalização. </a:t>
              </a:r>
              <a:endParaRPr lang="pt-BR" dirty="0">
                <a:latin typeface="Papyrus" panose="03070502060502030205" pitchFamily="66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7FE7487-C819-407A-98C9-4F6E625067B3}"/>
              </a:ext>
            </a:extLst>
          </p:cNvPr>
          <p:cNvGrpSpPr/>
          <p:nvPr/>
        </p:nvGrpSpPr>
        <p:grpSpPr>
          <a:xfrm>
            <a:off x="4020446" y="2935303"/>
            <a:ext cx="2057885" cy="2277520"/>
            <a:chOff x="3181638" y="2876844"/>
            <a:chExt cx="2057885" cy="2277520"/>
          </a:xfrm>
        </p:grpSpPr>
        <p:pic>
          <p:nvPicPr>
            <p:cNvPr id="22" name="Picture 20">
              <a:extLst>
                <a:ext uri="{FF2B5EF4-FFF2-40B4-BE49-F238E27FC236}">
                  <a16:creationId xmlns:a16="http://schemas.microsoft.com/office/drawing/2014/main" id="{5B668831-35FF-4DFF-99C3-6B3FBAEBE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638" y="2876844"/>
              <a:ext cx="2057885" cy="2277520"/>
            </a:xfrm>
            <a:prstGeom prst="rect">
              <a:avLst/>
            </a:prstGeom>
          </p:spPr>
        </p:pic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56A1AE41-85D8-48E6-8B50-BAE36948352C}"/>
                </a:ext>
              </a:extLst>
            </p:cNvPr>
            <p:cNvSpPr txBox="1"/>
            <p:nvPr/>
          </p:nvSpPr>
          <p:spPr>
            <a:xfrm rot="21433104">
              <a:off x="3207776" y="3326613"/>
              <a:ext cx="19608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 cliente necessito que todo o processo de monitoramento seja acompanhado com gráficos e medias, para maior visibilidade dos acontecimentos. </a:t>
              </a:r>
              <a:endParaRPr lang="pt-BR" dirty="0">
                <a:latin typeface="Papyrus" panose="03070502060502030205" pitchFamily="66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E941BB8-D2A7-4DD1-B9DF-0C305281AC45}"/>
              </a:ext>
            </a:extLst>
          </p:cNvPr>
          <p:cNvGrpSpPr/>
          <p:nvPr/>
        </p:nvGrpSpPr>
        <p:grpSpPr>
          <a:xfrm>
            <a:off x="6285784" y="2823997"/>
            <a:ext cx="2070454" cy="2277520"/>
            <a:chOff x="5530499" y="2776063"/>
            <a:chExt cx="2070454" cy="2277520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2583D72D-BE57-43EC-8EDC-3FDF176D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499" y="2776063"/>
              <a:ext cx="2057885" cy="2277520"/>
            </a:xfrm>
            <a:prstGeom prst="rect">
              <a:avLst/>
            </a:prstGeom>
          </p:spPr>
        </p:pic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CFC533E3-C627-4ECF-8CCD-F757DE9C733E}"/>
                </a:ext>
              </a:extLst>
            </p:cNvPr>
            <p:cNvSpPr txBox="1"/>
            <p:nvPr/>
          </p:nvSpPr>
          <p:spPr>
            <a:xfrm rot="21432341">
              <a:off x="5640139" y="3391712"/>
              <a:ext cx="19608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i="1" dirty="0">
                  <a:latin typeface="Papyrus" panose="03070502060502030205" pitchFamily="66" charset="0"/>
                </a:rPr>
                <a:t>Como cliente preciso que os eventos tenham uma plataforma web para ser consultada. </a:t>
              </a:r>
              <a:r>
                <a:rPr lang="pt-BR" dirty="0">
                  <a:latin typeface="Papyrus" panose="03070502060502030205" pitchFamily="66" charset="0"/>
                </a:rPr>
                <a:t> 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8" descr="https://upload.wikimedia.org/wikipedia/commons/b/be/Lineage_OS_Logo.png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5300" y="4743617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8" name="Google Shape;359;p14">
            <a:extLst>
              <a:ext uri="{FF2B5EF4-FFF2-40B4-BE49-F238E27FC236}">
                <a16:creationId xmlns:a16="http://schemas.microsoft.com/office/drawing/2014/main" id="{C45E71E0-8342-478D-8F55-E452217487DE}"/>
              </a:ext>
            </a:extLst>
          </p:cNvPr>
          <p:cNvSpPr txBox="1">
            <a:spLocks/>
          </p:cNvSpPr>
          <p:nvPr/>
        </p:nvSpPr>
        <p:spPr>
          <a:xfrm>
            <a:off x="0" y="2289254"/>
            <a:ext cx="9144000" cy="56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b="1" dirty="0" err="1"/>
              <a:t>Requisitos</a:t>
            </a:r>
            <a:r>
              <a:rPr lang="en-US" b="1" dirty="0"/>
              <a:t> </a:t>
            </a:r>
            <a:r>
              <a:rPr lang="en-US" b="1" dirty="0" err="1"/>
              <a:t>Funcionais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47660" y="65785"/>
            <a:ext cx="415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Access</a:t>
            </a:r>
            <a:r>
              <a:rPr lang="en-US" sz="1600" b="1" dirty="0" err="1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ourier New" panose="02070309020205020404" pitchFamily="49" charset="0"/>
              </a:rPr>
              <a:t>Bank</a:t>
            </a:r>
            <a:endParaRPr lang="pt-BR" sz="16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8246" y="297482"/>
            <a:ext cx="9541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 Technologies</a:t>
            </a:r>
            <a:endParaRPr lang="pt-BR" sz="5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https://upload.wikimedia.org/wikipedia/commons/b/be/Lineage_OS_Logo.png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28" y="0"/>
            <a:ext cx="306324" cy="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">
            <a:extLst>
              <a:ext uri="{FF2B5EF4-FFF2-40B4-BE49-F238E27FC236}">
                <a16:creationId xmlns:a16="http://schemas.microsoft.com/office/drawing/2014/main" id="{19F04FC8-73C9-47D2-BA35-AA85CB5E7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" y="4632908"/>
            <a:ext cx="1098778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5" ma:contentTypeDescription="Crie um novo documento." ma:contentTypeScope="" ma:versionID="7a35c2dbb781a0f0d10eced60772e7a6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fcbbd0948a3a95004be1ab30617edaac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1D38D-4BA9-464A-BD21-FB55018B732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7108ced6-578b-4fbf-90af-59eca2ad4e6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14107D-9722-414B-B660-504321140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8ced6-578b-4fbf-90af-59eca2ad4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7D6CB3-4D3B-4FCA-BCF0-907FF363E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257</Words>
  <Application>Microsoft Office PowerPoint</Application>
  <PresentationFormat>On-screen Show (16:9)</PresentationFormat>
  <Paragraphs>85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Muli</vt:lpstr>
      <vt:lpstr>Simplon Oi Headline</vt:lpstr>
      <vt:lpstr>Courier New</vt:lpstr>
      <vt:lpstr>Segoe UI Symbol</vt:lpstr>
      <vt:lpstr>Papyrus</vt:lpstr>
      <vt:lpstr>MV Boli</vt:lpstr>
      <vt:lpstr>Simplon BP Regular</vt:lpstr>
      <vt:lpstr>Helvetica Neue</vt:lpstr>
      <vt:lpstr>Arial</vt:lpstr>
      <vt:lpstr>Simplon BP Medium</vt:lpstr>
      <vt:lpstr>Calibri</vt:lpstr>
      <vt:lpstr>Nixie One</vt:lpstr>
      <vt:lpstr>Imogen template</vt:lpstr>
      <vt:lpstr>Slide do think-cell</vt:lpstr>
      <vt:lpstr>PowerPoint Presentation</vt:lpstr>
      <vt:lpstr>Pesquisa e Inovação</vt:lpstr>
      <vt:lpstr>Team</vt:lpstr>
      <vt:lpstr>PowerPoint Presentation</vt:lpstr>
      <vt:lpstr>PowerPoint Presentation</vt:lpstr>
      <vt:lpstr>PowerPoint Presentation</vt:lpstr>
      <vt:lpstr>PowerPoint Presentation</vt:lpstr>
      <vt:lpstr>User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Rodolfo Gregorio</dc:creator>
  <cp:lastModifiedBy>Rodolfo Gregorio</cp:lastModifiedBy>
  <cp:revision>51</cp:revision>
  <dcterms:modified xsi:type="dcterms:W3CDTF">2019-03-18T16:40:40Z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0x010100F3CC155F2FBB72499B499F746BE7ADCD</vt:lpwstr>
  </property>
  <property fmtid="{D5CDD505-2E9C-101B-9397-08002B2CF9AE}" pid="3" name="SSDCxCLASSFICATION_LEVEL">
    <vt:lpwstr>1</vt:lpwstr>
  </property>
  <property fmtid="{D5CDD505-2E9C-101B-9397-08002B2CF9AE}" pid="4" name="SSDCxCLASSFICATION_USER">
    <vt:lpwstr>SOACAT\500765</vt:lpwstr>
  </property>
  <property fmtid="{D5CDD505-2E9C-101B-9397-08002B2CF9AE}" pid="5" name="SSDCxCLASSFICATION_DATE">
    <vt:lpwstr>18/03/2019 13:25:33</vt:lpwstr>
  </property>
  <property fmtid="{D5CDD505-2E9C-101B-9397-08002B2CF9AE}" pid="6" name="SSDCxCLASSFICATION_GUID">
    <vt:lpwstr>B1F0C97D1DBF986A4C0DA8B8BC7B6A58</vt:lpwstr>
  </property>
  <property fmtid="{D5CDD505-2E9C-101B-9397-08002B2CF9AE}" pid="7" name="SSDCxCLASSFICATION_LANG">
    <vt:lpwstr>pt</vt:lpwstr>
  </property>
</Properties>
</file>