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22"/>
  </p:notesMasterIdLst>
  <p:handoutMasterIdLst>
    <p:handoutMasterId r:id="rId23"/>
  </p:handoutMasterIdLst>
  <p:sldIdLst>
    <p:sldId id="607" r:id="rId6"/>
    <p:sldId id="616" r:id="rId7"/>
    <p:sldId id="623" r:id="rId8"/>
    <p:sldId id="620" r:id="rId9"/>
    <p:sldId id="634" r:id="rId10"/>
    <p:sldId id="618" r:id="rId11"/>
    <p:sldId id="600" r:id="rId12"/>
    <p:sldId id="635" r:id="rId13"/>
    <p:sldId id="644" r:id="rId14"/>
    <p:sldId id="636" r:id="rId15"/>
    <p:sldId id="638" r:id="rId16"/>
    <p:sldId id="637" r:id="rId17"/>
    <p:sldId id="640" r:id="rId18"/>
    <p:sldId id="641" r:id="rId19"/>
    <p:sldId id="645" r:id="rId20"/>
    <p:sldId id="628" r:id="rId21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32"/>
  </p:normalViewPr>
  <p:slideViewPr>
    <p:cSldViewPr snapToGrid="0">
      <p:cViewPr varScale="1">
        <p:scale>
          <a:sx n="62" d="100"/>
          <a:sy n="62" d="100"/>
        </p:scale>
        <p:origin x="804" y="60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4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69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7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3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[Inserir link do </a:t>
            </a:r>
            <a:r>
              <a:rPr lang="pt-BR" dirty="0" err="1"/>
              <a:t>prototype</a:t>
            </a:r>
            <a:r>
              <a:rPr lang="pt-BR" dirty="0"/>
              <a:t> do </a:t>
            </a:r>
            <a:r>
              <a:rPr lang="pt-BR" dirty="0" err="1"/>
              <a:t>figma</a:t>
            </a:r>
            <a:r>
              <a:rPr lang="pt-BR" dirty="0"/>
              <a:t>]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0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Apresentação front-</a:t>
            </a:r>
            <a:r>
              <a:rPr lang="pt-BR" dirty="0" err="1"/>
              <a:t>end</a:t>
            </a:r>
            <a:r>
              <a:rPr lang="pt-BR" dirty="0"/>
              <a:t> e </a:t>
            </a:r>
            <a:r>
              <a:rPr lang="pt-BR" dirty="0" err="1"/>
              <a:t>back-end</a:t>
            </a:r>
            <a:r>
              <a:rPr lang="pt-BR" dirty="0"/>
              <a:t> na AWS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33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eg"/><Relationship Id="rId4" Type="http://schemas.openxmlformats.org/officeDocument/2006/relationships/hyperlink" Target="https://www.figma.com/proto/opMGSFwH9LjzkCy7VhjwHc/Blood4Life-4-SEM?node-id=356%3A50&amp;scaling=min-zo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hyperlink" Target="https://console.aws.amazon.com/ec2/v2/home?region=us-east-1#Images:sort=nam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../Requisitos/Requisitos%20V3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24.sv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BLOOD4LIFE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z="2000" dirty="0" err="1"/>
              <a:t>Braian</a:t>
            </a:r>
            <a:r>
              <a:rPr lang="pt-BR" sz="2000" dirty="0"/>
              <a:t> Braga</a:t>
            </a:r>
          </a:p>
          <a:p>
            <a:r>
              <a:rPr lang="pt-BR" sz="2000" dirty="0"/>
              <a:t>Fabíola Canedo</a:t>
            </a:r>
          </a:p>
          <a:p>
            <a:r>
              <a:rPr lang="pt-BR" sz="2000" dirty="0"/>
              <a:t>João Marcos</a:t>
            </a:r>
          </a:p>
          <a:p>
            <a:r>
              <a:rPr lang="pt-BR" sz="2000" dirty="0"/>
              <a:t>João Pedro</a:t>
            </a:r>
          </a:p>
          <a:p>
            <a:r>
              <a:rPr lang="pt-BR" sz="2000" dirty="0" err="1"/>
              <a:t>Ranyery</a:t>
            </a:r>
            <a:r>
              <a:rPr lang="pt-BR" sz="2000" dirty="0"/>
              <a:t> Santos</a:t>
            </a:r>
          </a:p>
          <a:p>
            <a:r>
              <a:rPr lang="pt-BR" sz="2000" dirty="0"/>
              <a:t>Raphael </a:t>
            </a:r>
            <a:r>
              <a:rPr lang="pt-BR" sz="2000" dirty="0" err="1"/>
              <a:t>Bachega</a:t>
            </a:r>
            <a:endParaRPr lang="pt-BR" sz="2000"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DAA8EB5-EBAF-465E-8F4D-C267BEECCF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55" y="1848260"/>
            <a:ext cx="1063215" cy="12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7. </a:t>
            </a:r>
            <a:r>
              <a:rPr lang="pt-BR" noProof="1"/>
              <a:t>PM Canvas</a:t>
            </a:r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6" name="Imagem 5" descr="Calendário&#10;&#10;Descrição gerada automaticamente">
            <a:extLst>
              <a:ext uri="{FF2B5EF4-FFF2-40B4-BE49-F238E27FC236}">
                <a16:creationId xmlns:a16="http://schemas.microsoft.com/office/drawing/2014/main" id="{C097042D-C927-44AC-A565-839E271468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2" y="700650"/>
            <a:ext cx="9403252" cy="68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5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8. Matriz de Concorrência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8" name="Imagem 7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C002EC35-2C59-4FDE-9532-17EFFD8A44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19" y="772483"/>
            <a:ext cx="9154086" cy="66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9. Sketches de tela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1026" name="Picture 2" descr="Figma fundo png &amp; imagem png - Figma Logotipo da Ação E do Brinquedo de  Figuras figura Modelo Max Factory - outros png transparente grátis">
            <a:hlinkClick r:id="rId4"/>
            <a:extLst>
              <a:ext uri="{FF2B5EF4-FFF2-40B4-BE49-F238E27FC236}">
                <a16:creationId xmlns:a16="http://schemas.microsoft.com/office/drawing/2014/main" id="{6E2CB523-312F-4381-90DE-7227554AC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2" t="6640" r="7204" b="9736"/>
          <a:stretch/>
        </p:blipFill>
        <p:spPr bwMode="auto">
          <a:xfrm>
            <a:off x="5174166" y="1873405"/>
            <a:ext cx="2631688" cy="25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22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10. Modelagem de Dados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A0F511A-64EC-4197-BF0D-316F1C78F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36" y="963048"/>
            <a:ext cx="60388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8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11. Arquitetura da Solução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539B5F4A-7D29-421C-9216-06654185D3E9}"/>
              </a:ext>
            </a:extLst>
          </p:cNvPr>
          <p:cNvSpPr/>
          <p:nvPr/>
        </p:nvSpPr>
        <p:spPr>
          <a:xfrm>
            <a:off x="10493680" y="4854854"/>
            <a:ext cx="2473891" cy="2139381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817" tIns="50408" rIns="100817" bIns="50408" rtlCol="0" anchor="ctr"/>
          <a:lstStyle/>
          <a:p>
            <a:pPr algn="ctr">
              <a:defRPr/>
            </a:pPr>
            <a:r>
              <a:rPr lang="pt-BR" sz="2315" b="1" dirty="0">
                <a:solidFill>
                  <a:schemeClr val="bg1"/>
                </a:solidFill>
              </a:rPr>
              <a:t>API Leaflet</a:t>
            </a:r>
            <a:endParaRPr lang="pt-BR" sz="2315" b="1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chemeClr val="bg1"/>
                </a:solidFill>
              </a:rPr>
              <a:t>[Container: API Leaflet]</a:t>
            </a:r>
            <a:endParaRPr lang="pt-BR" sz="1544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endParaRPr lang="pt-BR" sz="1544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chemeClr val="bg1"/>
                </a:solidFill>
                <a:cs typeface="Calibri"/>
              </a:rPr>
              <a:t>API para mostrar a localização dos Hospitais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42EE6EF-DD98-40A7-AF27-7355C8F99038}"/>
              </a:ext>
            </a:extLst>
          </p:cNvPr>
          <p:cNvSpPr/>
          <p:nvPr/>
        </p:nvSpPr>
        <p:spPr>
          <a:xfrm>
            <a:off x="4254169" y="1370998"/>
            <a:ext cx="2467041" cy="2141647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817" tIns="50408" rIns="100817" bIns="50408" rtlCol="0" anchor="ctr"/>
          <a:lstStyle/>
          <a:p>
            <a:pPr algn="ctr">
              <a:defRPr/>
            </a:pPr>
            <a:r>
              <a:rPr lang="pt-BR" sz="2315" b="1" dirty="0">
                <a:solidFill>
                  <a:schemeClr val="bg1"/>
                </a:solidFill>
              </a:rPr>
              <a:t>API BLOOD4LIFE </a:t>
            </a:r>
            <a:endParaRPr lang="pt-BR" sz="2315" b="1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chemeClr val="bg1"/>
                </a:solidFill>
              </a:rPr>
              <a:t>[Container: Spring Boot]</a:t>
            </a:r>
            <a:endParaRPr lang="pt-BR" sz="1544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endParaRPr lang="pt-BR" sz="1544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chemeClr val="bg1"/>
                </a:solidFill>
                <a:cs typeface="Calibri"/>
              </a:rPr>
              <a:t>Back-End da solução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DF9747C-AF82-46D7-A018-5A8F0D94BD3D}"/>
              </a:ext>
            </a:extLst>
          </p:cNvPr>
          <p:cNvSpPr/>
          <p:nvPr/>
        </p:nvSpPr>
        <p:spPr>
          <a:xfrm>
            <a:off x="9549174" y="1372066"/>
            <a:ext cx="2473891" cy="2139509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817" tIns="50408" rIns="100817" bIns="50408" rtlCol="0" anchor="ctr"/>
          <a:lstStyle/>
          <a:p>
            <a:pPr algn="ctr">
              <a:defRPr/>
            </a:pPr>
            <a:r>
              <a:rPr lang="pt-BR" sz="2315" b="1" dirty="0">
                <a:solidFill>
                  <a:srgbClr val="FFFFFF"/>
                </a:solidFill>
              </a:rPr>
              <a:t>Client-Side</a:t>
            </a:r>
            <a:r>
              <a:rPr lang="pt-BR" sz="2315" b="1" u="sng" dirty="0">
                <a:solidFill>
                  <a:srgbClr val="FFFFFF"/>
                </a:solidFill>
              </a:rPr>
              <a:t> </a:t>
            </a:r>
            <a:r>
              <a:rPr lang="pt-BR" sz="2315" b="1" dirty="0">
                <a:solidFill>
                  <a:srgbClr val="FFFFFF"/>
                </a:solidFill>
              </a:rPr>
              <a:t>Web</a:t>
            </a:r>
            <a:r>
              <a:rPr lang="pt-BR" sz="2315" b="1" u="sng" dirty="0">
                <a:solidFill>
                  <a:srgbClr val="FFFFFF"/>
                </a:solidFill>
              </a:rPr>
              <a:t> </a:t>
            </a:r>
            <a:r>
              <a:rPr lang="pt-BR" sz="2315" b="1" dirty="0">
                <a:solidFill>
                  <a:srgbClr val="FFFFFF"/>
                </a:solidFill>
              </a:rPr>
              <a:t>Application</a:t>
            </a: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</a:rPr>
              <a:t>[Container: ReactJS + Chart.js] </a:t>
            </a:r>
          </a:p>
          <a:p>
            <a:pPr algn="ctr">
              <a:defRPr/>
            </a:pPr>
            <a:endParaRPr lang="pt-BR" sz="1544" u="sng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  <a:cs typeface="Calibri"/>
              </a:rPr>
              <a:t>Aplicação de cadastros e visualização das dashboards dos Hospitais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8830C2E-1994-4DF1-94E4-C66D9989D644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>
            <a:off x="6721209" y="2441821"/>
            <a:ext cx="2827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E74A57A-675C-404C-9061-1DE9A3D003E5}"/>
              </a:ext>
            </a:extLst>
          </p:cNvPr>
          <p:cNvCxnSpPr>
            <a:cxnSpLocks/>
            <a:stCxn id="39" idx="1"/>
            <a:endCxn id="48" idx="4"/>
          </p:cNvCxnSpPr>
          <p:nvPr/>
        </p:nvCxnSpPr>
        <p:spPr>
          <a:xfrm flipH="1">
            <a:off x="2875043" y="2441822"/>
            <a:ext cx="1379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54B5C880-042C-42E6-8C73-5A7ABE7F3B7F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10786120" y="3511575"/>
            <a:ext cx="944506" cy="134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B2C5D211-DEC5-41F9-850D-54C935503B27}"/>
              </a:ext>
            </a:extLst>
          </p:cNvPr>
          <p:cNvSpPr/>
          <p:nvPr/>
        </p:nvSpPr>
        <p:spPr>
          <a:xfrm>
            <a:off x="1901703" y="4883567"/>
            <a:ext cx="2464994" cy="2139381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817" tIns="50408" rIns="100817" bIns="50408" rtlCol="0" anchor="ctr"/>
          <a:lstStyle/>
          <a:p>
            <a:pPr lvl="0" algn="ctr">
              <a:defRPr/>
            </a:pPr>
            <a:r>
              <a:rPr lang="pt-BR" sz="2315" b="1" dirty="0">
                <a:solidFill>
                  <a:srgbClr val="FFFFFF"/>
                </a:solidFill>
              </a:rPr>
              <a:t>MobileApp</a:t>
            </a:r>
            <a:endParaRPr lang="pt-BR" sz="2315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</a:rPr>
              <a:t>[Container: Kotlin ] </a:t>
            </a:r>
            <a:endParaRPr lang="pt-BR" sz="1544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endParaRPr lang="pt-BR" sz="1544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  <a:cs typeface="Calibri"/>
              </a:rPr>
              <a:t>Aplicativo de visualização de dashboards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A8B2B2-6049-477A-AE6F-B56E75B7F663}"/>
              </a:ext>
            </a:extLst>
          </p:cNvPr>
          <p:cNvCxnSpPr>
            <a:cxnSpLocks/>
          </p:cNvCxnSpPr>
          <p:nvPr/>
        </p:nvCxnSpPr>
        <p:spPr>
          <a:xfrm flipV="1">
            <a:off x="2648110" y="3521249"/>
            <a:ext cx="2353489" cy="137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1C135A93-7642-42BD-9AA4-F7029332EDC4}"/>
              </a:ext>
            </a:extLst>
          </p:cNvPr>
          <p:cNvSpPr/>
          <p:nvPr/>
        </p:nvSpPr>
        <p:spPr>
          <a:xfrm>
            <a:off x="4867504" y="4883567"/>
            <a:ext cx="2473891" cy="2130594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817" tIns="50408" rIns="100817" bIns="50408" rtlCol="0" anchor="ctr"/>
          <a:lstStyle/>
          <a:p>
            <a:pPr algn="ctr">
              <a:defRPr/>
            </a:pPr>
            <a:r>
              <a:rPr lang="pt-BR" sz="2315" b="1" dirty="0">
                <a:solidFill>
                  <a:srgbClr val="FFFFFF"/>
                </a:solidFill>
              </a:rPr>
              <a:t>API E-mail</a:t>
            </a:r>
            <a:endParaRPr lang="pt-BR" sz="2315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</a:rPr>
              <a:t>[Container: JavaMail ] </a:t>
            </a:r>
          </a:p>
          <a:p>
            <a:pPr algn="ctr">
              <a:defRPr/>
            </a:pPr>
            <a:endParaRPr lang="pt-BR" sz="1544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  <a:cs typeface="Calibri"/>
              </a:rPr>
              <a:t>API para envio de e-mails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3ED1C2B-A014-4E12-92AA-13733FBE31D8}"/>
              </a:ext>
            </a:extLst>
          </p:cNvPr>
          <p:cNvCxnSpPr>
            <a:cxnSpLocks/>
          </p:cNvCxnSpPr>
          <p:nvPr/>
        </p:nvCxnSpPr>
        <p:spPr>
          <a:xfrm>
            <a:off x="5811873" y="3483931"/>
            <a:ext cx="616760" cy="137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ilindro 47">
            <a:extLst>
              <a:ext uri="{FF2B5EF4-FFF2-40B4-BE49-F238E27FC236}">
                <a16:creationId xmlns:a16="http://schemas.microsoft.com/office/drawing/2014/main" id="{26064CB7-51F1-4417-96FB-487F18AF6A2E}"/>
              </a:ext>
            </a:extLst>
          </p:cNvPr>
          <p:cNvSpPr/>
          <p:nvPr/>
        </p:nvSpPr>
        <p:spPr>
          <a:xfrm>
            <a:off x="376518" y="1103012"/>
            <a:ext cx="2498525" cy="26776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0817" tIns="50408" rIns="100817" bIns="50408" rtlCol="0" anchor="ctr"/>
          <a:lstStyle/>
          <a:p>
            <a:pPr algn="r"/>
            <a:endParaRPr lang="pt-BR" sz="2315" dirty="0">
              <a:cs typeface="Calibri"/>
            </a:endParaRPr>
          </a:p>
          <a:p>
            <a:pPr algn="r"/>
            <a:endParaRPr lang="pt-BR" sz="2315" dirty="0">
              <a:cs typeface="Calibri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25B4869-15A9-4AA9-BD92-7208F8507281}"/>
              </a:ext>
            </a:extLst>
          </p:cNvPr>
          <p:cNvSpPr txBox="1"/>
          <p:nvPr/>
        </p:nvSpPr>
        <p:spPr>
          <a:xfrm>
            <a:off x="489838" y="1797079"/>
            <a:ext cx="2362913" cy="1883827"/>
          </a:xfrm>
          <a:prstGeom prst="rect">
            <a:avLst/>
          </a:prstGeom>
          <a:noFill/>
        </p:spPr>
        <p:txBody>
          <a:bodyPr wrap="square" lIns="100817" tIns="50408" rIns="100817" bIns="50408" rtlCol="0" anchor="t">
            <a:spAutoFit/>
          </a:bodyPr>
          <a:lstStyle/>
          <a:p>
            <a:r>
              <a:rPr lang="pt-BR" sz="2315" b="1" dirty="0">
                <a:solidFill>
                  <a:schemeClr val="bg1"/>
                </a:solidFill>
              </a:rPr>
              <a:t>Database</a:t>
            </a:r>
            <a:r>
              <a:rPr lang="pt-BR" sz="1544" dirty="0">
                <a:solidFill>
                  <a:schemeClr val="bg1"/>
                </a:solidFill>
              </a:rPr>
              <a:t> </a:t>
            </a:r>
          </a:p>
          <a:p>
            <a:r>
              <a:rPr lang="pt-BR" sz="1544" dirty="0">
                <a:solidFill>
                  <a:schemeClr val="bg1"/>
                </a:solidFill>
              </a:rPr>
              <a:t>[Container: SQL Server ]</a:t>
            </a:r>
            <a:endParaRPr lang="pt-BR" sz="1544" dirty="0">
              <a:solidFill>
                <a:schemeClr val="bg1"/>
              </a:solidFill>
              <a:cs typeface="Calibri"/>
            </a:endParaRPr>
          </a:p>
          <a:p>
            <a:endParaRPr lang="pt-BR" sz="1544" dirty="0">
              <a:solidFill>
                <a:schemeClr val="bg1"/>
              </a:solidFill>
            </a:endParaRPr>
          </a:p>
          <a:p>
            <a:pPr algn="ctr"/>
            <a:r>
              <a:rPr lang="pt-BR" sz="1544" dirty="0">
                <a:solidFill>
                  <a:schemeClr val="bg1"/>
                </a:solidFill>
              </a:rPr>
              <a:t>Armazena os dados do banco de sangue juntamente com seus doadores</a:t>
            </a:r>
            <a:endParaRPr lang="pt-BR" sz="1544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F801465B-2541-4E2A-89E5-30A30852619B}"/>
              </a:ext>
            </a:extLst>
          </p:cNvPr>
          <p:cNvSpPr/>
          <p:nvPr/>
        </p:nvSpPr>
        <p:spPr>
          <a:xfrm>
            <a:off x="7695469" y="4883567"/>
            <a:ext cx="2473891" cy="2130594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817" tIns="50408" rIns="100817" bIns="50408" rtlCol="0" anchor="ctr"/>
          <a:lstStyle/>
          <a:p>
            <a:pPr algn="ctr">
              <a:defRPr/>
            </a:pPr>
            <a:r>
              <a:rPr lang="pt-BR" sz="2315" b="1" dirty="0">
                <a:solidFill>
                  <a:srgbClr val="FFFFFF"/>
                </a:solidFill>
              </a:rPr>
              <a:t>API ViaCep</a:t>
            </a:r>
            <a:endParaRPr lang="pt-BR" sz="2315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</a:rPr>
              <a:t>[Container: API ViaCep ] </a:t>
            </a:r>
          </a:p>
          <a:p>
            <a:pPr algn="ctr">
              <a:defRPr/>
            </a:pPr>
            <a:endParaRPr lang="pt-BR" sz="1544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544" dirty="0">
                <a:solidFill>
                  <a:srgbClr val="FFFFFF"/>
                </a:solidFill>
                <a:cs typeface="Calibri"/>
              </a:rPr>
              <a:t>API para descobrir os endereços dos usuários através do cep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6CBBCEF-06E6-4965-8AB0-35049843F7BA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8932415" y="3511576"/>
            <a:ext cx="1345811" cy="137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36B8C827-B761-49CA-B2C1-5E1138B38C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56" y="1082682"/>
            <a:ext cx="1022637" cy="633156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76219F10-FD58-425C-935A-521216743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415" y="1149219"/>
            <a:ext cx="1022637" cy="6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77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12. Demonstração AWS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2050" name="Picture 2">
            <a:hlinkClick r:id="rId4"/>
            <a:extLst>
              <a:ext uri="{FF2B5EF4-FFF2-40B4-BE49-F238E27FC236}">
                <a16:creationId xmlns:a16="http://schemas.microsoft.com/office/drawing/2014/main" id="{5199D3AA-449D-416C-A56C-69036BE02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639" y="2690875"/>
            <a:ext cx="4255429" cy="255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5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C654671-BA15-4289-825B-8F74F662A6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2566" y="1869290"/>
            <a:ext cx="4616024" cy="1911341"/>
          </a:xfrm>
        </p:spPr>
        <p:txBody>
          <a:bodyPr/>
          <a:lstStyle/>
          <a:p>
            <a:r>
              <a:rPr lang="pt-BR" sz="5400" dirty="0"/>
              <a:t>Obrigado!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3E842481-730D-4350-AC76-F6571FDFDA0B}"/>
              </a:ext>
            </a:extLst>
          </p:cNvPr>
          <p:cNvSpPr txBox="1">
            <a:spLocks/>
          </p:cNvSpPr>
          <p:nvPr/>
        </p:nvSpPr>
        <p:spPr>
          <a:xfrm>
            <a:off x="2423982" y="3414036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b="0" kern="1200">
                <a:solidFill>
                  <a:schemeClr val="bg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GitHub:</a:t>
            </a:r>
          </a:p>
          <a:p>
            <a:r>
              <a:rPr lang="pt-BR" sz="2000" dirty="0"/>
              <a:t>https://github.com/BandTec/Blood4Life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10242" name="Picture 2" descr="Logo GitHub: valor, histria, png, vector">
            <a:extLst>
              <a:ext uri="{FF2B5EF4-FFF2-40B4-BE49-F238E27FC236}">
                <a16:creationId xmlns:a16="http://schemas.microsoft.com/office/drawing/2014/main" id="{97D8D702-07BF-403A-9AD3-8F21E1F1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00" y="3342861"/>
            <a:ext cx="1763244" cy="99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otebook screen camera silhouette - Transparent PNG &amp; SVG vector file">
            <a:extLst>
              <a:ext uri="{FF2B5EF4-FFF2-40B4-BE49-F238E27FC236}">
                <a16:creationId xmlns:a16="http://schemas.microsoft.com/office/drawing/2014/main" id="{4E7BA309-0CAE-4F5B-A002-30B1F7D9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60" y="3102751"/>
            <a:ext cx="4892553" cy="453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3E28103-EE1C-451A-94A7-B286E46F51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355" y="4504269"/>
            <a:ext cx="1223495" cy="145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5894057" cy="4182429"/>
          </a:xfrm>
        </p:spPr>
        <p:txBody>
          <a:bodyPr/>
          <a:lstStyle/>
          <a:p>
            <a:r>
              <a:rPr lang="pt-BR" sz="3200" dirty="0">
                <a:solidFill>
                  <a:srgbClr val="253746"/>
                </a:solidFill>
              </a:rPr>
              <a:t>A cada mil brasileiros, apenas 16 doam sangue. (OMS)</a:t>
            </a:r>
          </a:p>
          <a:p>
            <a:r>
              <a:rPr lang="pt-BR" sz="3200" dirty="0">
                <a:solidFill>
                  <a:srgbClr val="253746"/>
                </a:solidFill>
              </a:rPr>
              <a:t>Redução de 30% de doadores durante a pandemia.</a:t>
            </a:r>
          </a:p>
          <a:p>
            <a:r>
              <a:rPr lang="pt-BR" sz="3200" dirty="0">
                <a:solidFill>
                  <a:srgbClr val="253746"/>
                </a:solidFill>
              </a:rPr>
              <a:t>Eles representam somente 1,8% da população brasileira entre 16 e 69 anos ─ a ONU considera "ideal" uma taxa entre 3% a 5%.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</a:t>
            </a:r>
            <a:r>
              <a:rPr lang="pt-BR" noProof="1"/>
              <a:t>Contexto de negócio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4AF745-F25A-493A-8647-BFDC29866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14" t="29207" r="19998" b="27777"/>
          <a:stretch/>
        </p:blipFill>
        <p:spPr>
          <a:xfrm>
            <a:off x="6588818" y="1278570"/>
            <a:ext cx="6366746" cy="25556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D8716E-FA67-408C-9737-7A5D1181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8" y="3983850"/>
            <a:ext cx="6328705" cy="2445688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6D7CB55B-E065-4106-A38B-E3C4D8088F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Proposta de Solução - HLD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96DA5E-AD1E-4312-8BDF-5ECDB839566C}"/>
              </a:ext>
            </a:extLst>
          </p:cNvPr>
          <p:cNvSpPr/>
          <p:nvPr/>
        </p:nvSpPr>
        <p:spPr>
          <a:xfrm>
            <a:off x="2184972" y="3334871"/>
            <a:ext cx="1816873" cy="6239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0F89B17-7741-471A-BAE1-BD06D18B8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07" y="890928"/>
            <a:ext cx="7988082" cy="6346087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20AA0C6C-3E5E-4AC8-958F-9A9BA3A22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79907"/>
            <a:ext cx="793604" cy="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3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4182429"/>
          </a:xfrm>
        </p:spPr>
        <p:txBody>
          <a:bodyPr/>
          <a:lstStyle/>
          <a:p>
            <a:r>
              <a:rPr lang="pt-BR" sz="3200" dirty="0">
                <a:solidFill>
                  <a:srgbClr val="253746"/>
                </a:solidFill>
              </a:rPr>
              <a:t>Gestão e comunicação.</a:t>
            </a:r>
            <a:endParaRPr lang="pt-BR" sz="3200" b="1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Organização - Desafios durante a pandemia</a:t>
            </a:r>
          </a:p>
        </p:txBody>
      </p:sp>
      <p:pic>
        <p:nvPicPr>
          <p:cNvPr id="5122" name="Picture 2" descr="Discord Logo - PNG e Vetor - Download de Logo">
            <a:extLst>
              <a:ext uri="{FF2B5EF4-FFF2-40B4-BE49-F238E27FC236}">
                <a16:creationId xmlns:a16="http://schemas.microsoft.com/office/drawing/2014/main" id="{2339E59D-0D8E-445D-A10E-173199C6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78" y="2792425"/>
            <a:ext cx="1757446" cy="175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crosoft Planner - Help - University of Kent">
            <a:extLst>
              <a:ext uri="{FF2B5EF4-FFF2-40B4-BE49-F238E27FC236}">
                <a16:creationId xmlns:a16="http://schemas.microsoft.com/office/drawing/2014/main" id="{1B585908-EE42-49CB-8F4D-4251ECC4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0" y="2728985"/>
            <a:ext cx="5560272" cy="154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 GitHub: valor, histria, png, vector">
            <a:extLst>
              <a:ext uri="{FF2B5EF4-FFF2-40B4-BE49-F238E27FC236}">
                <a16:creationId xmlns:a16="http://schemas.microsoft.com/office/drawing/2014/main" id="{6D6A9871-28F3-4BDA-8402-7C6D4009F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62" y="2892256"/>
            <a:ext cx="2647336" cy="148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DA90FBC9-E60D-41F2-8D76-71E5DBD6BE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1028" name="Picture 4" descr="Logo do Whatsapp PNG fundo transparente">
            <a:extLst>
              <a:ext uri="{FF2B5EF4-FFF2-40B4-BE49-F238E27FC236}">
                <a16:creationId xmlns:a16="http://schemas.microsoft.com/office/drawing/2014/main" id="{B993AA8F-A65C-4545-9164-B906AF043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1" t="15069" r="27320" b="44684"/>
          <a:stretch/>
        </p:blipFill>
        <p:spPr bwMode="auto">
          <a:xfrm>
            <a:off x="8875647" y="4859881"/>
            <a:ext cx="1653702" cy="148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89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Levantamento de requisitos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CBFBEA98-DCE5-409A-9F5C-43D8F6BBE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7" name="Imagem 6">
            <a:hlinkClick r:id="rId4" action="ppaction://hlinkfile"/>
            <a:extLst>
              <a:ext uri="{FF2B5EF4-FFF2-40B4-BE49-F238E27FC236}">
                <a16:creationId xmlns:a16="http://schemas.microsoft.com/office/drawing/2014/main" id="{250AFDE4-03E6-40AD-8B32-5080CED21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590" y="1076218"/>
            <a:ext cx="5766683" cy="54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5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</a:t>
            </a:r>
            <a:r>
              <a:rPr lang="pt-BR" noProof="1"/>
              <a:t>Mapa de persona – Doador </a:t>
            </a:r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9" name="Imagem 8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107EAFC2-629B-4E76-BB48-671074787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08" y="872536"/>
            <a:ext cx="9722182" cy="65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1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43104" y="399397"/>
            <a:ext cx="10782599" cy="765639"/>
          </a:xfrm>
        </p:spPr>
        <p:txBody>
          <a:bodyPr lIns="91440" tIns="45720" rIns="91440" bIns="45720" anchor="t"/>
          <a:lstStyle/>
          <a:p>
            <a:pPr marL="430530" indent="-430530"/>
            <a:r>
              <a:rPr lang="pt-BR" sz="3750" dirty="0">
                <a:latin typeface="Exo 2"/>
              </a:rPr>
              <a:t>5.1 Jornada do Usuário (Doador)</a:t>
            </a:r>
            <a:endParaRPr lang="pt-BR" dirty="0"/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4554697" y="1350520"/>
            <a:ext cx="1869566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6713986" y="1351671"/>
            <a:ext cx="1990574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EFETUAR LOGIN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8996195" y="1351671"/>
            <a:ext cx="1990574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ENCONTRAR HOSPITAIS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1283201" y="1355536"/>
            <a:ext cx="1990575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DEFINIR ONDE DOAR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4554697" y="2285186"/>
            <a:ext cx="1792560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Preencher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Responder questionário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61528" y="3426432"/>
            <a:ext cx="647241" cy="647241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0966" y="3455127"/>
            <a:ext cx="647241" cy="647241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507638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417854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60697" y="5512681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48653" y="6526315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3402" y="5616347"/>
            <a:ext cx="914400" cy="914400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655556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4D47ACE-B8C1-B242-A06B-3EBB376358DA}"/>
              </a:ext>
            </a:extLst>
          </p:cNvPr>
          <p:cNvSpPr/>
          <p:nvPr/>
        </p:nvSpPr>
        <p:spPr>
          <a:xfrm>
            <a:off x="6600665" y="2334616"/>
            <a:ext cx="2524060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Inserir e-mail e senha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Ativa ou não, sistema de alerta para doações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CB55844-76F7-CA4D-BADC-6C25EF3664B1}"/>
              </a:ext>
            </a:extLst>
          </p:cNvPr>
          <p:cNvSpPr/>
          <p:nvPr/>
        </p:nvSpPr>
        <p:spPr>
          <a:xfrm>
            <a:off x="8918289" y="2355966"/>
            <a:ext cx="2447055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Ativa localização atual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Visualiza estoque de sangue próximos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2EC3F27-6761-A942-BBCF-12BA6CC0B725}"/>
              </a:ext>
            </a:extLst>
          </p:cNvPr>
          <p:cNvSpPr/>
          <p:nvPr/>
        </p:nvSpPr>
        <p:spPr>
          <a:xfrm>
            <a:off x="11221310" y="2307411"/>
            <a:ext cx="2114194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O usuário poderá compartilhar nas redes sociais a escolha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99CAC9B-9865-3041-92D1-AA9C32D73498}"/>
              </a:ext>
            </a:extLst>
          </p:cNvPr>
          <p:cNvSpPr/>
          <p:nvPr/>
        </p:nvSpPr>
        <p:spPr>
          <a:xfrm>
            <a:off x="6600665" y="4514030"/>
            <a:ext cx="2343739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Bacana! Posso ser avisado sem precisar verificar todos os dias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8FF2AFF-C42E-C347-9081-BA5248DA3E05}"/>
              </a:ext>
            </a:extLst>
          </p:cNvPr>
          <p:cNvSpPr/>
          <p:nvPr/>
        </p:nvSpPr>
        <p:spPr>
          <a:xfrm>
            <a:off x="8997934" y="4510091"/>
            <a:ext cx="1892707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Posso ajudar quem mais precisa de maneira rápida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EDF9B78-69B4-8440-8B44-3287AD29D514}"/>
              </a:ext>
            </a:extLst>
          </p:cNvPr>
          <p:cNvSpPr/>
          <p:nvPr/>
        </p:nvSpPr>
        <p:spPr>
          <a:xfrm>
            <a:off x="11113031" y="4594569"/>
            <a:ext cx="2072533" cy="4924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Legal! Posso incentivar meus amigos com isso</a:t>
            </a:r>
          </a:p>
        </p:txBody>
      </p:sp>
      <p:pic>
        <p:nvPicPr>
          <p:cNvPr id="56" name="Gráfico 55" descr="Envelope">
            <a:extLst>
              <a:ext uri="{FF2B5EF4-FFF2-40B4-BE49-F238E27FC236}">
                <a16:creationId xmlns:a16="http://schemas.microsoft.com/office/drawing/2014/main" id="{88AFBA02-8919-384D-9834-D948C60F2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33924" y="5612337"/>
            <a:ext cx="914400" cy="914400"/>
          </a:xfrm>
          <a:prstGeom prst="rect">
            <a:avLst/>
          </a:prstGeom>
        </p:spPr>
      </p:pic>
      <p:pic>
        <p:nvPicPr>
          <p:cNvPr id="41" name="Gráfico 40" descr="Rosto sorridente sem preenchimento ">
            <a:extLst>
              <a:ext uri="{FF2B5EF4-FFF2-40B4-BE49-F238E27FC236}">
                <a16:creationId xmlns:a16="http://schemas.microsoft.com/office/drawing/2014/main" id="{3B8EEBA3-161F-6644-86EB-4765E52CF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4553" y="3422089"/>
            <a:ext cx="647241" cy="647241"/>
          </a:xfrm>
          <a:prstGeom prst="rect">
            <a:avLst/>
          </a:prstGeom>
        </p:spPr>
      </p:pic>
      <p:pic>
        <p:nvPicPr>
          <p:cNvPr id="43" name="Gráfico 42" descr="Rosto sorrindo sem preenchimento ">
            <a:extLst>
              <a:ext uri="{FF2B5EF4-FFF2-40B4-BE49-F238E27FC236}">
                <a16:creationId xmlns:a16="http://schemas.microsoft.com/office/drawing/2014/main" id="{EB620387-BC03-C04F-A9EE-FC43D4C0A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1115" y="3442920"/>
            <a:ext cx="647241" cy="647241"/>
          </a:xfrm>
          <a:prstGeom prst="rect">
            <a:avLst/>
          </a:prstGeom>
        </p:spPr>
      </p:pic>
      <p:pic>
        <p:nvPicPr>
          <p:cNvPr id="45" name="Gráfico 44" descr="Fala">
            <a:extLst>
              <a:ext uri="{FF2B5EF4-FFF2-40B4-BE49-F238E27FC236}">
                <a16:creationId xmlns:a16="http://schemas.microsoft.com/office/drawing/2014/main" id="{88279770-2068-B349-A6E8-9C2BEC2B11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25309" y="5611058"/>
            <a:ext cx="914400" cy="91440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6EC6302A-726D-744D-B452-E19B4A706296}"/>
              </a:ext>
            </a:extLst>
          </p:cNvPr>
          <p:cNvSpPr/>
          <p:nvPr/>
        </p:nvSpPr>
        <p:spPr>
          <a:xfrm>
            <a:off x="4557657" y="4512796"/>
            <a:ext cx="2002715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Me sinto seguro a doar após responder o questionário</a:t>
            </a:r>
          </a:p>
        </p:txBody>
      </p:sp>
      <p:sp>
        <p:nvSpPr>
          <p:cNvPr id="44" name="Seta: Pentágono 43">
            <a:extLst>
              <a:ext uri="{FF2B5EF4-FFF2-40B4-BE49-F238E27FC236}">
                <a16:creationId xmlns:a16="http://schemas.microsoft.com/office/drawing/2014/main" id="{EC0ECD08-F6D1-4B4C-9B6D-85B36D0A54BE}"/>
              </a:ext>
            </a:extLst>
          </p:cNvPr>
          <p:cNvSpPr/>
          <p:nvPr/>
        </p:nvSpPr>
        <p:spPr>
          <a:xfrm>
            <a:off x="2425104" y="1350520"/>
            <a:ext cx="1869566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MANUAL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C425C74-CBA9-44E2-968B-86DA8C93F593}"/>
              </a:ext>
            </a:extLst>
          </p:cNvPr>
          <p:cNvSpPr/>
          <p:nvPr/>
        </p:nvSpPr>
        <p:spPr>
          <a:xfrm>
            <a:off x="2219269" y="2263211"/>
            <a:ext cx="1792560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Vai até o hemocentro por conta própria</a:t>
            </a:r>
          </a:p>
        </p:txBody>
      </p:sp>
      <p:pic>
        <p:nvPicPr>
          <p:cNvPr id="49" name="Gráfico 1" descr="Rosto neutro sem preenchimento ">
            <a:extLst>
              <a:ext uri="{FF2B5EF4-FFF2-40B4-BE49-F238E27FC236}">
                <a16:creationId xmlns:a16="http://schemas.microsoft.com/office/drawing/2014/main" id="{1E707C43-F151-4966-9617-D0D0CFC4C4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77241" y="3397870"/>
            <a:ext cx="647241" cy="647241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8797A261-93FF-4882-B0FB-5654FA232815}"/>
              </a:ext>
            </a:extLst>
          </p:cNvPr>
          <p:cNvSpPr/>
          <p:nvPr/>
        </p:nvSpPr>
        <p:spPr>
          <a:xfrm>
            <a:off x="2330297" y="4487362"/>
            <a:ext cx="2002715" cy="8925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Não entendo se posso doar ou se precisam do meu sangue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6E9FCA4-D23E-4792-9216-78D3EF794DA2}"/>
              </a:ext>
            </a:extLst>
          </p:cNvPr>
          <p:cNvSpPr/>
          <p:nvPr/>
        </p:nvSpPr>
        <p:spPr>
          <a:xfrm>
            <a:off x="4554697" y="6609427"/>
            <a:ext cx="2200728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Questionário para informar o usuário sua condição de doador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3F780DB-1EDD-4FBF-8AFD-34B23E76F4D4}"/>
              </a:ext>
            </a:extLst>
          </p:cNvPr>
          <p:cNvSpPr/>
          <p:nvPr/>
        </p:nvSpPr>
        <p:spPr>
          <a:xfrm>
            <a:off x="2195385" y="6609427"/>
            <a:ext cx="2200728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Ter um sistema que informa e incentiva uma doação inteligente</a:t>
            </a:r>
            <a:endParaRPr lang="pt-BR" sz="1300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CA83EC6-351E-49C9-8A5B-56C00986B1B3}"/>
              </a:ext>
            </a:extLst>
          </p:cNvPr>
          <p:cNvSpPr/>
          <p:nvPr/>
        </p:nvSpPr>
        <p:spPr>
          <a:xfrm>
            <a:off x="2222896" y="5473010"/>
            <a:ext cx="2002715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/>
            </a:endParaRPr>
          </a:p>
        </p:txBody>
      </p:sp>
      <p:pic>
        <p:nvPicPr>
          <p:cNvPr id="2" name="Gráfico 4" descr="Documento">
            <a:extLst>
              <a:ext uri="{FF2B5EF4-FFF2-40B4-BE49-F238E27FC236}">
                <a16:creationId xmlns:a16="http://schemas.microsoft.com/office/drawing/2014/main" id="{AF9D4A78-8B66-4DAA-8FA4-013B407E56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65024" y="5562372"/>
            <a:ext cx="913949" cy="914400"/>
          </a:xfrm>
          <a:prstGeom prst="rect">
            <a:avLst/>
          </a:prstGeom>
        </p:spPr>
      </p:pic>
      <p:pic>
        <p:nvPicPr>
          <p:cNvPr id="5" name="Gráfico 5" descr="Ponto de interrogação">
            <a:extLst>
              <a:ext uri="{FF2B5EF4-FFF2-40B4-BE49-F238E27FC236}">
                <a16:creationId xmlns:a16="http://schemas.microsoft.com/office/drawing/2014/main" id="{12C0CA99-1687-4AEA-8DF2-B0C24C9000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5361" y="3298500"/>
            <a:ext cx="418915" cy="441134"/>
          </a:xfrm>
          <a:prstGeom prst="rect">
            <a:avLst/>
          </a:prstGeom>
        </p:spPr>
      </p:pic>
      <p:sp>
        <p:nvSpPr>
          <p:cNvPr id="58" name="Retângulo 57">
            <a:extLst>
              <a:ext uri="{FF2B5EF4-FFF2-40B4-BE49-F238E27FC236}">
                <a16:creationId xmlns:a16="http://schemas.microsoft.com/office/drawing/2014/main" id="{3BDC690B-6720-4B4E-8AB1-28AFFDC119C4}"/>
              </a:ext>
            </a:extLst>
          </p:cNvPr>
          <p:cNvSpPr/>
          <p:nvPr/>
        </p:nvSpPr>
        <p:spPr>
          <a:xfrm>
            <a:off x="6713986" y="6638842"/>
            <a:ext cx="2200728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Sistema para notificar usuários da necessidade do seu sangue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63857D-FA59-4C0C-A20A-22FB1028A89E}"/>
              </a:ext>
            </a:extLst>
          </p:cNvPr>
          <p:cNvSpPr/>
          <p:nvPr/>
        </p:nvSpPr>
        <p:spPr>
          <a:xfrm>
            <a:off x="8993256" y="6627587"/>
            <a:ext cx="2288734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O usuário conseguir visualizar os estoques próximos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2CA8C57-E7DE-4432-84C9-6276EA3C6A04}"/>
              </a:ext>
            </a:extLst>
          </p:cNvPr>
          <p:cNvSpPr/>
          <p:nvPr/>
        </p:nvSpPr>
        <p:spPr>
          <a:xfrm>
            <a:off x="10986769" y="6530747"/>
            <a:ext cx="2200728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/>
              </a:rPr>
              <a:t>Compartilhar nas redes sociais para aumentar engajamento</a:t>
            </a:r>
          </a:p>
        </p:txBody>
      </p:sp>
      <p:pic>
        <p:nvPicPr>
          <p:cNvPr id="51" name="Imagem 50" descr="Logotipo&#10;&#10;Descrição gerada automaticamente">
            <a:extLst>
              <a:ext uri="{FF2B5EF4-FFF2-40B4-BE49-F238E27FC236}">
                <a16:creationId xmlns:a16="http://schemas.microsoft.com/office/drawing/2014/main" id="{1DE9F17B-70F8-4CEF-BA29-6A3C58A5652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6. </a:t>
            </a:r>
            <a:r>
              <a:rPr lang="pt-BR" noProof="1"/>
              <a:t>Mapa de persona – Administradora Hospitalar</a:t>
            </a:r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11" name="Imagem 10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C4D2AF64-0BE6-48B7-8F1F-CD14AB2F5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83" y="732706"/>
            <a:ext cx="9612144" cy="65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5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 descr="Rosto neutro sem preenchimento ">
            <a:extLst>
              <a:ext uri="{FF2B5EF4-FFF2-40B4-BE49-F238E27FC236}">
                <a16:creationId xmlns:a16="http://schemas.microsoft.com/office/drawing/2014/main" id="{D6AE4F59-9C35-4782-BFF3-697D06530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6858" y="3413329"/>
            <a:ext cx="801861" cy="801861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6.1 Jornada do Usuário (Administradora Hospitalar)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630935" y="1085629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PROMOVER</a:t>
            </a:r>
          </a:p>
          <a:p>
            <a:pPr algn="ctr"/>
            <a:r>
              <a:rPr lang="pt-BR" dirty="0"/>
              <a:t>DOAÇÃO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5171781" y="1085629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 ESTOQUE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7712627" y="1085629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 TRIAGEM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10319469" y="1085629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COLETA O SANGUE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48653" y="188803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599018" y="1875727"/>
            <a:ext cx="204875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Faz campanhas para atingir mais pessoas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Tenta conscientizar a população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Oferecem recompensas para voluntários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48653" y="3322947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48653" y="1152697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604175" y="4566880"/>
            <a:ext cx="243037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As pessoas não entendem a importância da doação de sangue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48653" y="5541029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48653" y="4417854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248653" y="5633149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48653" y="6526315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56675" y="655556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630901" y="6832463"/>
            <a:ext cx="24267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Ter um sistema para facilitar a busca de doadores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BC020F3-E856-4E10-98C7-44CD896FD8CB}"/>
              </a:ext>
            </a:extLst>
          </p:cNvPr>
          <p:cNvSpPr/>
          <p:nvPr/>
        </p:nvSpPr>
        <p:spPr>
          <a:xfrm>
            <a:off x="5149512" y="2108189"/>
            <a:ext cx="251861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Atualiza as quantidades de cada tipo sanguíneo no aplicativo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9F15B6-A583-462E-96AF-05C1C0B9D7DA}"/>
              </a:ext>
            </a:extLst>
          </p:cNvPr>
          <p:cNvSpPr/>
          <p:nvPr/>
        </p:nvSpPr>
        <p:spPr>
          <a:xfrm>
            <a:off x="7712627" y="2122814"/>
            <a:ext cx="25186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Verifica se o voluntário é realmente apto para doar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0C76E-1B89-49D6-857C-54ADD3DE5D24}"/>
              </a:ext>
            </a:extLst>
          </p:cNvPr>
          <p:cNvSpPr/>
          <p:nvPr/>
        </p:nvSpPr>
        <p:spPr>
          <a:xfrm>
            <a:off x="10319470" y="2166807"/>
            <a:ext cx="25186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Se o voluntário for apto, o sangue é coletado</a:t>
            </a:r>
          </a:p>
        </p:txBody>
      </p:sp>
      <p:pic>
        <p:nvPicPr>
          <p:cNvPr id="19" name="Gráfico 18" descr="Rosto sorrindo sem preenchimento ">
            <a:extLst>
              <a:ext uri="{FF2B5EF4-FFF2-40B4-BE49-F238E27FC236}">
                <a16:creationId xmlns:a16="http://schemas.microsoft.com/office/drawing/2014/main" id="{607AC642-95F7-4D20-8BC9-86C1FCF8E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1890" y="3396225"/>
            <a:ext cx="801862" cy="801862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B9215075-CD7C-4D9F-86A6-28F130C88D34}"/>
              </a:ext>
            </a:extLst>
          </p:cNvPr>
          <p:cNvSpPr/>
          <p:nvPr/>
        </p:nvSpPr>
        <p:spPr>
          <a:xfrm>
            <a:off x="5171781" y="4557231"/>
            <a:ext cx="243037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Que bacana, o aplicativo já vai fazer a promoção para mim.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EBFBCEC-D358-4CE7-9653-5877D4BB4DB2}"/>
              </a:ext>
            </a:extLst>
          </p:cNvPr>
          <p:cNvSpPr/>
          <p:nvPr/>
        </p:nvSpPr>
        <p:spPr>
          <a:xfrm>
            <a:off x="7712627" y="4557230"/>
            <a:ext cx="243037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Os voluntários estão sendo mais informados sobre os requisitos.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BA9B4D6-0978-4922-8298-9A007031E5CA}"/>
              </a:ext>
            </a:extLst>
          </p:cNvPr>
          <p:cNvSpPr/>
          <p:nvPr/>
        </p:nvSpPr>
        <p:spPr>
          <a:xfrm>
            <a:off x="10231238" y="4555744"/>
            <a:ext cx="243037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Nosso banco de sangue está com o estoque maior e mais equilibrado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A64089D-E207-4DFB-9F5F-AFA73A03D1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58" y="5701089"/>
            <a:ext cx="566985" cy="566985"/>
          </a:xfrm>
          <a:prstGeom prst="rect">
            <a:avLst/>
          </a:prstGeom>
        </p:spPr>
      </p:pic>
      <p:pic>
        <p:nvPicPr>
          <p:cNvPr id="27" name="Gráfico 26" descr="Rosto sorridente sem preenchimento ">
            <a:extLst>
              <a:ext uri="{FF2B5EF4-FFF2-40B4-BE49-F238E27FC236}">
                <a16:creationId xmlns:a16="http://schemas.microsoft.com/office/drawing/2014/main" id="{66DA8D96-33E0-4B63-A731-762D1ADCE8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2651" y="3377833"/>
            <a:ext cx="801862" cy="801862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27FACEB5-7223-43CF-ABC3-7E5AE0F416E1}"/>
              </a:ext>
            </a:extLst>
          </p:cNvPr>
          <p:cNvSpPr/>
          <p:nvPr/>
        </p:nvSpPr>
        <p:spPr>
          <a:xfrm>
            <a:off x="5170202" y="6825165"/>
            <a:ext cx="24267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Mostrar o estoque para os doadores</a:t>
            </a:r>
          </a:p>
        </p:txBody>
      </p:sp>
      <p:pic>
        <p:nvPicPr>
          <p:cNvPr id="35" name="Gráfico 34" descr="Rosto sorridente sem preenchimento ">
            <a:extLst>
              <a:ext uri="{FF2B5EF4-FFF2-40B4-BE49-F238E27FC236}">
                <a16:creationId xmlns:a16="http://schemas.microsoft.com/office/drawing/2014/main" id="{FD0268BD-6BC1-46D9-B4CB-F35F0AD01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27271" y="3395742"/>
            <a:ext cx="801861" cy="801861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715112F1-B19E-4FD8-A803-1F2D8A713E42}"/>
              </a:ext>
            </a:extLst>
          </p:cNvPr>
          <p:cNvSpPr/>
          <p:nvPr/>
        </p:nvSpPr>
        <p:spPr>
          <a:xfrm>
            <a:off x="7576271" y="6836401"/>
            <a:ext cx="27468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Disponibilizar questionário para saber se o voluntário é apto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7A7F4A6-C73C-4280-ACC4-0B93AFC29B44}"/>
              </a:ext>
            </a:extLst>
          </p:cNvPr>
          <p:cNvSpPr/>
          <p:nvPr/>
        </p:nvSpPr>
        <p:spPr>
          <a:xfrm>
            <a:off x="10143006" y="6570082"/>
            <a:ext cx="274681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>
                <a:latin typeface="Exo 2" panose="00000500000000000000" pitchFamily="50" charset="0"/>
              </a:rPr>
              <a:t>Encontrar pessoas que querem doar e mostrar a elas os hospitais que precisam do seu tipo sanguíneo</a:t>
            </a:r>
          </a:p>
        </p:txBody>
      </p:sp>
      <p:pic>
        <p:nvPicPr>
          <p:cNvPr id="41" name="Imagem 4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93A88A6-438F-4A48-90AC-0F10AC0DD5E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494" y="5701089"/>
            <a:ext cx="566985" cy="566985"/>
          </a:xfrm>
          <a:prstGeom prst="rect">
            <a:avLst/>
          </a:prstGeom>
        </p:spPr>
      </p:pic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384FD3DE-D789-4308-997C-9184DE9E655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022" y="87299"/>
            <a:ext cx="793604" cy="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7341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640</Words>
  <Application>Microsoft Office PowerPoint</Application>
  <PresentationFormat>Personalizar</PresentationFormat>
  <Paragraphs>148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JOÃO PEDRO DE PAULA .</cp:lastModifiedBy>
  <cp:revision>52</cp:revision>
  <dcterms:created xsi:type="dcterms:W3CDTF">2016-12-01T16:19:35Z</dcterms:created>
  <dcterms:modified xsi:type="dcterms:W3CDTF">2021-03-09T23:07:37Z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