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74" r:id="rId5"/>
    <p:sldId id="284" r:id="rId6"/>
    <p:sldId id="275" r:id="rId7"/>
    <p:sldId id="264" r:id="rId8"/>
    <p:sldId id="277" r:id="rId9"/>
    <p:sldId id="278" r:id="rId10"/>
    <p:sldId id="281" r:id="rId11"/>
    <p:sldId id="282" r:id="rId12"/>
    <p:sldId id="279" r:id="rId13"/>
    <p:sldId id="280" r:id="rId14"/>
    <p:sldId id="283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1838-01AF-4E5D-87BA-3868232E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97017B-726C-4D12-96BD-7A3CEF5BD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29617-A747-4197-9380-E925F1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D04AB-2AF4-4674-8590-23CC7C33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3C1B8E-D65D-4772-9D2F-32AF8EA4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68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935E3-55C7-47E8-8D3A-5857D7FE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49D4EB-2340-4EB6-B03B-2AD16510E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EBF7B-9FAB-40C2-BCB9-17987F9B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3038F-4D7E-42CC-9D8A-2ABA3BF7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B1E9C3-E3C7-4EEE-A638-76590BB7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87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B9DA57-552D-4745-9352-4D6BCAF13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B75538-3919-4194-8AE4-EED0A6288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E3F38-772A-47B3-9875-ED0FFA82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43842-869F-4C94-8CC2-D676032E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4D7D8E-2798-4D37-B686-C25D94E4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1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B0EA6-469B-4CEE-B69D-CB3BC8F9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57DC0-5876-4B2F-A05C-6E5C5B3B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C0709B-DB56-4569-B39A-CF8002A5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47D52-B083-4BFF-A99C-244E2561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4D08E-A9DE-4418-92DA-CF6D0687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F2739-EF8E-4717-B8B5-1713B8B2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9B97C4-3732-4344-8288-3B9387370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0197E-5C2A-43DE-B820-C24FDFEC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034BE-AF84-4D6D-A9F7-DE0FC57B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EDC735-D013-4449-B164-184D376F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13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DD97B-166A-4C1D-AF72-FEB576C4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24345-2FE3-41C7-9477-AAF6E8DA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834F16-C1A7-499C-9A2E-0F026998B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0230EB-5FBA-4FBD-BB4C-8F27A12B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D490A7-F1F9-4A4E-81F9-D65C4315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42B6D-576A-4D67-BA29-76DE00CD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94545-3F75-4658-A8DC-45AE882B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650770-092D-43E7-A1A1-50C2E394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D28B3F-CFF7-4179-8881-E5A604F20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BEBF22-01AA-4960-9B8D-1DA751CA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4032E7-B488-4DF8-B5F4-3284F91B4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22362E-C9BF-4C0A-BEC5-07E56B7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41B6D6-F37F-4420-8521-DB384D5E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0D0B2D-D6D0-43B9-9854-EB9882CE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5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42B37-688F-4677-8050-4E816C03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6A49C1-E742-4D7B-AA10-99C0C8C4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7981C8-FF84-4D30-B534-79873C3B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621DB4-476E-4770-87C2-52FE5456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47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7090ED-6118-4D84-B432-61AB91A4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CFC73B-B763-4167-A002-4CD9BF8A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46658D-D024-4DC8-93AA-616F3119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5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ADEB9-4DCE-47CE-9A14-F24B821B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0D0E02-352E-4BE7-AFCB-AC9BD41F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37E56A-07FD-41F5-9FDC-FF307FA75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9B5AF-9313-45F5-937B-4C7D4048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41C293-D4EF-461E-8B1C-B77EE2B6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28FB67-98DF-4A2C-B6DC-0E0F1509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6DD9F-03D3-40B4-AEF4-60553420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FB4BE8-8321-4A35-8CDF-881B2142D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CC8580-4351-4A46-8F3D-EA8B32C73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4DB837-76F6-4917-88BC-5AD93C7A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BF7045-24E9-4E93-B823-B4F730DA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4BA07E-1975-419B-8FC6-2F09C64E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75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2F024D-B1FA-42B9-931C-84B0C919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5E5EC-615A-4B51-8CEB-4F22DD64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289E5-7BA8-4AB8-A629-53A7BE272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3F18-3A00-43D2-805F-3C2E3B4A04D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5C874E-0554-4E4A-A96F-80F50B22B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87BBF-C127-403A-8455-B6C977129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41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2859885"/>
            <a:ext cx="4390506" cy="1138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latin typeface="Neue Haas Grotesk Text Pro (Títulos)"/>
              </a:rPr>
              <a:t>Cyber</a:t>
            </a:r>
            <a:r>
              <a:rPr lang="en-US" sz="7200" b="1" dirty="0">
                <a:solidFill>
                  <a:srgbClr val="66CDAA"/>
                </a:solidFill>
                <a:latin typeface="Neue Haas Grotesk Text Pro (Títulos)"/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1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FD9C863-A9BC-4FF0-8CE9-D051DC0BF048}"/>
              </a:ext>
            </a:extLst>
          </p:cNvPr>
          <p:cNvSpPr txBox="1">
            <a:spLocks/>
          </p:cNvSpPr>
          <p:nvPr/>
        </p:nvSpPr>
        <p:spPr>
          <a:xfrm>
            <a:off x="2949048" y="486847"/>
            <a:ext cx="629390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Parâmetros dos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Analytics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4D1503A-EB65-44A0-A236-EB049C0F2FDA}"/>
              </a:ext>
            </a:extLst>
          </p:cNvPr>
          <p:cNvSpPr/>
          <p:nvPr/>
        </p:nvSpPr>
        <p:spPr>
          <a:xfrm>
            <a:off x="2281650" y="2800350"/>
            <a:ext cx="2473452" cy="628650"/>
          </a:xfrm>
          <a:prstGeom prst="rect">
            <a:avLst/>
          </a:prstGeom>
          <a:solidFill>
            <a:srgbClr val="FF00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Crítico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C918E13-703C-45B4-9DD2-8A7F58A286EA}"/>
              </a:ext>
            </a:extLst>
          </p:cNvPr>
          <p:cNvSpPr/>
          <p:nvPr/>
        </p:nvSpPr>
        <p:spPr>
          <a:xfrm>
            <a:off x="4755102" y="2800350"/>
            <a:ext cx="2473452" cy="628650"/>
          </a:xfrm>
          <a:prstGeom prst="rect">
            <a:avLst/>
          </a:prstGeom>
          <a:solidFill>
            <a:srgbClr val="FFFF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Alerta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31C8D76-76CC-4B2F-97BF-3F2B3250FCC2}"/>
              </a:ext>
            </a:extLst>
          </p:cNvPr>
          <p:cNvSpPr/>
          <p:nvPr/>
        </p:nvSpPr>
        <p:spPr>
          <a:xfrm>
            <a:off x="7228554" y="2800350"/>
            <a:ext cx="2473452" cy="628650"/>
          </a:xfrm>
          <a:prstGeom prst="rect">
            <a:avLst/>
          </a:prstGeom>
          <a:solidFill>
            <a:srgbClr val="92D05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Ideal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74AEB9-051D-4614-9B92-172E0A2A2A10}"/>
              </a:ext>
            </a:extLst>
          </p:cNvPr>
          <p:cNvSpPr txBox="1"/>
          <p:nvPr/>
        </p:nvSpPr>
        <p:spPr>
          <a:xfrm>
            <a:off x="2281650" y="3429000"/>
            <a:ext cx="24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Armazenamento de órgão em risco com perda acelerada da capacidade isotérmica da caixa (temperaturas como 1,5ºC ou 7,4ºC)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C10006-4CEA-4F64-AB76-27F35ADDFB7D}"/>
              </a:ext>
            </a:extLst>
          </p:cNvPr>
          <p:cNvSpPr txBox="1"/>
          <p:nvPr/>
        </p:nvSpPr>
        <p:spPr>
          <a:xfrm>
            <a:off x="4755102" y="3409890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Armazenamento de órgão em fase de atenção com risco de perda da capacidade isotérmica da caixa (temperaturas como 2,2ºC ou 5,6ºC)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855983-95F8-48D4-852E-AC556D09EDF2}"/>
              </a:ext>
            </a:extLst>
          </p:cNvPr>
          <p:cNvSpPr txBox="1"/>
          <p:nvPr/>
        </p:nvSpPr>
        <p:spPr>
          <a:xfrm>
            <a:off x="7228554" y="3409889"/>
            <a:ext cx="24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Armazenamento de órgão em fase ideal, sem risco de perda da capacidade isotérmica da caixa, mantendo-se entre 3,5ºC e 4ºC</a:t>
            </a:r>
          </a:p>
        </p:txBody>
      </p:sp>
    </p:spTree>
    <p:extLst>
      <p:ext uri="{BB962C8B-B14F-4D97-AF65-F5344CB8AC3E}">
        <p14:creationId xmlns:p14="http://schemas.microsoft.com/office/powerpoint/2010/main" val="314435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FD9C863-A9BC-4FF0-8CE9-D051DC0BF048}"/>
              </a:ext>
            </a:extLst>
          </p:cNvPr>
          <p:cNvSpPr txBox="1">
            <a:spLocks/>
          </p:cNvSpPr>
          <p:nvPr/>
        </p:nvSpPr>
        <p:spPr>
          <a:xfrm>
            <a:off x="1223487" y="150470"/>
            <a:ext cx="9985287" cy="1061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Parâmetros dos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Analytics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846798-0568-4B81-92A6-656D0DD0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9" y="1212334"/>
            <a:ext cx="7542461" cy="46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F8DC288-40B0-4D47-8BEA-ABADB07D8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68" y="5984125"/>
            <a:ext cx="4826461" cy="7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EA0A93F7-BC4A-442C-BB77-88CB0CD0430F}"/>
              </a:ext>
            </a:extLst>
          </p:cNvPr>
          <p:cNvSpPr txBox="1">
            <a:spLocks/>
          </p:cNvSpPr>
          <p:nvPr/>
        </p:nvSpPr>
        <p:spPr>
          <a:xfrm>
            <a:off x="3374701" y="486847"/>
            <a:ext cx="5442598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Demonstração do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783E84-2041-4247-8FEF-6F26208AF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38" y="2017599"/>
            <a:ext cx="4828923" cy="48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1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E104A307-72F5-41D9-B5A8-9AFF91B3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7" y="1274749"/>
            <a:ext cx="4308497" cy="430849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E5BCEE3-3778-48B3-B70F-26DFD7843385}"/>
              </a:ext>
            </a:extLst>
          </p:cNvPr>
          <p:cNvSpPr txBox="1">
            <a:spLocks/>
          </p:cNvSpPr>
          <p:nvPr/>
        </p:nvSpPr>
        <p:spPr>
          <a:xfrm>
            <a:off x="5616955" y="595759"/>
            <a:ext cx="5442598" cy="2833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Neue Haas Grotesk Text Pro (Títulos)"/>
              </a:rPr>
              <a:t>Suporte do </a:t>
            </a:r>
            <a:r>
              <a:rPr lang="en-US" sz="6600" b="1" dirty="0">
                <a:solidFill>
                  <a:srgbClr val="66CDAA"/>
                </a:solidFill>
                <a:latin typeface="Neue Haas Grotesk Text Pro (Títulos)"/>
              </a:rPr>
              <a:t>projeto:</a:t>
            </a:r>
          </a:p>
          <a:p>
            <a:pPr algn="ctr"/>
            <a:r>
              <a:rPr lang="en-US" sz="6600" b="1" dirty="0">
                <a:latin typeface="Neue Haas Grotesk Text Pro (Títulos)"/>
              </a:rPr>
              <a:t>Zendesk</a:t>
            </a:r>
          </a:p>
        </p:txBody>
      </p:sp>
      <p:pic>
        <p:nvPicPr>
          <p:cNvPr id="3074" name="Picture 2" descr="Zendesk icon - Free download on Iconfinder">
            <a:extLst>
              <a:ext uri="{FF2B5EF4-FFF2-40B4-BE49-F238E27FC236}">
                <a16:creationId xmlns:a16="http://schemas.microsoft.com/office/drawing/2014/main" id="{5F581C65-6123-4328-BEDB-5D29C29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37" y="3428998"/>
            <a:ext cx="2677633" cy="267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81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2AD94-E967-4DDE-96C9-3FA2C5EE2B07}"/>
              </a:ext>
            </a:extLst>
          </p:cNvPr>
          <p:cNvSpPr txBox="1">
            <a:spLocks/>
          </p:cNvSpPr>
          <p:nvPr/>
        </p:nvSpPr>
        <p:spPr>
          <a:xfrm>
            <a:off x="3181689" y="356167"/>
            <a:ext cx="5828622" cy="17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latin typeface="Neue Haas Grotesk Text Pro (Títulos)"/>
              </a:rPr>
              <a:t>Perspectivas </a:t>
            </a:r>
            <a:r>
              <a:rPr lang="en-US" sz="7200" b="1" dirty="0">
                <a:solidFill>
                  <a:srgbClr val="66CDAA"/>
                </a:solidFill>
                <a:latin typeface="Neue Haas Grotesk Text Pro (Títulos)"/>
              </a:rPr>
              <a:t>futuras</a:t>
            </a: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F2D51159-3583-467B-AF70-D9193083D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09" y="2575873"/>
            <a:ext cx="3925960" cy="392596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BA1FE78A-D5B5-4D1D-8179-7E41FB80D8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6825614" y="2410182"/>
            <a:ext cx="4369394" cy="40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6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0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latin typeface="Neue Haas Grotesk Text Pro (Títulos)"/>
              </a:rPr>
              <a:t>Cyber</a:t>
            </a:r>
            <a:r>
              <a:rPr lang="en-US" sz="7200" b="1" dirty="0">
                <a:solidFill>
                  <a:srgbClr val="66CDAA"/>
                </a:solidFill>
                <a:latin typeface="Neue Haas Grotesk Text Pro (Títulos)"/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BC27F9-8FED-419D-AB23-1DFB20295443}"/>
              </a:ext>
            </a:extLst>
          </p:cNvPr>
          <p:cNvSpPr txBox="1"/>
          <p:nvPr/>
        </p:nvSpPr>
        <p:spPr>
          <a:xfrm>
            <a:off x="583727" y="3415240"/>
            <a:ext cx="306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Dúvidas? Sugestões?</a:t>
            </a:r>
          </a:p>
        </p:txBody>
      </p:sp>
    </p:spTree>
    <p:extLst>
      <p:ext uri="{BB962C8B-B14F-4D97-AF65-F5344CB8AC3E}">
        <p14:creationId xmlns:p14="http://schemas.microsoft.com/office/powerpoint/2010/main" val="8195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9C0D5C9A-55C5-4CFC-8929-696B2DDF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0" y="2918861"/>
            <a:ext cx="1647619" cy="1647619"/>
          </a:xfrm>
          <a:prstGeom prst="rect">
            <a:avLst/>
          </a:prstGeom>
        </p:spPr>
      </p:pic>
      <p:pic>
        <p:nvPicPr>
          <p:cNvPr id="5" name="Imagem 4" descr="Menino de camisa preta&#10;&#10;Descrição gerada automaticamente">
            <a:extLst>
              <a:ext uri="{FF2B5EF4-FFF2-40B4-BE49-F238E27FC236}">
                <a16:creationId xmlns:a16="http://schemas.microsoft.com/office/drawing/2014/main" id="{7F5F0E85-1859-404C-A05A-CB2508F9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" y="2905571"/>
            <a:ext cx="1647619" cy="1647619"/>
          </a:xfrm>
          <a:prstGeom prst="rect">
            <a:avLst/>
          </a:prstGeom>
        </p:spPr>
      </p:pic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95AF1639-26A6-4431-A1E8-5B23F7A7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3" y="2905571"/>
            <a:ext cx="1647619" cy="1647619"/>
          </a:xfrm>
          <a:prstGeom prst="rect">
            <a:avLst/>
          </a:prstGeom>
        </p:spPr>
      </p:pic>
      <p:pic>
        <p:nvPicPr>
          <p:cNvPr id="9" name="Imagem 8" descr="Homem de óculos e blusa azul&#10;&#10;Descrição gerada automaticamente">
            <a:extLst>
              <a:ext uri="{FF2B5EF4-FFF2-40B4-BE49-F238E27FC236}">
                <a16:creationId xmlns:a16="http://schemas.microsoft.com/office/drawing/2014/main" id="{B8BC1B00-E60F-44A9-A1F2-514F582A6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92" y="2958732"/>
            <a:ext cx="1647619" cy="1647619"/>
          </a:xfrm>
          <a:prstGeom prst="rect">
            <a:avLst/>
          </a:prstGeom>
        </p:spPr>
      </p:pic>
      <p:pic>
        <p:nvPicPr>
          <p:cNvPr id="11" name="Imagem 10" descr="Pessoa com cabelo curto&#10;&#10;Descrição gerada automaticamente">
            <a:extLst>
              <a:ext uri="{FF2B5EF4-FFF2-40B4-BE49-F238E27FC236}">
                <a16:creationId xmlns:a16="http://schemas.microsoft.com/office/drawing/2014/main" id="{C4FB48F6-51EC-4030-9EDC-489E04102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89" y="2958732"/>
            <a:ext cx="1647619" cy="16476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B28D60-063A-403A-9B34-E99DAB83DBCC}"/>
              </a:ext>
            </a:extLst>
          </p:cNvPr>
          <p:cNvSpPr txBox="1"/>
          <p:nvPr/>
        </p:nvSpPr>
        <p:spPr>
          <a:xfrm>
            <a:off x="10036889" y="460635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912B75-1F16-4AA6-BD79-9A9280F9C498}"/>
              </a:ext>
            </a:extLst>
          </p:cNvPr>
          <p:cNvSpPr txBox="1"/>
          <p:nvPr/>
        </p:nvSpPr>
        <p:spPr>
          <a:xfrm>
            <a:off x="5272189" y="4593061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A30361-CFAE-4B6D-9412-71A6CB864DD3}"/>
              </a:ext>
            </a:extLst>
          </p:cNvPr>
          <p:cNvSpPr txBox="1"/>
          <p:nvPr/>
        </p:nvSpPr>
        <p:spPr>
          <a:xfrm>
            <a:off x="2522835" y="4553190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E8BD-92F9-40A2-ADA7-87078F1B683F}"/>
              </a:ext>
            </a:extLst>
          </p:cNvPr>
          <p:cNvSpPr txBox="1"/>
          <p:nvPr/>
        </p:nvSpPr>
        <p:spPr>
          <a:xfrm>
            <a:off x="7985692" y="457977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3CE68F-9347-4C6B-B68B-3C3AC04EBA1D}"/>
              </a:ext>
            </a:extLst>
          </p:cNvPr>
          <p:cNvSpPr txBox="1"/>
          <p:nvPr/>
        </p:nvSpPr>
        <p:spPr>
          <a:xfrm>
            <a:off x="531482" y="4553190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CC05E8-9920-4D10-A2AB-60BDA640619A}"/>
              </a:ext>
            </a:extLst>
          </p:cNvPr>
          <p:cNvSpPr txBox="1"/>
          <p:nvPr/>
        </p:nvSpPr>
        <p:spPr>
          <a:xfrm>
            <a:off x="319723" y="2171104"/>
            <a:ext cx="41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Programadores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DFAAC7-0F21-4E9D-89DD-6132A0CB043B}"/>
              </a:ext>
            </a:extLst>
          </p:cNvPr>
          <p:cNvSpPr txBox="1"/>
          <p:nvPr/>
        </p:nvSpPr>
        <p:spPr>
          <a:xfrm>
            <a:off x="8498176" y="2197685"/>
            <a:ext cx="248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Analistas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7CE2F7-B575-4A07-87C2-F0AC4AFB4B8B}"/>
              </a:ext>
            </a:extLst>
          </p:cNvPr>
          <p:cNvSpPr txBox="1"/>
          <p:nvPr/>
        </p:nvSpPr>
        <p:spPr>
          <a:xfrm>
            <a:off x="4871612" y="2197685"/>
            <a:ext cx="265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Fundador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8D0283-5725-4898-9525-E213F40B4454}"/>
              </a:ext>
            </a:extLst>
          </p:cNvPr>
          <p:cNvSpPr txBox="1"/>
          <p:nvPr/>
        </p:nvSpPr>
        <p:spPr>
          <a:xfrm>
            <a:off x="3762710" y="339236"/>
            <a:ext cx="4877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/>
              <a:t>Nossa</a:t>
            </a:r>
            <a:r>
              <a:rPr lang="pt-BR" sz="6600" dirty="0"/>
              <a:t> </a:t>
            </a:r>
            <a:r>
              <a:rPr lang="pt-BR" sz="6600" b="1" dirty="0">
                <a:solidFill>
                  <a:srgbClr val="66CDAA"/>
                </a:solidFill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26103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4C9A720F-6B0F-4680-B136-DA5F7B150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4" y="2638702"/>
            <a:ext cx="3271284" cy="327128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C63EE40-EBB1-484A-BFBE-D6F4A5A058FE}"/>
              </a:ext>
            </a:extLst>
          </p:cNvPr>
          <p:cNvSpPr txBox="1">
            <a:spLocks/>
          </p:cNvSpPr>
          <p:nvPr/>
        </p:nvSpPr>
        <p:spPr>
          <a:xfrm>
            <a:off x="944319" y="441228"/>
            <a:ext cx="4390506" cy="17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latin typeface="Neue Haas Grotesk Text Pro (Títulos)"/>
              </a:rPr>
              <a:t>Visão geral do </a:t>
            </a:r>
            <a:r>
              <a:rPr lang="en-US" sz="7200" b="1" dirty="0">
                <a:solidFill>
                  <a:srgbClr val="66CDAA"/>
                </a:solidFill>
                <a:latin typeface="Neue Haas Grotesk Text Pro (Títulos)"/>
              </a:rPr>
              <a:t>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471CF9-E87A-4970-B0DC-297C85FA3862}"/>
              </a:ext>
            </a:extLst>
          </p:cNvPr>
          <p:cNvSpPr txBox="1"/>
          <p:nvPr/>
        </p:nvSpPr>
        <p:spPr>
          <a:xfrm>
            <a:off x="6340549" y="441228"/>
            <a:ext cx="4390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b="1" dirty="0"/>
              <a:t>Estima-se que 60% dos corações e pulmões destinados à doação acabam sendo descartados (G1)</a:t>
            </a:r>
          </a:p>
          <a:p>
            <a:pPr algn="ctr"/>
            <a:endParaRPr lang="pt-BR" sz="2800" b="1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b="1" dirty="0"/>
              <a:t>O Brasil desperdiça cerca de 3 órgãos por dia (3.095 por ano) (Clipping)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9E424EE-D7B6-44D2-AB08-DAB842141D65}"/>
              </a:ext>
            </a:extLst>
          </p:cNvPr>
          <p:cNvSpPr txBox="1">
            <a:spLocks/>
          </p:cNvSpPr>
          <p:nvPr/>
        </p:nvSpPr>
        <p:spPr>
          <a:xfrm>
            <a:off x="5900472" y="5209953"/>
            <a:ext cx="5270660" cy="700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Calibri (Corpo)"/>
              </a:rPr>
              <a:t>Solução: Cyber</a:t>
            </a:r>
            <a:r>
              <a:rPr lang="en-US" b="1" dirty="0">
                <a:solidFill>
                  <a:srgbClr val="66CDAA"/>
                </a:solidFill>
                <a:latin typeface="Calibri (Corpo)"/>
              </a:rPr>
              <a:t>life </a:t>
            </a:r>
            <a:r>
              <a:rPr lang="en-US" b="1" dirty="0">
                <a:latin typeface="Calibri (Corpo)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75756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lanejamento grátis ícone">
            <a:extLst>
              <a:ext uri="{FF2B5EF4-FFF2-40B4-BE49-F238E27FC236}">
                <a16:creationId xmlns:a16="http://schemas.microsoft.com/office/drawing/2014/main" id="{E80F72C7-3A9D-464C-8F1B-8633958C9D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4A5574-A8DF-4937-B991-E9DCB58E2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932"/>
            <a:ext cx="4828923" cy="482892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82464BA-D90C-4DD4-BA54-1D4E22CB8287}"/>
              </a:ext>
            </a:extLst>
          </p:cNvPr>
          <p:cNvSpPr txBox="1">
            <a:spLocks/>
          </p:cNvSpPr>
          <p:nvPr/>
        </p:nvSpPr>
        <p:spPr>
          <a:xfrm>
            <a:off x="5326041" y="300778"/>
            <a:ext cx="5374727" cy="1727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Neue Haas Grotesk Text Pro (Títulos)"/>
              </a:rPr>
              <a:t>Planejamento do </a:t>
            </a:r>
            <a:r>
              <a:rPr lang="en-US" sz="6000" b="1" dirty="0">
                <a:solidFill>
                  <a:srgbClr val="66CDAA"/>
                </a:solidFill>
                <a:latin typeface="Neue Haas Grotesk Text Pro (Títulos)"/>
              </a:rPr>
              <a:t>projeto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116422-D998-4774-9D10-078306B80118}"/>
              </a:ext>
            </a:extLst>
          </p:cNvPr>
          <p:cNvSpPr txBox="1"/>
          <p:nvPr/>
        </p:nvSpPr>
        <p:spPr>
          <a:xfrm>
            <a:off x="6248400" y="2444582"/>
            <a:ext cx="3530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pt-BR" sz="4800" b="1" dirty="0"/>
              <a:t>Ágil SCRUM</a:t>
            </a:r>
          </a:p>
          <a:p>
            <a:pPr marL="342900" indent="-342900">
              <a:buFontTx/>
              <a:buChar char="-"/>
            </a:pPr>
            <a:r>
              <a:rPr lang="pt-BR" sz="4800" b="1" dirty="0"/>
              <a:t>Notion</a:t>
            </a:r>
          </a:p>
          <a:p>
            <a:pPr marL="342900" indent="-342900">
              <a:buFontTx/>
              <a:buChar char="-"/>
            </a:pPr>
            <a:r>
              <a:rPr lang="pt-BR" sz="4800" b="1" dirty="0"/>
              <a:t>Gestão de riscos</a:t>
            </a:r>
          </a:p>
        </p:txBody>
      </p:sp>
    </p:spTree>
    <p:extLst>
      <p:ext uri="{BB962C8B-B14F-4D97-AF65-F5344CB8AC3E}">
        <p14:creationId xmlns:p14="http://schemas.microsoft.com/office/powerpoint/2010/main" val="1534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A95E37E-EA2B-44FE-BA3E-FA7B8C22D048}"/>
              </a:ext>
            </a:extLst>
          </p:cNvPr>
          <p:cNvSpPr txBox="1"/>
          <p:nvPr/>
        </p:nvSpPr>
        <p:spPr>
          <a:xfrm>
            <a:off x="3027896" y="181152"/>
            <a:ext cx="61362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/>
              <a:t>Nossa</a:t>
            </a:r>
            <a:r>
              <a:rPr lang="pt-BR" sz="6600" dirty="0"/>
              <a:t> </a:t>
            </a:r>
            <a:r>
              <a:rPr lang="pt-BR" sz="6600" b="1" dirty="0"/>
              <a:t>equipe na </a:t>
            </a:r>
            <a:r>
              <a:rPr lang="pt-BR" sz="6600" b="1" dirty="0">
                <a:solidFill>
                  <a:srgbClr val="66CDAA"/>
                </a:solidFill>
              </a:rPr>
              <a:t>metodologia ágil</a:t>
            </a:r>
          </a:p>
        </p:txBody>
      </p:sp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18D68D99-E27E-46AD-BE26-9A35C243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31" y="3835702"/>
            <a:ext cx="1647619" cy="1647619"/>
          </a:xfrm>
          <a:prstGeom prst="rect">
            <a:avLst/>
          </a:prstGeom>
        </p:spPr>
      </p:pic>
      <p:pic>
        <p:nvPicPr>
          <p:cNvPr id="4" name="Imagem 3" descr="Menino de camisa preta&#10;&#10;Descrição gerada automaticamente">
            <a:extLst>
              <a:ext uri="{FF2B5EF4-FFF2-40B4-BE49-F238E27FC236}">
                <a16:creationId xmlns:a16="http://schemas.microsoft.com/office/drawing/2014/main" id="{C020A28B-6F21-45C9-82E2-1E7F99EB8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58" y="3835702"/>
            <a:ext cx="1647619" cy="1647619"/>
          </a:xfrm>
          <a:prstGeom prst="rect">
            <a:avLst/>
          </a:prstGeom>
        </p:spPr>
      </p:pic>
      <p:pic>
        <p:nvPicPr>
          <p:cNvPr id="5" name="Imagem 4" descr="Homem com camiseta preta&#10;&#10;Descrição gerada automaticamente">
            <a:extLst>
              <a:ext uri="{FF2B5EF4-FFF2-40B4-BE49-F238E27FC236}">
                <a16:creationId xmlns:a16="http://schemas.microsoft.com/office/drawing/2014/main" id="{3959DA1A-F784-4114-96DB-6BDD1D974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807" y="3835702"/>
            <a:ext cx="1647619" cy="1647619"/>
          </a:xfrm>
          <a:prstGeom prst="rect">
            <a:avLst/>
          </a:prstGeom>
        </p:spPr>
      </p:pic>
      <p:pic>
        <p:nvPicPr>
          <p:cNvPr id="6" name="Imagem 5" descr="Homem de óculos e blusa azul&#10;&#10;Descrição gerada automaticamente">
            <a:extLst>
              <a:ext uri="{FF2B5EF4-FFF2-40B4-BE49-F238E27FC236}">
                <a16:creationId xmlns:a16="http://schemas.microsoft.com/office/drawing/2014/main" id="{24ECC3DC-DFCB-4443-B100-D207A2942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77" y="3862282"/>
            <a:ext cx="1647619" cy="1647619"/>
          </a:xfrm>
          <a:prstGeom prst="rect">
            <a:avLst/>
          </a:prstGeom>
        </p:spPr>
      </p:pic>
      <p:pic>
        <p:nvPicPr>
          <p:cNvPr id="7" name="Imagem 6" descr="Pessoa com cabelo curto&#10;&#10;Descrição gerada automaticamente">
            <a:extLst>
              <a:ext uri="{FF2B5EF4-FFF2-40B4-BE49-F238E27FC236}">
                <a16:creationId xmlns:a16="http://schemas.microsoft.com/office/drawing/2014/main" id="{4885C21D-6F92-4B44-A0C3-64DDE02093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6" y="3862282"/>
            <a:ext cx="1647619" cy="164761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0CAA172-2466-4818-AEB7-AC7012794A08}"/>
              </a:ext>
            </a:extLst>
          </p:cNvPr>
          <p:cNvSpPr txBox="1"/>
          <p:nvPr/>
        </p:nvSpPr>
        <p:spPr>
          <a:xfrm>
            <a:off x="501826" y="550990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4B4279-D99E-4F82-9237-9A58087B0CB1}"/>
              </a:ext>
            </a:extLst>
          </p:cNvPr>
          <p:cNvSpPr txBox="1"/>
          <p:nvPr/>
        </p:nvSpPr>
        <p:spPr>
          <a:xfrm>
            <a:off x="10271730" y="5509902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E856D9-E31D-4B6C-87A8-32AC67319A87}"/>
              </a:ext>
            </a:extLst>
          </p:cNvPr>
          <p:cNvSpPr txBox="1"/>
          <p:nvPr/>
        </p:nvSpPr>
        <p:spPr>
          <a:xfrm>
            <a:off x="7643909" y="5483321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0569A-5A1C-4AC0-B09C-72179680E7D9}"/>
              </a:ext>
            </a:extLst>
          </p:cNvPr>
          <p:cNvSpPr txBox="1"/>
          <p:nvPr/>
        </p:nvSpPr>
        <p:spPr>
          <a:xfrm>
            <a:off x="2884177" y="548332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2B56D7-01FB-4BDA-8087-654B5B546D3B}"/>
              </a:ext>
            </a:extLst>
          </p:cNvPr>
          <p:cNvSpPr txBox="1"/>
          <p:nvPr/>
        </p:nvSpPr>
        <p:spPr>
          <a:xfrm>
            <a:off x="5261558" y="548332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CEA640-2114-4170-BB21-61EE51731B54}"/>
              </a:ext>
            </a:extLst>
          </p:cNvPr>
          <p:cNvSpPr txBox="1"/>
          <p:nvPr/>
        </p:nvSpPr>
        <p:spPr>
          <a:xfrm>
            <a:off x="501826" y="2785064"/>
            <a:ext cx="1647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66CDAA"/>
                </a:solidFill>
              </a:rPr>
              <a:t>Product Owner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7D5F39C-46B8-4991-A93A-53A2FEC2DEF5}"/>
              </a:ext>
            </a:extLst>
          </p:cNvPr>
          <p:cNvSpPr txBox="1"/>
          <p:nvPr/>
        </p:nvSpPr>
        <p:spPr>
          <a:xfrm>
            <a:off x="2884177" y="2758484"/>
            <a:ext cx="1647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66CDAA"/>
                </a:solidFill>
              </a:rPr>
              <a:t>SCRUM Master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6671294-E992-405B-BECC-5434DE6A8C6A}"/>
              </a:ext>
            </a:extLst>
          </p:cNvPr>
          <p:cNvSpPr txBox="1"/>
          <p:nvPr/>
        </p:nvSpPr>
        <p:spPr>
          <a:xfrm>
            <a:off x="5261558" y="2832236"/>
            <a:ext cx="6657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66CDAA"/>
                </a:solidFill>
              </a:rPr>
              <a:t>Equipe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4820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E711A947-3B6E-4B3A-BBF1-334AFC977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3163"/>
            <a:ext cx="2854837" cy="285483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C13D81A-98B8-4131-A48E-B105669DD3CC}"/>
              </a:ext>
            </a:extLst>
          </p:cNvPr>
          <p:cNvSpPr txBox="1">
            <a:spLocks/>
          </p:cNvSpPr>
          <p:nvPr/>
        </p:nvSpPr>
        <p:spPr>
          <a:xfrm>
            <a:off x="2949048" y="486847"/>
            <a:ext cx="629390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Desenvolvimento</a:t>
            </a:r>
          </a:p>
          <a:p>
            <a:pPr algn="ctr"/>
            <a:r>
              <a:rPr lang="en-US" sz="5400" b="1" dirty="0">
                <a:latin typeface="Neue Haas Grotesk Text Pro (Títulos)"/>
              </a:rPr>
              <a:t>do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04B4B3-F046-4A92-9F58-FA9B50D5D768}"/>
              </a:ext>
            </a:extLst>
          </p:cNvPr>
          <p:cNvSpPr txBox="1"/>
          <p:nvPr/>
        </p:nvSpPr>
        <p:spPr>
          <a:xfrm>
            <a:off x="6095999" y="2798646"/>
            <a:ext cx="3530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pt-BR" sz="4800" b="1" dirty="0"/>
              <a:t>Ágil SCRUM</a:t>
            </a:r>
          </a:p>
          <a:p>
            <a:pPr marL="342900" indent="-342900">
              <a:buFontTx/>
              <a:buChar char="-"/>
            </a:pPr>
            <a:r>
              <a:rPr lang="pt-BR" sz="4800" b="1" dirty="0"/>
              <a:t>Notion</a:t>
            </a:r>
          </a:p>
          <a:p>
            <a:pPr marL="342900" indent="-342900">
              <a:buFontTx/>
              <a:buChar char="-"/>
            </a:pPr>
            <a:r>
              <a:rPr lang="pt-BR" sz="4800" b="1" dirty="0"/>
              <a:t>Gestão de riscos</a:t>
            </a:r>
          </a:p>
        </p:txBody>
      </p:sp>
    </p:spTree>
    <p:extLst>
      <p:ext uri="{BB962C8B-B14F-4D97-AF65-F5344CB8AC3E}">
        <p14:creationId xmlns:p14="http://schemas.microsoft.com/office/powerpoint/2010/main" val="383153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8">
            <a:extLst>
              <a:ext uri="{FF2B5EF4-FFF2-40B4-BE49-F238E27FC236}">
                <a16:creationId xmlns:a16="http://schemas.microsoft.com/office/drawing/2014/main" id="{3E636B5A-5F8A-47F7-9F22-F53189A82A98}"/>
              </a:ext>
            </a:extLst>
          </p:cNvPr>
          <p:cNvSpPr/>
          <p:nvPr/>
        </p:nvSpPr>
        <p:spPr>
          <a:xfrm>
            <a:off x="2376309" y="1062579"/>
            <a:ext cx="7497363" cy="2013840"/>
          </a:xfrm>
          <a:prstGeom prst="rect">
            <a:avLst/>
          </a:prstGeom>
          <a:solidFill>
            <a:srgbClr val="66CD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pic>
        <p:nvPicPr>
          <p:cNvPr id="197" name="Imagem 196" descr="Uma imagem contendo Forma&#10;&#10;Descrição gerada automaticamente">
            <a:extLst>
              <a:ext uri="{FF2B5EF4-FFF2-40B4-BE49-F238E27FC236}">
                <a16:creationId xmlns:a16="http://schemas.microsoft.com/office/drawing/2014/main" id="{C68C820B-4812-4781-B9A3-C93F040E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3" y="897043"/>
            <a:ext cx="2546299" cy="25462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93939" y="3203729"/>
            <a:ext cx="5077563" cy="3334377"/>
          </a:xfrm>
          <a:prstGeom prst="rect">
            <a:avLst/>
          </a:prstGeom>
          <a:solidFill>
            <a:srgbClr val="66CD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162615" y="3203739"/>
            <a:ext cx="4907001" cy="3334377"/>
          </a:xfrm>
          <a:prstGeom prst="rect">
            <a:avLst/>
          </a:prstGeom>
          <a:solidFill>
            <a:srgbClr val="66CD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6CDAA"/>
              </a:highligh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-4265" y="509636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52716" y="460502"/>
            <a:ext cx="51072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/>
              <a:t>LLD – Low Level Design</a:t>
            </a:r>
            <a:endParaRPr lang="pt-BR" sz="3200" b="1" dirty="0"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41659" y="-144113"/>
            <a:ext cx="67595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/>
              <a:t>Desenvolvimento do </a:t>
            </a:r>
            <a:r>
              <a:rPr lang="pt-BR" sz="4000" b="1" dirty="0">
                <a:solidFill>
                  <a:srgbClr val="66CDAA"/>
                </a:solidFill>
              </a:rPr>
              <a:t>projeto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5" y="3664826"/>
            <a:ext cx="2182532" cy="215312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356" y="3228168"/>
            <a:ext cx="671682" cy="788956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13" y="5690604"/>
            <a:ext cx="794716" cy="782706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346" y="4008234"/>
            <a:ext cx="264416" cy="284651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11" y="4362440"/>
            <a:ext cx="318217" cy="314581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685" y="5082794"/>
            <a:ext cx="340435" cy="326349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6920" y="5082794"/>
            <a:ext cx="317335" cy="3263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652671" y="6427113"/>
            <a:ext cx="11515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Rockwell Nova Extra Bold"/>
              </a:rPr>
              <a:t>REDE PÚBLICA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 flipV="1">
            <a:off x="5332639" y="6386625"/>
            <a:ext cx="643618" cy="140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383604" y="3375100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CAIXA</a:t>
            </a:r>
            <a:endParaRPr lang="en-US" dirty="0">
              <a:latin typeface="Rockwell Nova Extra Bold" panose="02060903020205020403" pitchFamily="18" charset="0"/>
            </a:endParaRPr>
          </a:p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2845662" y="4850671"/>
            <a:ext cx="2251403" cy="1195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 Rounded MT Bold"/>
                <a:ea typeface="+mn-lt"/>
                <a:cs typeface="+mn-lt"/>
              </a:rPr>
              <a:t>Arduino com sensor LM35 embutido</a:t>
            </a:r>
          </a:p>
          <a:p>
            <a:r>
              <a:rPr lang="en-US" sz="1400" dirty="0">
                <a:latin typeface="Arial Rounded MT Bold"/>
                <a:cs typeface="Calibri"/>
              </a:rPr>
              <a:t>na caixa, transmitindo os dados via internet</a:t>
            </a:r>
          </a:p>
          <a:p>
            <a:r>
              <a:rPr lang="en-US" sz="1400" dirty="0">
                <a:latin typeface="Arial Rounded MT Bold"/>
                <a:cs typeface="Calibri"/>
              </a:rPr>
              <a:t>ao servidor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>
            <a:off x="7310840" y="6378239"/>
            <a:ext cx="4198845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>
            <a:off x="6217768" y="2820797"/>
            <a:ext cx="17191" cy="281165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473" y="3757389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2839" y="3700645"/>
            <a:ext cx="933693" cy="945386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9918" y="3989576"/>
            <a:ext cx="675429" cy="6667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1016156" y="3150955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7101580" y="3172463"/>
            <a:ext cx="15546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qualquer 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9918" y="4783556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466599" y="4995292"/>
            <a:ext cx="11661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LAN/Wi-Fi</a:t>
            </a: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>
            <a:off x="8923564" y="4369214"/>
            <a:ext cx="62581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6468758" y="6378239"/>
            <a:ext cx="9371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4114021" y="2155606"/>
            <a:ext cx="121151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29169" y="3340268"/>
            <a:ext cx="546896" cy="597674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4B6C22-DABA-4A2E-BDE2-45EC4BC0A0FB}"/>
              </a:ext>
            </a:extLst>
          </p:cNvPr>
          <p:cNvGrpSpPr/>
          <p:nvPr/>
        </p:nvGrpSpPr>
        <p:grpSpPr>
          <a:xfrm>
            <a:off x="8170040" y="1227019"/>
            <a:ext cx="1450309" cy="1554241"/>
            <a:chOff x="5541097" y="2417385"/>
            <a:chExt cx="1140928" cy="1493653"/>
          </a:xfrm>
        </p:grpSpPr>
        <p:pic>
          <p:nvPicPr>
            <p:cNvPr id="34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2BD021-160C-4184-892F-4958B5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41097" y="2786675"/>
              <a:ext cx="1140928" cy="1124363"/>
            </a:xfrm>
            <a:prstGeom prst="rect">
              <a:avLst/>
            </a:prstGeom>
          </p:spPr>
        </p:pic>
        <p:pic>
          <p:nvPicPr>
            <p:cNvPr id="7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D49106B-58DC-466D-8F1D-F6B9C716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87225" y="2417385"/>
              <a:ext cx="721933" cy="643479"/>
            </a:xfrm>
            <a:prstGeom prst="rect">
              <a:avLst/>
            </a:prstGeom>
          </p:spPr>
        </p:pic>
      </p:grpSp>
      <p:pic>
        <p:nvPicPr>
          <p:cNvPr id="24" name="Imagem 23" descr="Uma imagem contendo Forma&#10;&#10;Descrição gerada automaticamente">
            <a:extLst>
              <a:ext uri="{FF2B5EF4-FFF2-40B4-BE49-F238E27FC236}">
                <a16:creationId xmlns:a16="http://schemas.microsoft.com/office/drawing/2014/main" id="{4F0B98C3-308D-4067-9172-6376F3D096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7" y="2120055"/>
            <a:ext cx="622765" cy="652082"/>
          </a:xfrm>
          <a:prstGeom prst="rect">
            <a:avLst/>
          </a:prstGeom>
        </p:spPr>
      </p:pic>
      <p:pic>
        <p:nvPicPr>
          <p:cNvPr id="25" name="Imagem 24" descr="Logotipo, Ícone&#10;&#10;Descrição gerada automaticamente">
            <a:extLst>
              <a:ext uri="{FF2B5EF4-FFF2-40B4-BE49-F238E27FC236}">
                <a16:creationId xmlns:a16="http://schemas.microsoft.com/office/drawing/2014/main" id="{EE4BCA58-5034-4993-8D9C-3A3B782817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99" y="1498067"/>
            <a:ext cx="643987" cy="634354"/>
          </a:xfrm>
          <a:prstGeom prst="rect">
            <a:avLst/>
          </a:prstGeom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D13B01CF-9673-448C-864C-1AA584CBBF88}"/>
              </a:ext>
            </a:extLst>
          </p:cNvPr>
          <p:cNvSpPr/>
          <p:nvPr/>
        </p:nvSpPr>
        <p:spPr>
          <a:xfrm>
            <a:off x="2420486" y="1312593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297" y="1431854"/>
            <a:ext cx="972945" cy="966247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0E0FD7EC-A21F-42FD-A776-8CBB747396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4" y="2444732"/>
            <a:ext cx="376065" cy="376065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07EDE71C-DD65-4D4A-84D1-17FCFF0DD4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2" y="2444732"/>
            <a:ext cx="376065" cy="376065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5799E8D8-3987-4C80-88C1-B675558DE1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9" y="2444732"/>
            <a:ext cx="376065" cy="376065"/>
          </a:xfrm>
          <a:prstGeom prst="rect">
            <a:avLst/>
          </a:prstGeom>
        </p:spPr>
      </p:pic>
      <p:cxnSp>
        <p:nvCxnSpPr>
          <p:cNvPr id="90" name="Straight Arrow Connector 85">
            <a:extLst>
              <a:ext uri="{FF2B5EF4-FFF2-40B4-BE49-F238E27FC236}">
                <a16:creationId xmlns:a16="http://schemas.microsoft.com/office/drawing/2014/main" id="{92135A6B-7A88-4673-86E5-E9729BE40D72}"/>
              </a:ext>
            </a:extLst>
          </p:cNvPr>
          <p:cNvCxnSpPr>
            <a:cxnSpLocks/>
          </p:cNvCxnSpPr>
          <p:nvPr/>
        </p:nvCxnSpPr>
        <p:spPr>
          <a:xfrm flipH="1">
            <a:off x="7373479" y="2170192"/>
            <a:ext cx="7083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0">
            <a:extLst>
              <a:ext uri="{FF2B5EF4-FFF2-40B4-BE49-F238E27FC236}">
                <a16:creationId xmlns:a16="http://schemas.microsoft.com/office/drawing/2014/main" id="{AA11C705-C7A4-4D53-81A1-3F09D19647B0}"/>
              </a:ext>
            </a:extLst>
          </p:cNvPr>
          <p:cNvSpPr txBox="1"/>
          <p:nvPr/>
        </p:nvSpPr>
        <p:spPr>
          <a:xfrm>
            <a:off x="2898775" y="1065631"/>
            <a:ext cx="6439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sp>
        <p:nvSpPr>
          <p:cNvPr id="94" name="TextBox 80">
            <a:extLst>
              <a:ext uri="{FF2B5EF4-FFF2-40B4-BE49-F238E27FC236}">
                <a16:creationId xmlns:a16="http://schemas.microsoft.com/office/drawing/2014/main" id="{066F455B-5B4C-4689-B65B-EC2A166AF368}"/>
              </a:ext>
            </a:extLst>
          </p:cNvPr>
          <p:cNvSpPr txBox="1"/>
          <p:nvPr/>
        </p:nvSpPr>
        <p:spPr>
          <a:xfrm>
            <a:off x="5527525" y="1103768"/>
            <a:ext cx="1179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SERVIDOR</a:t>
            </a:r>
          </a:p>
        </p:txBody>
      </p:sp>
      <p:sp>
        <p:nvSpPr>
          <p:cNvPr id="96" name="TextBox 80">
            <a:extLst>
              <a:ext uri="{FF2B5EF4-FFF2-40B4-BE49-F238E27FC236}">
                <a16:creationId xmlns:a16="http://schemas.microsoft.com/office/drawing/2014/main" id="{3FE1DB60-A1B8-470B-BB42-6FDB27ABDFB4}"/>
              </a:ext>
            </a:extLst>
          </p:cNvPr>
          <p:cNvSpPr txBox="1"/>
          <p:nvPr/>
        </p:nvSpPr>
        <p:spPr>
          <a:xfrm>
            <a:off x="8411041" y="1062374"/>
            <a:ext cx="1202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DATABASE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62424E0-B2E0-4609-8951-12F8222B3EC3}"/>
              </a:ext>
            </a:extLst>
          </p:cNvPr>
          <p:cNvSpPr/>
          <p:nvPr/>
        </p:nvSpPr>
        <p:spPr>
          <a:xfrm>
            <a:off x="2812519" y="3269152"/>
            <a:ext cx="2284547" cy="280197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F7783-1F94-4591-9CA3-EFE5D8A358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75665" y="4249705"/>
            <a:ext cx="675996" cy="1004932"/>
          </a:xfrm>
          <a:prstGeom prst="rect">
            <a:avLst/>
          </a:prstGeom>
        </p:spPr>
      </p:pic>
      <p:cxnSp>
        <p:nvCxnSpPr>
          <p:cNvPr id="134" name="Straight Arrow Connector 82">
            <a:extLst>
              <a:ext uri="{FF2B5EF4-FFF2-40B4-BE49-F238E27FC236}">
                <a16:creationId xmlns:a16="http://schemas.microsoft.com/office/drawing/2014/main" id="{4E3F8C50-4DF3-41BB-8C86-A02032721E67}"/>
              </a:ext>
            </a:extLst>
          </p:cNvPr>
          <p:cNvCxnSpPr>
            <a:cxnSpLocks/>
          </p:cNvCxnSpPr>
          <p:nvPr/>
        </p:nvCxnSpPr>
        <p:spPr>
          <a:xfrm flipH="1">
            <a:off x="10388984" y="4338098"/>
            <a:ext cx="755266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82">
            <a:extLst>
              <a:ext uri="{FF2B5EF4-FFF2-40B4-BE49-F238E27FC236}">
                <a16:creationId xmlns:a16="http://schemas.microsoft.com/office/drawing/2014/main" id="{379E41AA-5457-4AA6-AC13-A8C0EEC1788A}"/>
              </a:ext>
            </a:extLst>
          </p:cNvPr>
          <p:cNvCxnSpPr>
            <a:cxnSpLocks/>
          </p:cNvCxnSpPr>
          <p:nvPr/>
        </p:nvCxnSpPr>
        <p:spPr>
          <a:xfrm flipH="1" flipV="1">
            <a:off x="10007885" y="4672147"/>
            <a:ext cx="6003" cy="38406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2">
            <a:extLst>
              <a:ext uri="{FF2B5EF4-FFF2-40B4-BE49-F238E27FC236}">
                <a16:creationId xmlns:a16="http://schemas.microsoft.com/office/drawing/2014/main" id="{72880C41-4EB3-425E-9E7F-712B92F15A61}"/>
              </a:ext>
            </a:extLst>
          </p:cNvPr>
          <p:cNvCxnSpPr>
            <a:cxnSpLocks/>
          </p:cNvCxnSpPr>
          <p:nvPr/>
        </p:nvCxnSpPr>
        <p:spPr>
          <a:xfrm flipV="1">
            <a:off x="11498683" y="4672147"/>
            <a:ext cx="1" cy="3492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84">
            <a:extLst>
              <a:ext uri="{FF2B5EF4-FFF2-40B4-BE49-F238E27FC236}">
                <a16:creationId xmlns:a16="http://schemas.microsoft.com/office/drawing/2014/main" id="{8EE6CD65-4A97-4D54-AACF-085C859C2439}"/>
              </a:ext>
            </a:extLst>
          </p:cNvPr>
          <p:cNvCxnSpPr>
            <a:cxnSpLocks/>
          </p:cNvCxnSpPr>
          <p:nvPr/>
        </p:nvCxnSpPr>
        <p:spPr>
          <a:xfrm flipV="1">
            <a:off x="11482355" y="5568968"/>
            <a:ext cx="0" cy="83669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4">
            <a:extLst>
              <a:ext uri="{FF2B5EF4-FFF2-40B4-BE49-F238E27FC236}">
                <a16:creationId xmlns:a16="http://schemas.microsoft.com/office/drawing/2014/main" id="{4D83C761-FB00-4A6E-8262-910F8E86B3EE}"/>
              </a:ext>
            </a:extLst>
          </p:cNvPr>
          <p:cNvCxnSpPr>
            <a:cxnSpLocks/>
          </p:cNvCxnSpPr>
          <p:nvPr/>
        </p:nvCxnSpPr>
        <p:spPr>
          <a:xfrm flipV="1">
            <a:off x="9991557" y="5568968"/>
            <a:ext cx="0" cy="83669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84">
            <a:extLst>
              <a:ext uri="{FF2B5EF4-FFF2-40B4-BE49-F238E27FC236}">
                <a16:creationId xmlns:a16="http://schemas.microsoft.com/office/drawing/2014/main" id="{913D2535-F159-4AF1-9072-7F01EB8EC72E}"/>
              </a:ext>
            </a:extLst>
          </p:cNvPr>
          <p:cNvCxnSpPr>
            <a:cxnSpLocks/>
          </p:cNvCxnSpPr>
          <p:nvPr/>
        </p:nvCxnSpPr>
        <p:spPr>
          <a:xfrm flipV="1">
            <a:off x="2865763" y="6185189"/>
            <a:ext cx="0" cy="23885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4">
            <a:extLst>
              <a:ext uri="{FF2B5EF4-FFF2-40B4-BE49-F238E27FC236}">
                <a16:creationId xmlns:a16="http://schemas.microsoft.com/office/drawing/2014/main" id="{0A8E0351-6B21-4720-A657-15E915300647}"/>
              </a:ext>
            </a:extLst>
          </p:cNvPr>
          <p:cNvCxnSpPr>
            <a:cxnSpLocks/>
          </p:cNvCxnSpPr>
          <p:nvPr/>
        </p:nvCxnSpPr>
        <p:spPr>
          <a:xfrm>
            <a:off x="4181048" y="6388026"/>
            <a:ext cx="115159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0207AE-374D-4004-B824-8D52DDD97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6770" y="6185189"/>
            <a:ext cx="340435" cy="326349"/>
          </a:xfrm>
          <a:prstGeom prst="rect">
            <a:avLst/>
          </a:prstGeom>
        </p:spPr>
      </p:pic>
      <p:pic>
        <p:nvPicPr>
          <p:cNvPr id="174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A53EE9E3-9E6E-49A0-A796-C8F7BE325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8128" y="6185189"/>
            <a:ext cx="317335" cy="326349"/>
          </a:xfrm>
          <a:prstGeom prst="rect">
            <a:avLst/>
          </a:prstGeom>
        </p:spPr>
      </p:pic>
      <p:cxnSp>
        <p:nvCxnSpPr>
          <p:cNvPr id="178" name="Straight Arrow Connector 44">
            <a:extLst>
              <a:ext uri="{FF2B5EF4-FFF2-40B4-BE49-F238E27FC236}">
                <a16:creationId xmlns:a16="http://schemas.microsoft.com/office/drawing/2014/main" id="{1CE7FF56-EAE9-492E-AB09-7B565A9BDB17}"/>
              </a:ext>
            </a:extLst>
          </p:cNvPr>
          <p:cNvCxnSpPr>
            <a:cxnSpLocks/>
          </p:cNvCxnSpPr>
          <p:nvPr/>
        </p:nvCxnSpPr>
        <p:spPr>
          <a:xfrm>
            <a:off x="2834395" y="6399177"/>
            <a:ext cx="39066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ipse 209">
            <a:extLst>
              <a:ext uri="{FF2B5EF4-FFF2-40B4-BE49-F238E27FC236}">
                <a16:creationId xmlns:a16="http://schemas.microsoft.com/office/drawing/2014/main" id="{F6F3C5C9-AA7B-4B72-88A5-217E86CEB7BC}"/>
              </a:ext>
            </a:extLst>
          </p:cNvPr>
          <p:cNvSpPr/>
          <p:nvPr/>
        </p:nvSpPr>
        <p:spPr>
          <a:xfrm>
            <a:off x="8149978" y="1310259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98AF867B-20A2-4072-9EB7-A2058010510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214" y="2194683"/>
            <a:ext cx="1372427" cy="51466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4D2E6EE-C392-4AD0-A5C3-D53C4ADD259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14" y="3848882"/>
            <a:ext cx="1163145" cy="1163145"/>
          </a:xfrm>
          <a:prstGeom prst="rect">
            <a:avLst/>
          </a:prstGeom>
        </p:spPr>
      </p:pic>
      <p:pic>
        <p:nvPicPr>
          <p:cNvPr id="80" name="Imagem 79" descr="Ícone&#10;&#10;Descrição gerada automaticamente">
            <a:extLst>
              <a:ext uri="{FF2B5EF4-FFF2-40B4-BE49-F238E27FC236}">
                <a16:creationId xmlns:a16="http://schemas.microsoft.com/office/drawing/2014/main" id="{91C4E5E6-3353-401F-9E5C-A2873F6E08E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339" y="4175659"/>
            <a:ext cx="1188902" cy="445838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5772E4D5-1405-4914-BDA4-FD2AFBF606E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37" y="4452713"/>
            <a:ext cx="534717" cy="256664"/>
          </a:xfrm>
          <a:prstGeom prst="rect">
            <a:avLst/>
          </a:prstGeom>
        </p:spPr>
      </p:pic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B4865A6-9A3D-4FC5-AFCF-D8260A00A55B}"/>
              </a:ext>
            </a:extLst>
          </p:cNvPr>
          <p:cNvCxnSpPr>
            <a:cxnSpLocks/>
          </p:cNvCxnSpPr>
          <p:nvPr/>
        </p:nvCxnSpPr>
        <p:spPr>
          <a:xfrm>
            <a:off x="3100237" y="3931113"/>
            <a:ext cx="196" cy="6649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4F104B22-7E88-46F2-AE0B-5C559268A04F}"/>
              </a:ext>
            </a:extLst>
          </p:cNvPr>
          <p:cNvCxnSpPr>
            <a:cxnSpLocks/>
          </p:cNvCxnSpPr>
          <p:nvPr/>
        </p:nvCxnSpPr>
        <p:spPr>
          <a:xfrm flipH="1">
            <a:off x="3102015" y="4581045"/>
            <a:ext cx="3621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95FBE718-CA1C-452B-B289-21E7D9E76998}"/>
              </a:ext>
            </a:extLst>
          </p:cNvPr>
          <p:cNvCxnSpPr>
            <a:cxnSpLocks/>
          </p:cNvCxnSpPr>
          <p:nvPr/>
        </p:nvCxnSpPr>
        <p:spPr>
          <a:xfrm flipH="1">
            <a:off x="3542038" y="3622646"/>
            <a:ext cx="4293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62C2533-0703-4DD6-B29E-88662FBE62B7}"/>
              </a:ext>
            </a:extLst>
          </p:cNvPr>
          <p:cNvSpPr/>
          <p:nvPr/>
        </p:nvSpPr>
        <p:spPr>
          <a:xfrm>
            <a:off x="3975888" y="3567878"/>
            <a:ext cx="103486" cy="10348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6FD3B5CB-092F-4270-98A4-4B0B5079B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32620" y="4201003"/>
            <a:ext cx="2659380" cy="265699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6175A6C-0FD2-4216-A6E2-276C39AB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448"/>
            <a:ext cx="7040796" cy="645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52264A9-D0D5-41F1-AB5E-F4D6A44EDC5E}"/>
              </a:ext>
            </a:extLst>
          </p:cNvPr>
          <p:cNvSpPr txBox="1">
            <a:spLocks/>
          </p:cNvSpPr>
          <p:nvPr/>
        </p:nvSpPr>
        <p:spPr>
          <a:xfrm>
            <a:off x="7296238" y="617117"/>
            <a:ext cx="447276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Modelo de dados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lógico</a:t>
            </a:r>
          </a:p>
        </p:txBody>
      </p:sp>
    </p:spTree>
    <p:extLst>
      <p:ext uri="{BB962C8B-B14F-4D97-AF65-F5344CB8AC3E}">
        <p14:creationId xmlns:p14="http://schemas.microsoft.com/office/powerpoint/2010/main" val="59080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FD9C863-A9BC-4FF0-8CE9-D051DC0BF048}"/>
              </a:ext>
            </a:extLst>
          </p:cNvPr>
          <p:cNvSpPr txBox="1">
            <a:spLocks/>
          </p:cNvSpPr>
          <p:nvPr/>
        </p:nvSpPr>
        <p:spPr>
          <a:xfrm>
            <a:off x="2949048" y="486847"/>
            <a:ext cx="629390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Parâmetros dos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Analytics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4465B0-C683-4D9D-A4C1-E31270CE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3" y="2190991"/>
            <a:ext cx="10146276" cy="42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02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241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Arial Rounded MT Bold</vt:lpstr>
      <vt:lpstr>Calibri</vt:lpstr>
      <vt:lpstr>Calibri (Corpo)</vt:lpstr>
      <vt:lpstr>Calibri Light</vt:lpstr>
      <vt:lpstr>Neue Haas Grotesk Text Pro (Títulos)</vt:lpstr>
      <vt:lpstr>Rockwell Nova Extra Bold</vt:lpstr>
      <vt:lpstr>Tema do Office</vt:lpstr>
      <vt:lpstr>Cyberlife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Cyberlife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Cyberlife</dc:title>
  <dc:creator>JORGE ULIAM DE LIMA</dc:creator>
  <cp:lastModifiedBy>JORGE ULIAM DE LIMA</cp:lastModifiedBy>
  <cp:revision>13</cp:revision>
  <dcterms:created xsi:type="dcterms:W3CDTF">2020-12-09T22:17:07Z</dcterms:created>
  <dcterms:modified xsi:type="dcterms:W3CDTF">2020-12-10T15:00:52Z</dcterms:modified>
</cp:coreProperties>
</file>