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68" r:id="rId9"/>
    <p:sldId id="269" r:id="rId10"/>
    <p:sldId id="271" r:id="rId11"/>
    <p:sldId id="273" r:id="rId12"/>
    <p:sldId id="270" r:id="rId13"/>
    <p:sldId id="274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6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0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9" r:id="rId5"/>
    <p:sldLayoutId id="2147483883" r:id="rId6"/>
    <p:sldLayoutId id="2147483884" r:id="rId7"/>
    <p:sldLayoutId id="2147483885" r:id="rId8"/>
    <p:sldLayoutId id="2147483888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2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3553" y="1283352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1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516603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CF9295-937A-4B33-A4CB-5DB7B6A7A527}"/>
              </a:ext>
            </a:extLst>
          </p:cNvPr>
          <p:cNvSpPr/>
          <p:nvPr/>
        </p:nvSpPr>
        <p:spPr>
          <a:xfrm>
            <a:off x="2281650" y="2559596"/>
            <a:ext cx="2473452" cy="6286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Crítico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E3707-45C7-4B26-BBC1-B6AD526682F9}"/>
              </a:ext>
            </a:extLst>
          </p:cNvPr>
          <p:cNvSpPr/>
          <p:nvPr/>
        </p:nvSpPr>
        <p:spPr>
          <a:xfrm>
            <a:off x="4755102" y="2559596"/>
            <a:ext cx="2473452" cy="628650"/>
          </a:xfrm>
          <a:prstGeom prst="rect">
            <a:avLst/>
          </a:prstGeom>
          <a:solidFill>
            <a:srgbClr val="FFFF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Alerta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4753E8-DC08-4D85-8E76-1DD10976FC2F}"/>
              </a:ext>
            </a:extLst>
          </p:cNvPr>
          <p:cNvSpPr/>
          <p:nvPr/>
        </p:nvSpPr>
        <p:spPr>
          <a:xfrm>
            <a:off x="7228554" y="2559596"/>
            <a:ext cx="2473452" cy="628650"/>
          </a:xfrm>
          <a:prstGeom prst="rect">
            <a:avLst/>
          </a:prstGeom>
          <a:solidFill>
            <a:srgbClr val="92D05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Ideal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B73398-4E20-4CFE-81A3-DA32E33E0BB7}"/>
              </a:ext>
            </a:extLst>
          </p:cNvPr>
          <p:cNvSpPr txBox="1"/>
          <p:nvPr/>
        </p:nvSpPr>
        <p:spPr>
          <a:xfrm>
            <a:off x="2281650" y="3188246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risco com perda acelerada da capacidade isotérmica da caixa (temperaturas como 1,5ºC ou 7,4ºC)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997853-8083-4277-B5EA-6F7F3CAB3191}"/>
              </a:ext>
            </a:extLst>
          </p:cNvPr>
          <p:cNvSpPr txBox="1"/>
          <p:nvPr/>
        </p:nvSpPr>
        <p:spPr>
          <a:xfrm>
            <a:off x="4755102" y="3169136"/>
            <a:ext cx="24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de atenção com risco de perda da capacidade isotérmica da caixa (temperaturas como 2,2ºC ou 5,6ºC)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2CADAA-0C0B-4B16-A153-F1F523288EAB}"/>
              </a:ext>
            </a:extLst>
          </p:cNvPr>
          <p:cNvSpPr txBox="1"/>
          <p:nvPr/>
        </p:nvSpPr>
        <p:spPr>
          <a:xfrm>
            <a:off x="7228554" y="3169135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ideal, sem risco de perda da capacidade isotérmica da caixa, mantendo-se entre 3,5ºC e 4ºC</a:t>
            </a:r>
          </a:p>
        </p:txBody>
      </p:sp>
    </p:spTree>
    <p:extLst>
      <p:ext uri="{BB962C8B-B14F-4D97-AF65-F5344CB8AC3E}">
        <p14:creationId xmlns:p14="http://schemas.microsoft.com/office/powerpoint/2010/main" val="294337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273111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D197701-38AD-42DE-921C-A28C0136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9" y="1212334"/>
            <a:ext cx="7542461" cy="46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20FDEF-6E30-46F9-930C-C43E4B49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68" y="5984125"/>
            <a:ext cx="4826461" cy="7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bout · GitHub">
            <a:extLst>
              <a:ext uri="{FF2B5EF4-FFF2-40B4-BE49-F238E27FC236}">
                <a16:creationId xmlns:a16="http://schemas.microsoft.com/office/drawing/2014/main" id="{0928A7D2-FADF-4D4B-8B5D-960F70E1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19583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2A6D1F-EC89-4F74-9FE6-780A28BD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git do Cyberlife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futuro do serviço público | SINDSEMPMG">
            <a:extLst>
              <a:ext uri="{FF2B5EF4-FFF2-40B4-BE49-F238E27FC236}">
                <a16:creationId xmlns:a16="http://schemas.microsoft.com/office/drawing/2014/main" id="{1594ECBD-17C6-4B3F-82B0-F9B3A9B38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4" r="437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415CDA-8850-4ADD-9DE6-8BBCD2CB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400" dirty="0"/>
              <a:t>Perspectivas Futuras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FF449A-FC08-4DA3-B14E-F8041106CC1E}"/>
              </a:ext>
            </a:extLst>
          </p:cNvPr>
          <p:cNvSpPr txBox="1"/>
          <p:nvPr/>
        </p:nvSpPr>
        <p:spPr>
          <a:xfrm>
            <a:off x="477981" y="4815068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Transportadora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Armazenamento</a:t>
            </a:r>
          </a:p>
        </p:txBody>
      </p:sp>
    </p:spTree>
    <p:extLst>
      <p:ext uri="{BB962C8B-B14F-4D97-AF65-F5344CB8AC3E}">
        <p14:creationId xmlns:p14="http://schemas.microsoft.com/office/powerpoint/2010/main" val="42409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0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BC27F9-8FED-419D-AB23-1DFB20295443}"/>
              </a:ext>
            </a:extLst>
          </p:cNvPr>
          <p:cNvSpPr txBox="1"/>
          <p:nvPr/>
        </p:nvSpPr>
        <p:spPr>
          <a:xfrm>
            <a:off x="583727" y="3415240"/>
            <a:ext cx="306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Dúvidas? Sugestões?</a:t>
            </a:r>
          </a:p>
        </p:txBody>
      </p:sp>
    </p:spTree>
    <p:extLst>
      <p:ext uri="{BB962C8B-B14F-4D97-AF65-F5344CB8AC3E}">
        <p14:creationId xmlns:p14="http://schemas.microsoft.com/office/powerpoint/2010/main" val="8195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9C0D5C9A-55C5-4CFC-8929-696B2DDF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0" y="2918861"/>
            <a:ext cx="1647619" cy="1647619"/>
          </a:xfrm>
          <a:prstGeom prst="rect">
            <a:avLst/>
          </a:prstGeom>
        </p:spPr>
      </p:pic>
      <p:pic>
        <p:nvPicPr>
          <p:cNvPr id="5" name="Imagem 4" descr="Menino de camisa preta&#10;&#10;Descrição gerada automaticamente">
            <a:extLst>
              <a:ext uri="{FF2B5EF4-FFF2-40B4-BE49-F238E27FC236}">
                <a16:creationId xmlns:a16="http://schemas.microsoft.com/office/drawing/2014/main" id="{7F5F0E85-1859-404C-A05A-CB2508F9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" y="2905571"/>
            <a:ext cx="1647619" cy="1647619"/>
          </a:xfrm>
          <a:prstGeom prst="rect">
            <a:avLst/>
          </a:prstGeom>
        </p:spPr>
      </p:pic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95AF1639-26A6-4431-A1E8-5B23F7A7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3" y="2905571"/>
            <a:ext cx="1647619" cy="1647619"/>
          </a:xfrm>
          <a:prstGeom prst="rect">
            <a:avLst/>
          </a:prstGeom>
        </p:spPr>
      </p:pic>
      <p:pic>
        <p:nvPicPr>
          <p:cNvPr id="9" name="Imagem 8" descr="Homem de óculos e blusa azul&#10;&#10;Descrição gerada automaticamente">
            <a:extLst>
              <a:ext uri="{FF2B5EF4-FFF2-40B4-BE49-F238E27FC236}">
                <a16:creationId xmlns:a16="http://schemas.microsoft.com/office/drawing/2014/main" id="{B8BC1B00-E60F-44A9-A1F2-514F582A6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92" y="2958732"/>
            <a:ext cx="1647619" cy="1647619"/>
          </a:xfrm>
          <a:prstGeom prst="rect">
            <a:avLst/>
          </a:prstGeom>
        </p:spPr>
      </p:pic>
      <p:pic>
        <p:nvPicPr>
          <p:cNvPr id="11" name="Imagem 10" descr="Pessoa com cabelo curto&#10;&#10;Descrição gerada automaticamente">
            <a:extLst>
              <a:ext uri="{FF2B5EF4-FFF2-40B4-BE49-F238E27FC236}">
                <a16:creationId xmlns:a16="http://schemas.microsoft.com/office/drawing/2014/main" id="{C4FB48F6-51EC-4030-9EDC-489E04102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89" y="2958732"/>
            <a:ext cx="1647619" cy="16476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B28D60-063A-403A-9B34-E99DAB83DBCC}"/>
              </a:ext>
            </a:extLst>
          </p:cNvPr>
          <p:cNvSpPr txBox="1"/>
          <p:nvPr/>
        </p:nvSpPr>
        <p:spPr>
          <a:xfrm>
            <a:off x="10036889" y="460635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912B75-1F16-4AA6-BD79-9A9280F9C498}"/>
              </a:ext>
            </a:extLst>
          </p:cNvPr>
          <p:cNvSpPr txBox="1"/>
          <p:nvPr/>
        </p:nvSpPr>
        <p:spPr>
          <a:xfrm>
            <a:off x="5272189" y="4593061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A30361-CFAE-4B6D-9412-71A6CB864DD3}"/>
              </a:ext>
            </a:extLst>
          </p:cNvPr>
          <p:cNvSpPr txBox="1"/>
          <p:nvPr/>
        </p:nvSpPr>
        <p:spPr>
          <a:xfrm>
            <a:off x="2522835" y="4553190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E8BD-92F9-40A2-ADA7-87078F1B683F}"/>
              </a:ext>
            </a:extLst>
          </p:cNvPr>
          <p:cNvSpPr txBox="1"/>
          <p:nvPr/>
        </p:nvSpPr>
        <p:spPr>
          <a:xfrm>
            <a:off x="7985692" y="457977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3CE68F-9347-4C6B-B68B-3C3AC04EBA1D}"/>
              </a:ext>
            </a:extLst>
          </p:cNvPr>
          <p:cNvSpPr txBox="1"/>
          <p:nvPr/>
        </p:nvSpPr>
        <p:spPr>
          <a:xfrm>
            <a:off x="531482" y="4553190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CC05E8-9920-4D10-A2AB-60BDA640619A}"/>
              </a:ext>
            </a:extLst>
          </p:cNvPr>
          <p:cNvSpPr txBox="1"/>
          <p:nvPr/>
        </p:nvSpPr>
        <p:spPr>
          <a:xfrm>
            <a:off x="319723" y="2171104"/>
            <a:ext cx="41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Programadores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DFAAC7-0F21-4E9D-89DD-6132A0CB043B}"/>
              </a:ext>
            </a:extLst>
          </p:cNvPr>
          <p:cNvSpPr txBox="1"/>
          <p:nvPr/>
        </p:nvSpPr>
        <p:spPr>
          <a:xfrm>
            <a:off x="8498176" y="2197685"/>
            <a:ext cx="248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Analistas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7CE2F7-B575-4A07-87C2-F0AC4AFB4B8B}"/>
              </a:ext>
            </a:extLst>
          </p:cNvPr>
          <p:cNvSpPr txBox="1"/>
          <p:nvPr/>
        </p:nvSpPr>
        <p:spPr>
          <a:xfrm>
            <a:off x="4871612" y="2197685"/>
            <a:ext cx="265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Fundador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8D0283-5725-4898-9525-E213F40B4454}"/>
              </a:ext>
            </a:extLst>
          </p:cNvPr>
          <p:cNvSpPr txBox="1"/>
          <p:nvPr/>
        </p:nvSpPr>
        <p:spPr>
          <a:xfrm>
            <a:off x="3320518" y="365817"/>
            <a:ext cx="5761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363636"/>
                </a:solidFill>
              </a:rPr>
              <a:t>Nossa</a:t>
            </a:r>
            <a:r>
              <a:rPr lang="pt-BR" sz="6600" dirty="0">
                <a:solidFill>
                  <a:srgbClr val="363636"/>
                </a:solidFill>
              </a:rPr>
              <a:t> </a:t>
            </a:r>
            <a:r>
              <a:rPr lang="pt-BR" sz="6600" b="1" dirty="0">
                <a:solidFill>
                  <a:srgbClr val="363636"/>
                </a:solidFill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26103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8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9" name="Rectangle 9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373ED27-BB04-4F1C-9BFE-D80532BC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Contexto</a:t>
            </a:r>
          </a:p>
        </p:txBody>
      </p:sp>
      <p:pic>
        <p:nvPicPr>
          <p:cNvPr id="8" name="Espaço Reservado para Conteúdo 7" descr="Uma imagem contendo pessoa, no interior, cama, homem&#10;&#10;Descrição gerada automaticamente">
            <a:extLst>
              <a:ext uri="{FF2B5EF4-FFF2-40B4-BE49-F238E27FC236}">
                <a16:creationId xmlns:a16="http://schemas.microsoft.com/office/drawing/2014/main" id="{6103BDA0-5EE9-43B5-ADEF-597C8AD37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3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Content Placeholder 1045">
            <a:extLst>
              <a:ext uri="{FF2B5EF4-FFF2-40B4-BE49-F238E27FC236}">
                <a16:creationId xmlns:a16="http://schemas.microsoft.com/office/drawing/2014/main" id="{F0E84E36-DA69-40AF-A6E9-2F978BC0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Estima-se que 60% dos corações e pulmões destinados à doação acabam sendo descartados (G1)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Brasil desperdiça cerca de 3 órgãos por dia (3.095 por ano) (Clipping)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31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7" y="3065043"/>
            <a:ext cx="1034912" cy="5740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683" y="507509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7769" y="483844"/>
            <a:ext cx="529900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HLD – High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56674" y="-90691"/>
            <a:ext cx="530790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B1B4FAB-D82C-4641-AE2D-FC849284535E}"/>
              </a:ext>
            </a:extLst>
          </p:cNvPr>
          <p:cNvGrpSpPr/>
          <p:nvPr/>
        </p:nvGrpSpPr>
        <p:grpSpPr>
          <a:xfrm>
            <a:off x="3324815" y="1442800"/>
            <a:ext cx="2415525" cy="2303818"/>
            <a:chOff x="362033" y="4314282"/>
            <a:chExt cx="2415525" cy="2303818"/>
          </a:xfrm>
        </p:grpSpPr>
        <p:pic>
          <p:nvPicPr>
            <p:cNvPr id="8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531973B9-346E-48CD-8FF3-4CED78E1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33" y="4473319"/>
              <a:ext cx="2144781" cy="2144781"/>
            </a:xfrm>
            <a:prstGeom prst="rect">
              <a:avLst/>
            </a:prstGeom>
          </p:spPr>
        </p:pic>
        <p:pic>
          <p:nvPicPr>
            <p:cNvPr id="10" name="Picture 10" descr="Icon&#10;&#10;Description automatically generated">
              <a:extLst>
                <a:ext uri="{FF2B5EF4-FFF2-40B4-BE49-F238E27FC236}">
                  <a16:creationId xmlns:a16="http://schemas.microsoft.com/office/drawing/2014/main" id="{A94CBDC4-81DD-40CD-8A71-D87FE887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784" y="5605904"/>
              <a:ext cx="664774" cy="655339"/>
            </a:xfrm>
            <a:prstGeom prst="rect">
              <a:avLst/>
            </a:prstGeom>
          </p:spPr>
        </p:pic>
        <p:pic>
          <p:nvPicPr>
            <p:cNvPr id="36" name="Picture 4" descr="Icon&#10;&#10;Description automatically generated">
              <a:extLst>
                <a:ext uri="{FF2B5EF4-FFF2-40B4-BE49-F238E27FC236}">
                  <a16:creationId xmlns:a16="http://schemas.microsoft.com/office/drawing/2014/main" id="{650D89CA-3D53-4A99-8E34-46DF6C2E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033" y="4314282"/>
              <a:ext cx="451998" cy="45199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847755" y="2692760"/>
            <a:ext cx="1481747" cy="369332"/>
            <a:chOff x="1628356" y="3209990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8356" y="3209990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ÓRGÃOS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3840219" y="3695746"/>
            <a:ext cx="1210916" cy="369332"/>
            <a:chOff x="922126" y="4412439"/>
            <a:chExt cx="2237960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22126" y="4412439"/>
              <a:ext cx="22379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CAIXA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6953668" y="3687101"/>
            <a:ext cx="1210916" cy="369332"/>
            <a:chOff x="5743432" y="4264540"/>
            <a:chExt cx="1210916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43432" y="4264540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DADOS</a:t>
              </a:r>
            </a:p>
          </p:txBody>
        </p: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B1CD65EE-776D-46E0-8D25-3860C5385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48" y="1840706"/>
            <a:ext cx="1542852" cy="1542852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FBD3BF5-E234-4E32-9D1B-C6B4D2B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" y="5396777"/>
            <a:ext cx="1619554" cy="1520802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DDF2CD64-74D0-4A75-A674-ED1148590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964" y="4167836"/>
            <a:ext cx="1406665" cy="1320894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F1B98824-D2B5-4EB1-9EE9-492AD6872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6572" y="4206533"/>
            <a:ext cx="1208246" cy="1134574"/>
          </a:xfrm>
          <a:prstGeom prst="rect">
            <a:avLst/>
          </a:prstGeom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1EF14656-CEDC-49D1-86E8-C0244AE4A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4" y="1528189"/>
            <a:ext cx="1111790" cy="1111790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8834E6-C463-48EF-B458-E1EA63C2F0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3" y="1473802"/>
            <a:ext cx="1111790" cy="1111790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BA12C26-70C4-454C-BD50-DCAF727CC9B4}"/>
              </a:ext>
            </a:extLst>
          </p:cNvPr>
          <p:cNvGrpSpPr/>
          <p:nvPr/>
        </p:nvGrpSpPr>
        <p:grpSpPr>
          <a:xfrm>
            <a:off x="494497" y="3720321"/>
            <a:ext cx="2188265" cy="369332"/>
            <a:chOff x="8616667" y="2953154"/>
            <a:chExt cx="2188265" cy="369332"/>
          </a:xfrm>
        </p:grpSpPr>
        <p:sp>
          <p:nvSpPr>
            <p:cNvPr id="55" name="Rectangle: Rounded Corners 44">
              <a:extLst>
                <a:ext uri="{FF2B5EF4-FFF2-40B4-BE49-F238E27FC236}">
                  <a16:creationId xmlns:a16="http://schemas.microsoft.com/office/drawing/2014/main" id="{81E3B01C-67D5-44AF-A5EB-98C3A3CF7256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F1152939-F3DF-4DD3-97ED-B104D3A03EEC}"/>
                </a:ext>
              </a:extLst>
            </p:cNvPr>
            <p:cNvSpPr txBox="1"/>
            <p:nvPr/>
          </p:nvSpPr>
          <p:spPr>
            <a:xfrm>
              <a:off x="8616667" y="2953154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0AEFD5A0-7F58-45CA-A622-3CD9789E3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5420" y="4466280"/>
            <a:ext cx="519204" cy="519204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DA383326-B5DB-4B87-9D0D-FC8CB57A8F9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9108281" flipH="1">
            <a:off x="2667435" y="4426237"/>
            <a:ext cx="1844459" cy="657298"/>
          </a:xfrm>
          <a:prstGeom prst="rect">
            <a:avLst/>
          </a:prstGeom>
          <a:noFill/>
        </p:spPr>
      </p:pic>
      <p:pic>
        <p:nvPicPr>
          <p:cNvPr id="44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4B7E1B-2656-49E6-A646-BE4E11B5A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4713" y="2259550"/>
            <a:ext cx="831272" cy="1235765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F82BB6A0-58BF-497E-A4CE-7E35E7DCA5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0500" y="4732663"/>
            <a:ext cx="1697429" cy="1671862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04FFDC1-46E8-4BC6-8971-14F54B13CA94}"/>
              </a:ext>
            </a:extLst>
          </p:cNvPr>
          <p:cNvGrpSpPr/>
          <p:nvPr/>
        </p:nvGrpSpPr>
        <p:grpSpPr>
          <a:xfrm>
            <a:off x="6992582" y="6359247"/>
            <a:ext cx="1222951" cy="369332"/>
            <a:chOff x="5633053" y="3038944"/>
            <a:chExt cx="1222951" cy="369332"/>
          </a:xfrm>
        </p:grpSpPr>
        <p:sp>
          <p:nvSpPr>
            <p:cNvPr id="66" name="Rectangle: Rounded Corners 38">
              <a:extLst>
                <a:ext uri="{FF2B5EF4-FFF2-40B4-BE49-F238E27FC236}">
                  <a16:creationId xmlns:a16="http://schemas.microsoft.com/office/drawing/2014/main" id="{0BB8C2F0-FC5E-41B0-B20D-32FAC1DC4096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B2123430-A73A-499D-9CF7-4BD4C4D5DBE5}"/>
                </a:ext>
              </a:extLst>
            </p:cNvPr>
            <p:cNvSpPr txBox="1"/>
            <p:nvPr/>
          </p:nvSpPr>
          <p:spPr>
            <a:xfrm>
              <a:off x="5633053" y="3038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NUVEM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EA13699-F17B-47C6-9D0A-34680782C9F0}"/>
              </a:ext>
            </a:extLst>
          </p:cNvPr>
          <p:cNvGrpSpPr/>
          <p:nvPr/>
        </p:nvGrpSpPr>
        <p:grpSpPr>
          <a:xfrm>
            <a:off x="9674192" y="6368494"/>
            <a:ext cx="2188265" cy="369332"/>
            <a:chOff x="8648181" y="2954973"/>
            <a:chExt cx="2188265" cy="369332"/>
          </a:xfrm>
        </p:grpSpPr>
        <p:sp>
          <p:nvSpPr>
            <p:cNvPr id="69" name="Rectangle: Rounded Corners 44">
              <a:extLst>
                <a:ext uri="{FF2B5EF4-FFF2-40B4-BE49-F238E27FC236}">
                  <a16:creationId xmlns:a16="http://schemas.microsoft.com/office/drawing/2014/main" id="{C9673A3D-B2DB-4453-A446-F74E4BF56E57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26">
              <a:extLst>
                <a:ext uri="{FF2B5EF4-FFF2-40B4-BE49-F238E27FC236}">
                  <a16:creationId xmlns:a16="http://schemas.microsoft.com/office/drawing/2014/main" id="{12F45E8A-1D27-4CC0-9CCF-3F1DAF3E7C16}"/>
                </a:ext>
              </a:extLst>
            </p:cNvPr>
            <p:cNvSpPr txBox="1"/>
            <p:nvPr/>
          </p:nvSpPr>
          <p:spPr>
            <a:xfrm>
              <a:off x="8648181" y="295497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A5F4E8EA-E1D1-4A3E-8430-EA6634BD2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99" y="4721112"/>
            <a:ext cx="1573734" cy="1573734"/>
          </a:xfrm>
          <a:prstGeom prst="rect">
            <a:avLst/>
          </a:prstGeom>
        </p:spPr>
      </p:pic>
      <p:pic>
        <p:nvPicPr>
          <p:cNvPr id="52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22EB0C3-8BEC-411D-94F9-5C43ACA9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52" y="4057695"/>
            <a:ext cx="1034912" cy="574048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E2259FC2-955C-4934-92DF-E3A16A3E571D}"/>
              </a:ext>
            </a:extLst>
          </p:cNvPr>
          <p:cNvGrpSpPr/>
          <p:nvPr/>
        </p:nvGrpSpPr>
        <p:grpSpPr>
          <a:xfrm>
            <a:off x="9915327" y="3654184"/>
            <a:ext cx="1705996" cy="369332"/>
            <a:chOff x="9110810" y="4282221"/>
            <a:chExt cx="1630904" cy="373420"/>
          </a:xfrm>
        </p:grpSpPr>
        <p:sp>
          <p:nvSpPr>
            <p:cNvPr id="74" name="Rectangle: Rounded Corners 46">
              <a:extLst>
                <a:ext uri="{FF2B5EF4-FFF2-40B4-BE49-F238E27FC236}">
                  <a16:creationId xmlns:a16="http://schemas.microsoft.com/office/drawing/2014/main" id="{AF507492-2436-4B9C-948E-9FA5F2D9207E}"/>
                </a:ext>
              </a:extLst>
            </p:cNvPr>
            <p:cNvSpPr/>
            <p:nvPr/>
          </p:nvSpPr>
          <p:spPr>
            <a:xfrm>
              <a:off x="9110810" y="4315497"/>
              <a:ext cx="1585621" cy="289890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28">
              <a:extLst>
                <a:ext uri="{FF2B5EF4-FFF2-40B4-BE49-F238E27FC236}">
                  <a16:creationId xmlns:a16="http://schemas.microsoft.com/office/drawing/2014/main" id="{FF83BDF5-30B2-406D-803D-C3885C8C2732}"/>
                </a:ext>
              </a:extLst>
            </p:cNvPr>
            <p:cNvSpPr txBox="1"/>
            <p:nvPr/>
          </p:nvSpPr>
          <p:spPr>
            <a:xfrm>
              <a:off x="9110810" y="4282221"/>
              <a:ext cx="1630904" cy="3734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 panose="02060903020205020403" pitchFamily="18" charset="0"/>
                  <a:cs typeface="Calibri"/>
                </a:rPr>
                <a:t>REGISTRO</a:t>
              </a:r>
            </a:p>
          </p:txBody>
        </p:sp>
      </p:grpSp>
      <p:pic>
        <p:nvPicPr>
          <p:cNvPr id="76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830A4E0-C54D-41EC-84A3-77EB046BBE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97843" y="1745224"/>
            <a:ext cx="1823480" cy="1823480"/>
          </a:xfrm>
          <a:prstGeom prst="rect">
            <a:avLst/>
          </a:prstGeom>
        </p:spPr>
      </p:pic>
      <p:pic>
        <p:nvPicPr>
          <p:cNvPr id="78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82B25-A26B-4BAA-ABCE-CCEE8E471A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06828" y="4988433"/>
            <a:ext cx="831272" cy="1235765"/>
          </a:xfrm>
          <a:prstGeom prst="rect">
            <a:avLst/>
          </a:prstGeom>
        </p:spPr>
      </p:pic>
      <p:pic>
        <p:nvPicPr>
          <p:cNvPr id="80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13E3D08B-498D-40D6-B2EC-C589412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32749" y="4040217"/>
            <a:ext cx="1034912" cy="5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4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8">
            <a:extLst>
              <a:ext uri="{FF2B5EF4-FFF2-40B4-BE49-F238E27FC236}">
                <a16:creationId xmlns:a16="http://schemas.microsoft.com/office/drawing/2014/main" id="{3E636B5A-5F8A-47F7-9F22-F53189A82A98}"/>
              </a:ext>
            </a:extLst>
          </p:cNvPr>
          <p:cNvSpPr/>
          <p:nvPr/>
        </p:nvSpPr>
        <p:spPr>
          <a:xfrm>
            <a:off x="2376309" y="1070743"/>
            <a:ext cx="7497363" cy="19844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pic>
        <p:nvPicPr>
          <p:cNvPr id="197" name="Imagem 196" descr="Uma imagem contendo Forma&#10;&#10;Descrição gerada automaticamente">
            <a:extLst>
              <a:ext uri="{FF2B5EF4-FFF2-40B4-BE49-F238E27FC236}">
                <a16:creationId xmlns:a16="http://schemas.microsoft.com/office/drawing/2014/main" id="{C68C820B-4812-4781-B9A3-C93F040E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3" y="897043"/>
            <a:ext cx="2546299" cy="25462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93939" y="3428832"/>
            <a:ext cx="5077563" cy="27038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162615" y="3203739"/>
            <a:ext cx="4907001" cy="33343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6CDAA"/>
              </a:highligh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-4265" y="509636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52716" y="460502"/>
            <a:ext cx="51072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LLD – Low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52716" y="-102089"/>
            <a:ext cx="519319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4" y="3710331"/>
            <a:ext cx="2182532" cy="215312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626" y="3403712"/>
            <a:ext cx="872302" cy="1024605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13" y="5584466"/>
            <a:ext cx="794716" cy="782706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346" y="4008234"/>
            <a:ext cx="264416" cy="284651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11" y="4362440"/>
            <a:ext cx="318217" cy="314581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685" y="5082794"/>
            <a:ext cx="340435" cy="326349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6920" y="5082794"/>
            <a:ext cx="317335" cy="3263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672493" y="6322672"/>
            <a:ext cx="11515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Rockwell Nova Extra Bold"/>
              </a:rPr>
              <a:t>REDE PÚBLICA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>
            <a:off x="5512732" y="5852307"/>
            <a:ext cx="518613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358337" y="3466152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CAIXA</a:t>
            </a:r>
            <a:endParaRPr lang="en-US" dirty="0">
              <a:latin typeface="Rockwell Nova Extra Bold" panose="02060903020205020403" pitchFamily="18" charset="0"/>
            </a:endParaRPr>
          </a:p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2936720" y="4247405"/>
            <a:ext cx="2102648" cy="1195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latin typeface="Arial Rounded MT Bold"/>
                <a:ea typeface="+mn-lt"/>
                <a:cs typeface="+mn-lt"/>
              </a:rPr>
              <a:t>Arduino com sensor LM35 embutido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na caixa, transmitindo os dados via internet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ao servidor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 flipV="1">
            <a:off x="7198985" y="5860710"/>
            <a:ext cx="4338900" cy="83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>
            <a:off x="6217768" y="2820797"/>
            <a:ext cx="23403" cy="275602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473" y="3757389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2839" y="3700645"/>
            <a:ext cx="933693" cy="945386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9918" y="3989576"/>
            <a:ext cx="675429" cy="6667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1016156" y="3150955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7101580" y="3172463"/>
            <a:ext cx="15546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qualquer 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9918" y="4783556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466599" y="4995292"/>
            <a:ext cx="11661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LAN/Wi-Fi</a:t>
            </a: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>
            <a:off x="8941306" y="4369214"/>
            <a:ext cx="60807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6356903" y="5860710"/>
            <a:ext cx="9371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4114021" y="2155606"/>
            <a:ext cx="121151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8651" y="3466152"/>
            <a:ext cx="815839" cy="891588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4B6C22-DABA-4A2E-BDE2-45EC4BC0A0FB}"/>
              </a:ext>
            </a:extLst>
          </p:cNvPr>
          <p:cNvGrpSpPr/>
          <p:nvPr/>
        </p:nvGrpSpPr>
        <p:grpSpPr>
          <a:xfrm>
            <a:off x="8170040" y="1227019"/>
            <a:ext cx="1450309" cy="1554241"/>
            <a:chOff x="5541097" y="2417385"/>
            <a:chExt cx="1140928" cy="1493653"/>
          </a:xfrm>
        </p:grpSpPr>
        <p:pic>
          <p:nvPicPr>
            <p:cNvPr id="34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2BD021-160C-4184-892F-4958B5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41097" y="2786675"/>
              <a:ext cx="1140928" cy="1124363"/>
            </a:xfrm>
            <a:prstGeom prst="rect">
              <a:avLst/>
            </a:prstGeom>
          </p:spPr>
        </p:pic>
        <p:pic>
          <p:nvPicPr>
            <p:cNvPr id="7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D49106B-58DC-466D-8F1D-F6B9C716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87225" y="2417385"/>
              <a:ext cx="721933" cy="643479"/>
            </a:xfrm>
            <a:prstGeom prst="rect">
              <a:avLst/>
            </a:prstGeom>
          </p:spPr>
        </p:pic>
      </p:grpSp>
      <p:pic>
        <p:nvPicPr>
          <p:cNvPr id="24" name="Imagem 23" descr="Uma imagem contendo Forma&#10;&#10;Descrição gerada automaticamente">
            <a:extLst>
              <a:ext uri="{FF2B5EF4-FFF2-40B4-BE49-F238E27FC236}">
                <a16:creationId xmlns:a16="http://schemas.microsoft.com/office/drawing/2014/main" id="{4F0B98C3-308D-4067-9172-6376F3D096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7" y="2120055"/>
            <a:ext cx="622765" cy="652082"/>
          </a:xfrm>
          <a:prstGeom prst="rect">
            <a:avLst/>
          </a:prstGeom>
        </p:spPr>
      </p:pic>
      <p:pic>
        <p:nvPicPr>
          <p:cNvPr id="25" name="Imagem 24" descr="Logotipo, Ícone&#10;&#10;Descrição gerada automaticamente">
            <a:extLst>
              <a:ext uri="{FF2B5EF4-FFF2-40B4-BE49-F238E27FC236}">
                <a16:creationId xmlns:a16="http://schemas.microsoft.com/office/drawing/2014/main" id="{EE4BCA58-5034-4993-8D9C-3A3B782817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99" y="1498067"/>
            <a:ext cx="643987" cy="634354"/>
          </a:xfrm>
          <a:prstGeom prst="rect">
            <a:avLst/>
          </a:prstGeom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D13B01CF-9673-448C-864C-1AA584CBBF88}"/>
              </a:ext>
            </a:extLst>
          </p:cNvPr>
          <p:cNvSpPr/>
          <p:nvPr/>
        </p:nvSpPr>
        <p:spPr>
          <a:xfrm>
            <a:off x="2420486" y="1328921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297" y="1431854"/>
            <a:ext cx="972945" cy="966247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0E0FD7EC-A21F-42FD-A776-8CBB747396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4" y="2444732"/>
            <a:ext cx="376065" cy="376065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07EDE71C-DD65-4D4A-84D1-17FCFF0DD4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2" y="2444732"/>
            <a:ext cx="376065" cy="376065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5799E8D8-3987-4C80-88C1-B675558DE1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9" y="2444732"/>
            <a:ext cx="376065" cy="376065"/>
          </a:xfrm>
          <a:prstGeom prst="rect">
            <a:avLst/>
          </a:prstGeom>
        </p:spPr>
      </p:pic>
      <p:cxnSp>
        <p:nvCxnSpPr>
          <p:cNvPr id="90" name="Straight Arrow Connector 85">
            <a:extLst>
              <a:ext uri="{FF2B5EF4-FFF2-40B4-BE49-F238E27FC236}">
                <a16:creationId xmlns:a16="http://schemas.microsoft.com/office/drawing/2014/main" id="{92135A6B-7A88-4673-86E5-E9729BE40D72}"/>
              </a:ext>
            </a:extLst>
          </p:cNvPr>
          <p:cNvCxnSpPr>
            <a:cxnSpLocks/>
          </p:cNvCxnSpPr>
          <p:nvPr/>
        </p:nvCxnSpPr>
        <p:spPr>
          <a:xfrm flipH="1">
            <a:off x="7373479" y="2170192"/>
            <a:ext cx="7083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0">
            <a:extLst>
              <a:ext uri="{FF2B5EF4-FFF2-40B4-BE49-F238E27FC236}">
                <a16:creationId xmlns:a16="http://schemas.microsoft.com/office/drawing/2014/main" id="{AA11C705-C7A4-4D53-81A1-3F09D19647B0}"/>
              </a:ext>
            </a:extLst>
          </p:cNvPr>
          <p:cNvSpPr txBox="1"/>
          <p:nvPr/>
        </p:nvSpPr>
        <p:spPr>
          <a:xfrm>
            <a:off x="2898775" y="1065631"/>
            <a:ext cx="6439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sp>
        <p:nvSpPr>
          <p:cNvPr id="94" name="TextBox 80">
            <a:extLst>
              <a:ext uri="{FF2B5EF4-FFF2-40B4-BE49-F238E27FC236}">
                <a16:creationId xmlns:a16="http://schemas.microsoft.com/office/drawing/2014/main" id="{066F455B-5B4C-4689-B65B-EC2A166AF368}"/>
              </a:ext>
            </a:extLst>
          </p:cNvPr>
          <p:cNvSpPr txBox="1"/>
          <p:nvPr/>
        </p:nvSpPr>
        <p:spPr>
          <a:xfrm>
            <a:off x="5527525" y="1103768"/>
            <a:ext cx="1179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SERVIDOR</a:t>
            </a:r>
          </a:p>
        </p:txBody>
      </p:sp>
      <p:sp>
        <p:nvSpPr>
          <p:cNvPr id="96" name="TextBox 80">
            <a:extLst>
              <a:ext uri="{FF2B5EF4-FFF2-40B4-BE49-F238E27FC236}">
                <a16:creationId xmlns:a16="http://schemas.microsoft.com/office/drawing/2014/main" id="{3FE1DB60-A1B8-470B-BB42-6FDB27ABDFB4}"/>
              </a:ext>
            </a:extLst>
          </p:cNvPr>
          <p:cNvSpPr txBox="1"/>
          <p:nvPr/>
        </p:nvSpPr>
        <p:spPr>
          <a:xfrm>
            <a:off x="8313068" y="1062374"/>
            <a:ext cx="1202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DATABASE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62424E0-B2E0-4609-8951-12F8222B3EC3}"/>
              </a:ext>
            </a:extLst>
          </p:cNvPr>
          <p:cNvSpPr/>
          <p:nvPr/>
        </p:nvSpPr>
        <p:spPr>
          <a:xfrm>
            <a:off x="2928818" y="3498459"/>
            <a:ext cx="2125741" cy="188146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F7783-1F94-4591-9CA3-EFE5D8A358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22801" y="4268894"/>
            <a:ext cx="675996" cy="1004932"/>
          </a:xfrm>
          <a:prstGeom prst="rect">
            <a:avLst/>
          </a:prstGeom>
        </p:spPr>
      </p:pic>
      <p:cxnSp>
        <p:nvCxnSpPr>
          <p:cNvPr id="134" name="Straight Arrow Connector 82">
            <a:extLst>
              <a:ext uri="{FF2B5EF4-FFF2-40B4-BE49-F238E27FC236}">
                <a16:creationId xmlns:a16="http://schemas.microsoft.com/office/drawing/2014/main" id="{4E3F8C50-4DF3-41BB-8C86-A02032721E67}"/>
              </a:ext>
            </a:extLst>
          </p:cNvPr>
          <p:cNvCxnSpPr>
            <a:cxnSpLocks/>
          </p:cNvCxnSpPr>
          <p:nvPr/>
        </p:nvCxnSpPr>
        <p:spPr>
          <a:xfrm flipH="1">
            <a:off x="10452198" y="4338098"/>
            <a:ext cx="6520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82">
            <a:extLst>
              <a:ext uri="{FF2B5EF4-FFF2-40B4-BE49-F238E27FC236}">
                <a16:creationId xmlns:a16="http://schemas.microsoft.com/office/drawing/2014/main" id="{379E41AA-5457-4AA6-AC13-A8C0EEC1788A}"/>
              </a:ext>
            </a:extLst>
          </p:cNvPr>
          <p:cNvCxnSpPr>
            <a:cxnSpLocks/>
          </p:cNvCxnSpPr>
          <p:nvPr/>
        </p:nvCxnSpPr>
        <p:spPr>
          <a:xfrm flipH="1" flipV="1">
            <a:off x="10007885" y="4672147"/>
            <a:ext cx="6003" cy="38406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2">
            <a:extLst>
              <a:ext uri="{FF2B5EF4-FFF2-40B4-BE49-F238E27FC236}">
                <a16:creationId xmlns:a16="http://schemas.microsoft.com/office/drawing/2014/main" id="{72880C41-4EB3-425E-9E7F-712B92F15A61}"/>
              </a:ext>
            </a:extLst>
          </p:cNvPr>
          <p:cNvCxnSpPr>
            <a:cxnSpLocks/>
          </p:cNvCxnSpPr>
          <p:nvPr/>
        </p:nvCxnSpPr>
        <p:spPr>
          <a:xfrm flipV="1">
            <a:off x="11498683" y="4672147"/>
            <a:ext cx="1" cy="3492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84">
            <a:extLst>
              <a:ext uri="{FF2B5EF4-FFF2-40B4-BE49-F238E27FC236}">
                <a16:creationId xmlns:a16="http://schemas.microsoft.com/office/drawing/2014/main" id="{8EE6CD65-4A97-4D54-AACF-085C859C2439}"/>
              </a:ext>
            </a:extLst>
          </p:cNvPr>
          <p:cNvCxnSpPr>
            <a:cxnSpLocks/>
          </p:cNvCxnSpPr>
          <p:nvPr/>
        </p:nvCxnSpPr>
        <p:spPr>
          <a:xfrm flipV="1">
            <a:off x="11509685" y="5506599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4">
            <a:extLst>
              <a:ext uri="{FF2B5EF4-FFF2-40B4-BE49-F238E27FC236}">
                <a16:creationId xmlns:a16="http://schemas.microsoft.com/office/drawing/2014/main" id="{4D83C761-FB00-4A6E-8262-910F8E86B3EE}"/>
              </a:ext>
            </a:extLst>
          </p:cNvPr>
          <p:cNvCxnSpPr>
            <a:cxnSpLocks/>
          </p:cNvCxnSpPr>
          <p:nvPr/>
        </p:nvCxnSpPr>
        <p:spPr>
          <a:xfrm flipV="1">
            <a:off x="10023124" y="5501730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84">
            <a:extLst>
              <a:ext uri="{FF2B5EF4-FFF2-40B4-BE49-F238E27FC236}">
                <a16:creationId xmlns:a16="http://schemas.microsoft.com/office/drawing/2014/main" id="{913D2535-F159-4AF1-9072-7F01EB8EC72E}"/>
              </a:ext>
            </a:extLst>
          </p:cNvPr>
          <p:cNvCxnSpPr>
            <a:cxnSpLocks/>
          </p:cNvCxnSpPr>
          <p:nvPr/>
        </p:nvCxnSpPr>
        <p:spPr>
          <a:xfrm flipV="1">
            <a:off x="3045856" y="5426664"/>
            <a:ext cx="0" cy="4616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4">
            <a:extLst>
              <a:ext uri="{FF2B5EF4-FFF2-40B4-BE49-F238E27FC236}">
                <a16:creationId xmlns:a16="http://schemas.microsoft.com/office/drawing/2014/main" id="{0A8E0351-6B21-4720-A657-15E915300647}"/>
              </a:ext>
            </a:extLst>
          </p:cNvPr>
          <p:cNvCxnSpPr>
            <a:cxnSpLocks/>
          </p:cNvCxnSpPr>
          <p:nvPr/>
        </p:nvCxnSpPr>
        <p:spPr>
          <a:xfrm>
            <a:off x="4361141" y="5852307"/>
            <a:ext cx="115159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0207AE-374D-4004-B824-8D52DDD97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863" y="5649470"/>
            <a:ext cx="340435" cy="326349"/>
          </a:xfrm>
          <a:prstGeom prst="rect">
            <a:avLst/>
          </a:prstGeom>
        </p:spPr>
      </p:pic>
      <p:pic>
        <p:nvPicPr>
          <p:cNvPr id="174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A53EE9E3-9E6E-49A0-A796-C8F7BE325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221" y="5649470"/>
            <a:ext cx="317335" cy="326349"/>
          </a:xfrm>
          <a:prstGeom prst="rect">
            <a:avLst/>
          </a:prstGeom>
        </p:spPr>
      </p:pic>
      <p:cxnSp>
        <p:nvCxnSpPr>
          <p:cNvPr id="178" name="Straight Arrow Connector 44">
            <a:extLst>
              <a:ext uri="{FF2B5EF4-FFF2-40B4-BE49-F238E27FC236}">
                <a16:creationId xmlns:a16="http://schemas.microsoft.com/office/drawing/2014/main" id="{1CE7FF56-EAE9-492E-AB09-7B565A9BDB17}"/>
              </a:ext>
            </a:extLst>
          </p:cNvPr>
          <p:cNvCxnSpPr>
            <a:cxnSpLocks/>
          </p:cNvCxnSpPr>
          <p:nvPr/>
        </p:nvCxnSpPr>
        <p:spPr>
          <a:xfrm>
            <a:off x="3014488" y="5863458"/>
            <a:ext cx="39066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ipse 209">
            <a:extLst>
              <a:ext uri="{FF2B5EF4-FFF2-40B4-BE49-F238E27FC236}">
                <a16:creationId xmlns:a16="http://schemas.microsoft.com/office/drawing/2014/main" id="{F6F3C5C9-AA7B-4B72-88A5-217E86CEB7BC}"/>
              </a:ext>
            </a:extLst>
          </p:cNvPr>
          <p:cNvSpPr/>
          <p:nvPr/>
        </p:nvSpPr>
        <p:spPr>
          <a:xfrm>
            <a:off x="8149978" y="1310259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7B9599-8A22-4F15-8C47-01000CE9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Principais</a:t>
            </a:r>
            <a:r>
              <a:rPr lang="en-US" sz="4800" dirty="0"/>
              <a:t> </a:t>
            </a:r>
            <a:r>
              <a:rPr lang="en-US" sz="4800" dirty="0" err="1"/>
              <a:t>requisitos</a:t>
            </a:r>
            <a:endParaRPr lang="en-US" sz="4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Notion, logo Free Icon of Coreui Brands">
            <a:extLst>
              <a:ext uri="{FF2B5EF4-FFF2-40B4-BE49-F238E27FC236}">
                <a16:creationId xmlns:a16="http://schemas.microsoft.com/office/drawing/2014/main" id="{CDE6CC29-E3A7-4CD4-B413-404203D9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456" y="625683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5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elular&#10;&#10;Descrição gerada automaticamente">
            <a:extLst>
              <a:ext uri="{FF2B5EF4-FFF2-40B4-BE49-F238E27FC236}">
                <a16:creationId xmlns:a16="http://schemas.microsoft.com/office/drawing/2014/main" id="{F5BAD4EB-0C70-44CD-908A-522D64666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311DC-5365-43A0-A5F3-42A685E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Site institucional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88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A9D45-3EC6-4E23-9B58-172E5A05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Tabelas</a:t>
            </a:r>
            <a:r>
              <a:rPr lang="en-US" sz="4800" dirty="0"/>
              <a:t> e </a:t>
            </a:r>
            <a:r>
              <a:rPr lang="en-US" sz="4800" dirty="0" err="1"/>
              <a:t>Modelo</a:t>
            </a:r>
            <a:r>
              <a:rPr lang="en-US" sz="4800" dirty="0"/>
              <a:t> de dados </a:t>
            </a:r>
            <a:r>
              <a:rPr lang="en-US" sz="4800" dirty="0" err="1"/>
              <a:t>lógico</a:t>
            </a:r>
            <a:endParaRPr lang="en-US" sz="48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7CE0FC0-3B26-4B0C-B62C-271CAB0A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" y="361739"/>
            <a:ext cx="7125049" cy="61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8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E980C-8218-4ADC-BF06-0EE5C296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Demonstração do Simulador de Sensores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339E73-D319-41E8-8976-284CFEFF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135805"/>
            <a:ext cx="975360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652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217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Avenir Next LT Pro</vt:lpstr>
      <vt:lpstr>Calibri</vt:lpstr>
      <vt:lpstr>Neue Haas Grotesk Text Pro</vt:lpstr>
      <vt:lpstr>Rockwell Nova Extra Bold</vt:lpstr>
      <vt:lpstr>AccentBoxVTI</vt:lpstr>
      <vt:lpstr>Cyberlife</vt:lpstr>
      <vt:lpstr>Apresentação do PowerPoint</vt:lpstr>
      <vt:lpstr>Contexto</vt:lpstr>
      <vt:lpstr>Apresentação do PowerPoint</vt:lpstr>
      <vt:lpstr>Apresentação do PowerPoint</vt:lpstr>
      <vt:lpstr>Principais requisitos</vt:lpstr>
      <vt:lpstr>Site institucional</vt:lpstr>
      <vt:lpstr>Tabelas e Modelo de dados lógico</vt:lpstr>
      <vt:lpstr>Demonstração do Simulador de Sensores</vt:lpstr>
      <vt:lpstr>Analytics (Rins)</vt:lpstr>
      <vt:lpstr>Analytics (Rins)</vt:lpstr>
      <vt:lpstr>O git do Cyberlife</vt:lpstr>
      <vt:lpstr>Perspectivas Futuras</vt:lpstr>
      <vt:lpstr>Cyberlife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Cyberlife</dc:title>
  <dc:creator>JORGE ULIAM DE LIMA</dc:creator>
  <cp:lastModifiedBy>JORGE ULIAM DE LIMA</cp:lastModifiedBy>
  <cp:revision>7</cp:revision>
  <dcterms:created xsi:type="dcterms:W3CDTF">2020-10-28T14:46:03Z</dcterms:created>
  <dcterms:modified xsi:type="dcterms:W3CDTF">2020-10-29T17:21:48Z</dcterms:modified>
</cp:coreProperties>
</file>