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8" r:id="rId9"/>
    <p:sldId id="269" r:id="rId10"/>
    <p:sldId id="271" r:id="rId11"/>
    <p:sldId id="273" r:id="rId12"/>
    <p:sldId id="270" r:id="rId13"/>
    <p:sldId id="274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36"/>
    <a:srgbClr val="66C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9" r:id="rId5"/>
    <p:sldLayoutId id="2147483883" r:id="rId6"/>
    <p:sldLayoutId id="2147483884" r:id="rId7"/>
    <p:sldLayoutId id="2147483885" r:id="rId8"/>
    <p:sldLayoutId id="2147483888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2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3553" y="1283352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3182EE5-126B-4E04-B7B1-8EEA2DBD6934}"/>
              </a:ext>
            </a:extLst>
          </p:cNvPr>
          <p:cNvSpPr txBox="1"/>
          <p:nvPr/>
        </p:nvSpPr>
        <p:spPr>
          <a:xfrm>
            <a:off x="1488559" y="1679944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Miranda</a:t>
            </a:r>
          </a:p>
        </p:txBody>
      </p:sp>
    </p:spTree>
    <p:extLst>
      <p:ext uri="{BB962C8B-B14F-4D97-AF65-F5344CB8AC3E}">
        <p14:creationId xmlns:p14="http://schemas.microsoft.com/office/powerpoint/2010/main" val="428581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516603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CF9295-937A-4B33-A4CB-5DB7B6A7A527}"/>
              </a:ext>
            </a:extLst>
          </p:cNvPr>
          <p:cNvSpPr/>
          <p:nvPr/>
        </p:nvSpPr>
        <p:spPr>
          <a:xfrm>
            <a:off x="2281650" y="2559596"/>
            <a:ext cx="2473452" cy="6286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Crítico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DE3707-45C7-4B26-BBC1-B6AD526682F9}"/>
              </a:ext>
            </a:extLst>
          </p:cNvPr>
          <p:cNvSpPr/>
          <p:nvPr/>
        </p:nvSpPr>
        <p:spPr>
          <a:xfrm>
            <a:off x="4755102" y="2559596"/>
            <a:ext cx="2473452" cy="628650"/>
          </a:xfrm>
          <a:prstGeom prst="rect">
            <a:avLst/>
          </a:prstGeom>
          <a:solidFill>
            <a:srgbClr val="FFFF0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Alerta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34753E8-DC08-4D85-8E76-1DD10976FC2F}"/>
              </a:ext>
            </a:extLst>
          </p:cNvPr>
          <p:cNvSpPr/>
          <p:nvPr/>
        </p:nvSpPr>
        <p:spPr>
          <a:xfrm>
            <a:off x="7228554" y="2559596"/>
            <a:ext cx="2473452" cy="628650"/>
          </a:xfrm>
          <a:prstGeom prst="rect">
            <a:avLst/>
          </a:prstGeom>
          <a:solidFill>
            <a:srgbClr val="92D050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2"/>
                </a:solidFill>
              </a:rPr>
              <a:t>Ideal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B73398-4E20-4CFE-81A3-DA32E33E0BB7}"/>
              </a:ext>
            </a:extLst>
          </p:cNvPr>
          <p:cNvSpPr txBox="1"/>
          <p:nvPr/>
        </p:nvSpPr>
        <p:spPr>
          <a:xfrm>
            <a:off x="2281650" y="3188246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risco com perda acelerada da capacidade isotérmica da caixa (temperaturas como 1,5ºC ou 7,4ºC)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997853-8083-4277-B5EA-6F7F3CAB3191}"/>
              </a:ext>
            </a:extLst>
          </p:cNvPr>
          <p:cNvSpPr txBox="1"/>
          <p:nvPr/>
        </p:nvSpPr>
        <p:spPr>
          <a:xfrm>
            <a:off x="4755102" y="3169136"/>
            <a:ext cx="24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de atenção com risco de perda da capacidade isotérmica da caixa (temperaturas como 2,2ºC ou 5,6ºC)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2CADAA-0C0B-4B16-A153-F1F523288EAB}"/>
              </a:ext>
            </a:extLst>
          </p:cNvPr>
          <p:cNvSpPr txBox="1"/>
          <p:nvPr/>
        </p:nvSpPr>
        <p:spPr>
          <a:xfrm>
            <a:off x="7228554" y="3169135"/>
            <a:ext cx="24734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2"/>
                </a:solidFill>
              </a:rPr>
              <a:t>Armazenamento de órgão em fase ideal, sem risco de perda da capacidade isotérmica da caixa, mantendo-se entre 3,5ºC e 4ºC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B910E1-07EB-40FD-987B-CD9D670D759D}"/>
              </a:ext>
            </a:extLst>
          </p:cNvPr>
          <p:cNvSpPr txBox="1"/>
          <p:nvPr/>
        </p:nvSpPr>
        <p:spPr>
          <a:xfrm>
            <a:off x="7740502" y="56352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Gabriel Alvares</a:t>
            </a:r>
          </a:p>
        </p:txBody>
      </p:sp>
    </p:spTree>
    <p:extLst>
      <p:ext uri="{BB962C8B-B14F-4D97-AF65-F5344CB8AC3E}">
        <p14:creationId xmlns:p14="http://schemas.microsoft.com/office/powerpoint/2010/main" val="294337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A13A-E62D-45BB-9F17-EBB438D653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2031" y="273111"/>
            <a:ext cx="10167937" cy="1179513"/>
          </a:xfrm>
        </p:spPr>
        <p:txBody>
          <a:bodyPr/>
          <a:lstStyle/>
          <a:p>
            <a:r>
              <a:rPr lang="pt-BR" dirty="0">
                <a:solidFill>
                  <a:srgbClr val="363636"/>
                </a:solidFill>
              </a:rPr>
              <a:t>Analytics (Rins)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D197701-38AD-42DE-921C-A28C0136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69" y="1212334"/>
            <a:ext cx="7542461" cy="46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20FDEF-6E30-46F9-930C-C43E4B49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68" y="5984125"/>
            <a:ext cx="4826461" cy="72340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E8DE3C-9C5C-4D4F-9BB2-A47E211917D8}"/>
              </a:ext>
            </a:extLst>
          </p:cNvPr>
          <p:cNvSpPr txBox="1"/>
          <p:nvPr/>
        </p:nvSpPr>
        <p:spPr>
          <a:xfrm>
            <a:off x="7740502" y="56352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Gabriel Alvares</a:t>
            </a:r>
          </a:p>
        </p:txBody>
      </p:sp>
    </p:spTree>
    <p:extLst>
      <p:ext uri="{BB962C8B-B14F-4D97-AF65-F5344CB8AC3E}">
        <p14:creationId xmlns:p14="http://schemas.microsoft.com/office/powerpoint/2010/main" val="304655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bout · GitHub">
            <a:extLst>
              <a:ext uri="{FF2B5EF4-FFF2-40B4-BE49-F238E27FC236}">
                <a16:creationId xmlns:a16="http://schemas.microsoft.com/office/drawing/2014/main" id="{0928A7D2-FADF-4D4B-8B5D-960F70E1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r="19583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A6D1F-EC89-4F74-9FE6-780A28BD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git do Cyberlife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4125A6-570F-4EA7-B0EC-73122064B9E2}"/>
              </a:ext>
            </a:extLst>
          </p:cNvPr>
          <p:cNvSpPr txBox="1"/>
          <p:nvPr/>
        </p:nvSpPr>
        <p:spPr>
          <a:xfrm>
            <a:off x="1282740" y="5124893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Pinheiro</a:t>
            </a:r>
          </a:p>
        </p:txBody>
      </p:sp>
    </p:spTree>
    <p:extLst>
      <p:ext uri="{BB962C8B-B14F-4D97-AF65-F5344CB8AC3E}">
        <p14:creationId xmlns:p14="http://schemas.microsoft.com/office/powerpoint/2010/main" val="311037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 futuro do serviço público | SINDSEMPMG">
            <a:extLst>
              <a:ext uri="{FF2B5EF4-FFF2-40B4-BE49-F238E27FC236}">
                <a16:creationId xmlns:a16="http://schemas.microsoft.com/office/drawing/2014/main" id="{1594ECBD-17C6-4B3F-82B0-F9B3A9B38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4" r="437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415CDA-8850-4ADD-9DE6-8BBCD2CB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400" dirty="0"/>
              <a:t>Perspectivas Futuras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F449A-FC08-4DA3-B14E-F8041106CC1E}"/>
              </a:ext>
            </a:extLst>
          </p:cNvPr>
          <p:cNvSpPr txBox="1"/>
          <p:nvPr/>
        </p:nvSpPr>
        <p:spPr>
          <a:xfrm>
            <a:off x="477981" y="4815068"/>
            <a:ext cx="402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Transportadora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F9F0C3-BCC8-4B7E-89F6-14ADD366F784}"/>
              </a:ext>
            </a:extLst>
          </p:cNvPr>
          <p:cNvSpPr txBox="1"/>
          <p:nvPr/>
        </p:nvSpPr>
        <p:spPr>
          <a:xfrm>
            <a:off x="1771838" y="1605516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Pinheiro</a:t>
            </a:r>
          </a:p>
        </p:txBody>
      </p:sp>
    </p:spTree>
    <p:extLst>
      <p:ext uri="{BB962C8B-B14F-4D97-AF65-F5344CB8AC3E}">
        <p14:creationId xmlns:p14="http://schemas.microsoft.com/office/powerpoint/2010/main" val="42409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3688F-4137-4F8A-9CED-7343F3DCF7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7981" y="0"/>
            <a:ext cx="439050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Cyber</a:t>
            </a:r>
            <a:r>
              <a:rPr lang="en-US" sz="7200" dirty="0">
                <a:solidFill>
                  <a:srgbClr val="66CDAA"/>
                </a:solidFill>
              </a:rPr>
              <a:t>life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A028A44-04B3-42AE-A2C1-FCC30AA6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6358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BC27F9-8FED-419D-AB23-1DFB20295443}"/>
              </a:ext>
            </a:extLst>
          </p:cNvPr>
          <p:cNvSpPr txBox="1"/>
          <p:nvPr/>
        </p:nvSpPr>
        <p:spPr>
          <a:xfrm>
            <a:off x="583727" y="3415240"/>
            <a:ext cx="3063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Dúvidas? Sugestões?</a:t>
            </a:r>
          </a:p>
        </p:txBody>
      </p:sp>
    </p:spTree>
    <p:extLst>
      <p:ext uri="{BB962C8B-B14F-4D97-AF65-F5344CB8AC3E}">
        <p14:creationId xmlns:p14="http://schemas.microsoft.com/office/powerpoint/2010/main" val="81955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essoa sorrindo e posando para foto&#10;&#10;Descrição gerada automaticamente">
            <a:extLst>
              <a:ext uri="{FF2B5EF4-FFF2-40B4-BE49-F238E27FC236}">
                <a16:creationId xmlns:a16="http://schemas.microsoft.com/office/drawing/2014/main" id="{9C0D5C9A-55C5-4CFC-8929-696B2DDF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90" y="2918861"/>
            <a:ext cx="1647619" cy="1647619"/>
          </a:xfrm>
          <a:prstGeom prst="rect">
            <a:avLst/>
          </a:prstGeom>
        </p:spPr>
      </p:pic>
      <p:pic>
        <p:nvPicPr>
          <p:cNvPr id="5" name="Imagem 4" descr="Menino de camisa preta&#10;&#10;Descrição gerada automaticamente">
            <a:extLst>
              <a:ext uri="{FF2B5EF4-FFF2-40B4-BE49-F238E27FC236}">
                <a16:creationId xmlns:a16="http://schemas.microsoft.com/office/drawing/2014/main" id="{7F5F0E85-1859-404C-A05A-CB2508F9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82" y="2905571"/>
            <a:ext cx="1647619" cy="1647619"/>
          </a:xfrm>
          <a:prstGeom prst="rect">
            <a:avLst/>
          </a:prstGeom>
        </p:spPr>
      </p:pic>
      <p:pic>
        <p:nvPicPr>
          <p:cNvPr id="7" name="Imagem 6" descr="Homem com camiseta preta&#10;&#10;Descrição gerada automaticamente">
            <a:extLst>
              <a:ext uri="{FF2B5EF4-FFF2-40B4-BE49-F238E27FC236}">
                <a16:creationId xmlns:a16="http://schemas.microsoft.com/office/drawing/2014/main" id="{95AF1639-26A6-4431-A1E8-5B23F7A7B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733" y="2905571"/>
            <a:ext cx="1647619" cy="1647619"/>
          </a:xfrm>
          <a:prstGeom prst="rect">
            <a:avLst/>
          </a:prstGeom>
        </p:spPr>
      </p:pic>
      <p:pic>
        <p:nvPicPr>
          <p:cNvPr id="9" name="Imagem 8" descr="Homem de óculos e blusa azul&#10;&#10;Descrição gerada automaticamente">
            <a:extLst>
              <a:ext uri="{FF2B5EF4-FFF2-40B4-BE49-F238E27FC236}">
                <a16:creationId xmlns:a16="http://schemas.microsoft.com/office/drawing/2014/main" id="{B8BC1B00-E60F-44A9-A1F2-514F582A6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92" y="2958732"/>
            <a:ext cx="1647619" cy="1647619"/>
          </a:xfrm>
          <a:prstGeom prst="rect">
            <a:avLst/>
          </a:prstGeom>
        </p:spPr>
      </p:pic>
      <p:pic>
        <p:nvPicPr>
          <p:cNvPr id="11" name="Imagem 10" descr="Pessoa com cabelo curto&#10;&#10;Descrição gerada automaticamente">
            <a:extLst>
              <a:ext uri="{FF2B5EF4-FFF2-40B4-BE49-F238E27FC236}">
                <a16:creationId xmlns:a16="http://schemas.microsoft.com/office/drawing/2014/main" id="{C4FB48F6-51EC-4030-9EDC-489E04102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889" y="2958732"/>
            <a:ext cx="1647619" cy="16476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B28D60-063A-403A-9B34-E99DAB83DBCC}"/>
              </a:ext>
            </a:extLst>
          </p:cNvPr>
          <p:cNvSpPr txBox="1"/>
          <p:nvPr/>
        </p:nvSpPr>
        <p:spPr>
          <a:xfrm>
            <a:off x="10036889" y="460635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Jorge </a:t>
            </a:r>
          </a:p>
          <a:p>
            <a:pPr algn="ctr"/>
            <a:r>
              <a:rPr lang="pt-BR" sz="2400" b="1" dirty="0">
                <a:solidFill>
                  <a:srgbClr val="363636"/>
                </a:solidFill>
              </a:rPr>
              <a:t>Uliam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912B75-1F16-4AA6-BD79-9A9280F9C498}"/>
              </a:ext>
            </a:extLst>
          </p:cNvPr>
          <p:cNvSpPr txBox="1"/>
          <p:nvPr/>
        </p:nvSpPr>
        <p:spPr>
          <a:xfrm>
            <a:off x="5272189" y="4593061"/>
            <a:ext cx="1647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Bruno Ricardo</a:t>
            </a:r>
          </a:p>
          <a:p>
            <a:pPr algn="ctr"/>
            <a:endParaRPr lang="pt-BR" sz="2400" b="1" dirty="0">
              <a:solidFill>
                <a:srgbClr val="363636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30361-CFAE-4B6D-9412-71A6CB864DD3}"/>
              </a:ext>
            </a:extLst>
          </p:cNvPr>
          <p:cNvSpPr txBox="1"/>
          <p:nvPr/>
        </p:nvSpPr>
        <p:spPr>
          <a:xfrm>
            <a:off x="2522835" y="4553190"/>
            <a:ext cx="175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Guilherme Miranda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AE8BD-92F9-40A2-ADA7-87078F1B683F}"/>
              </a:ext>
            </a:extLst>
          </p:cNvPr>
          <p:cNvSpPr txBox="1"/>
          <p:nvPr/>
        </p:nvSpPr>
        <p:spPr>
          <a:xfrm>
            <a:off x="7985692" y="4579771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Matheus Pinheiro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53CE68F-9347-4C6B-B68B-3C3AC04EBA1D}"/>
              </a:ext>
            </a:extLst>
          </p:cNvPr>
          <p:cNvSpPr txBox="1"/>
          <p:nvPr/>
        </p:nvSpPr>
        <p:spPr>
          <a:xfrm>
            <a:off x="531482" y="4553190"/>
            <a:ext cx="1647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63636"/>
                </a:solidFill>
              </a:rPr>
              <a:t>Gabriel Alvares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CC05E8-9920-4D10-A2AB-60BDA640619A}"/>
              </a:ext>
            </a:extLst>
          </p:cNvPr>
          <p:cNvSpPr txBox="1"/>
          <p:nvPr/>
        </p:nvSpPr>
        <p:spPr>
          <a:xfrm>
            <a:off x="319723" y="2171104"/>
            <a:ext cx="41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Programadores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DFAAC7-0F21-4E9D-89DD-6132A0CB043B}"/>
              </a:ext>
            </a:extLst>
          </p:cNvPr>
          <p:cNvSpPr txBox="1"/>
          <p:nvPr/>
        </p:nvSpPr>
        <p:spPr>
          <a:xfrm>
            <a:off x="8498176" y="2197685"/>
            <a:ext cx="2486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Analistas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7CE2F7-B575-4A07-87C2-F0AC4AFB4B8B}"/>
              </a:ext>
            </a:extLst>
          </p:cNvPr>
          <p:cNvSpPr txBox="1"/>
          <p:nvPr/>
        </p:nvSpPr>
        <p:spPr>
          <a:xfrm>
            <a:off x="4871612" y="2197685"/>
            <a:ext cx="265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66CDAA"/>
                </a:solidFill>
              </a:rPr>
              <a:t>Fundador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18D0283-5725-4898-9525-E213F40B4454}"/>
              </a:ext>
            </a:extLst>
          </p:cNvPr>
          <p:cNvSpPr txBox="1"/>
          <p:nvPr/>
        </p:nvSpPr>
        <p:spPr>
          <a:xfrm>
            <a:off x="3320518" y="365817"/>
            <a:ext cx="5761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363636"/>
                </a:solidFill>
              </a:rPr>
              <a:t>Nossa</a:t>
            </a:r>
            <a:r>
              <a:rPr lang="pt-BR" sz="6600" dirty="0">
                <a:solidFill>
                  <a:srgbClr val="363636"/>
                </a:solidFill>
              </a:rPr>
              <a:t> </a:t>
            </a:r>
            <a:r>
              <a:rPr lang="pt-BR" sz="6600" b="1" dirty="0">
                <a:solidFill>
                  <a:srgbClr val="363636"/>
                </a:solidFill>
              </a:rPr>
              <a:t>equipe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09B77D-4C87-4097-A958-159BC7A44435}"/>
              </a:ext>
            </a:extLst>
          </p:cNvPr>
          <p:cNvSpPr txBox="1"/>
          <p:nvPr/>
        </p:nvSpPr>
        <p:spPr>
          <a:xfrm>
            <a:off x="1030785" y="735149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Miranda</a:t>
            </a:r>
          </a:p>
        </p:txBody>
      </p:sp>
    </p:spTree>
    <p:extLst>
      <p:ext uri="{BB962C8B-B14F-4D97-AF65-F5344CB8AC3E}">
        <p14:creationId xmlns:p14="http://schemas.microsoft.com/office/powerpoint/2010/main" val="261030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8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Rectangle 9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373ED27-BB04-4F1C-9BFE-D80532BC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538728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Contexto</a:t>
            </a:r>
          </a:p>
        </p:txBody>
      </p:sp>
      <p:pic>
        <p:nvPicPr>
          <p:cNvPr id="8" name="Espaço Reservado para Conteúdo 7" descr="Uma imagem contendo pessoa, no interior, cama, homem&#10;&#10;Descrição gerada automaticamente">
            <a:extLst>
              <a:ext uri="{FF2B5EF4-FFF2-40B4-BE49-F238E27FC236}">
                <a16:creationId xmlns:a16="http://schemas.microsoft.com/office/drawing/2014/main" id="{6103BDA0-5EE9-43B5-ADEF-597C8AD37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3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Content Placeholder 1045">
            <a:extLst>
              <a:ext uri="{FF2B5EF4-FFF2-40B4-BE49-F238E27FC236}">
                <a16:creationId xmlns:a16="http://schemas.microsoft.com/office/drawing/2014/main" id="{F0E84E36-DA69-40AF-A6E9-2F978BC0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95466"/>
            <a:ext cx="6007608" cy="1536192"/>
          </a:xfrm>
        </p:spPr>
        <p:txBody>
          <a:bodyPr anchor="ctr">
            <a:normAutofit/>
          </a:bodyPr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Estima-se que 60% dos corações e pulmões destinados à doação acabam sendo descartados (G1)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Brasil desperdiça cerca de 3 órgãos por dia (3.095 por ano) (Clipping)</a:t>
            </a:r>
            <a:endParaRPr lang="en-US" sz="1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018A2E0-222D-4B5F-8831-70C5C74DA82F}"/>
              </a:ext>
            </a:extLst>
          </p:cNvPr>
          <p:cNvSpPr txBox="1"/>
          <p:nvPr/>
        </p:nvSpPr>
        <p:spPr>
          <a:xfrm>
            <a:off x="1672608" y="4470819"/>
            <a:ext cx="114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Miranda</a:t>
            </a:r>
          </a:p>
        </p:txBody>
      </p:sp>
    </p:spTree>
    <p:extLst>
      <p:ext uri="{BB962C8B-B14F-4D97-AF65-F5344CB8AC3E}">
        <p14:creationId xmlns:p14="http://schemas.microsoft.com/office/powerpoint/2010/main" val="105311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05E1E6B6-0C55-434F-9954-C424AECD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7" y="3065043"/>
            <a:ext cx="1034912" cy="57404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E62BF-03B7-4E85-BAA6-7EEF160686A7}"/>
              </a:ext>
            </a:extLst>
          </p:cNvPr>
          <p:cNvCxnSpPr/>
          <p:nvPr/>
        </p:nvCxnSpPr>
        <p:spPr>
          <a:xfrm>
            <a:off x="683" y="507509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">
            <a:extLst>
              <a:ext uri="{FF2B5EF4-FFF2-40B4-BE49-F238E27FC236}">
                <a16:creationId xmlns:a16="http://schemas.microsoft.com/office/drawing/2014/main" id="{F88A1CFB-C628-4A14-8DBC-ACB6961989DA}"/>
              </a:ext>
            </a:extLst>
          </p:cNvPr>
          <p:cNvSpPr txBox="1"/>
          <p:nvPr/>
        </p:nvSpPr>
        <p:spPr>
          <a:xfrm>
            <a:off x="-47769" y="483844"/>
            <a:ext cx="52990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HLD – High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32" name="CaixaDeTexto 2">
            <a:extLst>
              <a:ext uri="{FF2B5EF4-FFF2-40B4-BE49-F238E27FC236}">
                <a16:creationId xmlns:a16="http://schemas.microsoft.com/office/drawing/2014/main" id="{A441FFBA-CA50-49FA-A5FD-C8D2D887FB61}"/>
              </a:ext>
            </a:extLst>
          </p:cNvPr>
          <p:cNvSpPr txBox="1"/>
          <p:nvPr/>
        </p:nvSpPr>
        <p:spPr>
          <a:xfrm>
            <a:off x="-56674" y="-90691"/>
            <a:ext cx="53079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B1B4FAB-D82C-4641-AE2D-FC849284535E}"/>
              </a:ext>
            </a:extLst>
          </p:cNvPr>
          <p:cNvGrpSpPr/>
          <p:nvPr/>
        </p:nvGrpSpPr>
        <p:grpSpPr>
          <a:xfrm>
            <a:off x="3324815" y="1442800"/>
            <a:ext cx="2415525" cy="2303818"/>
            <a:chOff x="362033" y="4314282"/>
            <a:chExt cx="2415525" cy="2303818"/>
          </a:xfrm>
        </p:grpSpPr>
        <p:pic>
          <p:nvPicPr>
            <p:cNvPr id="8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531973B9-346E-48CD-8FF3-4CED78E1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33" y="4473319"/>
              <a:ext cx="2144781" cy="2144781"/>
            </a:xfrm>
            <a:prstGeom prst="rect">
              <a:avLst/>
            </a:prstGeom>
          </p:spPr>
        </p:pic>
        <p:pic>
          <p:nvPicPr>
            <p:cNvPr id="10" name="Picture 10" descr="Icon&#10;&#10;Description automatically generated">
              <a:extLst>
                <a:ext uri="{FF2B5EF4-FFF2-40B4-BE49-F238E27FC236}">
                  <a16:creationId xmlns:a16="http://schemas.microsoft.com/office/drawing/2014/main" id="{A94CBDC4-81DD-40CD-8A71-D87FE887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2784" y="5605904"/>
              <a:ext cx="664774" cy="655339"/>
            </a:xfrm>
            <a:prstGeom prst="rect">
              <a:avLst/>
            </a:prstGeom>
          </p:spPr>
        </p:pic>
        <p:pic>
          <p:nvPicPr>
            <p:cNvPr id="36" name="Picture 4" descr="Icon&#10;&#10;Description automatically generated">
              <a:extLst>
                <a:ext uri="{FF2B5EF4-FFF2-40B4-BE49-F238E27FC236}">
                  <a16:creationId xmlns:a16="http://schemas.microsoft.com/office/drawing/2014/main" id="{650D89CA-3D53-4A99-8E34-46DF6C2E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033" y="4314282"/>
              <a:ext cx="451998" cy="451998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1768335-5BD2-493B-B0DC-516426E092CB}"/>
              </a:ext>
            </a:extLst>
          </p:cNvPr>
          <p:cNvGrpSpPr/>
          <p:nvPr/>
        </p:nvGrpSpPr>
        <p:grpSpPr>
          <a:xfrm>
            <a:off x="847755" y="2692760"/>
            <a:ext cx="1481747" cy="369332"/>
            <a:chOff x="1628356" y="3209990"/>
            <a:chExt cx="858515" cy="3693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2061BE6-8E92-404F-892D-6807D9398C4E}"/>
                </a:ext>
              </a:extLst>
            </p:cNvPr>
            <p:cNvSpPr/>
            <p:nvPr/>
          </p:nvSpPr>
          <p:spPr>
            <a:xfrm>
              <a:off x="1631945" y="3227163"/>
              <a:ext cx="811695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ADDB67-FF0B-450A-8FFD-62BB1CAAF902}"/>
                </a:ext>
              </a:extLst>
            </p:cNvPr>
            <p:cNvSpPr txBox="1"/>
            <p:nvPr/>
          </p:nvSpPr>
          <p:spPr>
            <a:xfrm>
              <a:off x="1628356" y="3209990"/>
              <a:ext cx="85851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ÓRGÃOS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4FD006-425E-432C-B9D0-71A3E6FE8984}"/>
              </a:ext>
            </a:extLst>
          </p:cNvPr>
          <p:cNvGrpSpPr/>
          <p:nvPr/>
        </p:nvGrpSpPr>
        <p:grpSpPr>
          <a:xfrm>
            <a:off x="3840219" y="3695746"/>
            <a:ext cx="1210916" cy="369332"/>
            <a:chOff x="922126" y="4412439"/>
            <a:chExt cx="2237960" cy="36933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80997A6-3353-4B67-AB55-A586729B2230}"/>
                </a:ext>
              </a:extLst>
            </p:cNvPr>
            <p:cNvSpPr/>
            <p:nvPr/>
          </p:nvSpPr>
          <p:spPr>
            <a:xfrm>
              <a:off x="1005780" y="4448019"/>
              <a:ext cx="207065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A24AA-C95D-4634-ACF3-44C821B9734F}"/>
                </a:ext>
              </a:extLst>
            </p:cNvPr>
            <p:cNvSpPr txBox="1"/>
            <p:nvPr/>
          </p:nvSpPr>
          <p:spPr>
            <a:xfrm>
              <a:off x="922126" y="4412439"/>
              <a:ext cx="22379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CAIXA 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F48831-63CB-4245-BB70-74CA1336D1C9}"/>
              </a:ext>
            </a:extLst>
          </p:cNvPr>
          <p:cNvGrpSpPr/>
          <p:nvPr/>
        </p:nvGrpSpPr>
        <p:grpSpPr>
          <a:xfrm>
            <a:off x="6953668" y="3687101"/>
            <a:ext cx="1210916" cy="369332"/>
            <a:chOff x="5743432" y="4264540"/>
            <a:chExt cx="1210916" cy="36933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8D1392-072D-478A-903C-F9527AE3020F}"/>
                </a:ext>
              </a:extLst>
            </p:cNvPr>
            <p:cNvSpPr/>
            <p:nvPr/>
          </p:nvSpPr>
          <p:spPr>
            <a:xfrm>
              <a:off x="5743432" y="4265802"/>
              <a:ext cx="1151281" cy="298173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5488A7-84E0-457D-90CE-167EC5C6DEC0}"/>
                </a:ext>
              </a:extLst>
            </p:cNvPr>
            <p:cNvSpPr txBox="1"/>
            <p:nvPr/>
          </p:nvSpPr>
          <p:spPr>
            <a:xfrm>
              <a:off x="5743432" y="4264540"/>
              <a:ext cx="121091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DADOS</a:t>
              </a:r>
            </a:p>
          </p:txBody>
        </p: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B1CD65EE-776D-46E0-8D25-3860C5385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48" y="1840706"/>
            <a:ext cx="1542852" cy="154285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5FBD3BF5-E234-4E32-9D1B-C6B4D2BC2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8" y="5396777"/>
            <a:ext cx="1619554" cy="1520802"/>
          </a:xfrm>
          <a:prstGeom prst="rect">
            <a:avLst/>
          </a:prstGeom>
        </p:spPr>
      </p:pic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DDF2CD64-74D0-4A75-A674-ED1148590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964" y="4167836"/>
            <a:ext cx="1406665" cy="1320894"/>
          </a:xfrm>
          <a:prstGeom prst="rect">
            <a:avLst/>
          </a:prstGeom>
        </p:spPr>
      </p:pic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F1B98824-D2B5-4EB1-9EE9-492AD6872B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6572" y="4206533"/>
            <a:ext cx="1208246" cy="1134574"/>
          </a:xfrm>
          <a:prstGeom prst="rect">
            <a:avLst/>
          </a:prstGeom>
        </p:spPr>
      </p:pic>
      <p:pic>
        <p:nvPicPr>
          <p:cNvPr id="51" name="Imagem 50" descr="Ícone&#10;&#10;Descrição gerada automaticamente">
            <a:extLst>
              <a:ext uri="{FF2B5EF4-FFF2-40B4-BE49-F238E27FC236}">
                <a16:creationId xmlns:a16="http://schemas.microsoft.com/office/drawing/2014/main" id="{1EF14656-CEDC-49D1-86E8-C0244AE4A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4" y="1528189"/>
            <a:ext cx="1111790" cy="1111790"/>
          </a:xfrm>
          <a:prstGeom prst="rect">
            <a:avLst/>
          </a:prstGeom>
        </p:spPr>
      </p:pic>
      <p:pic>
        <p:nvPicPr>
          <p:cNvPr id="53" name="Imagem 52" descr="Ícone&#10;&#10;Descrição gerada automaticamente">
            <a:extLst>
              <a:ext uri="{FF2B5EF4-FFF2-40B4-BE49-F238E27FC236}">
                <a16:creationId xmlns:a16="http://schemas.microsoft.com/office/drawing/2014/main" id="{D98834E6-C463-48EF-B458-E1EA63C2F0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13" y="1473802"/>
            <a:ext cx="1111790" cy="111179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BA12C26-70C4-454C-BD50-DCAF727CC9B4}"/>
              </a:ext>
            </a:extLst>
          </p:cNvPr>
          <p:cNvGrpSpPr/>
          <p:nvPr/>
        </p:nvGrpSpPr>
        <p:grpSpPr>
          <a:xfrm>
            <a:off x="494497" y="3720321"/>
            <a:ext cx="2188265" cy="369332"/>
            <a:chOff x="8616667" y="2953154"/>
            <a:chExt cx="2188265" cy="369332"/>
          </a:xfrm>
        </p:grpSpPr>
        <p:sp>
          <p:nvSpPr>
            <p:cNvPr id="55" name="Rectangle: Rounded Corners 44">
              <a:extLst>
                <a:ext uri="{FF2B5EF4-FFF2-40B4-BE49-F238E27FC236}">
                  <a16:creationId xmlns:a16="http://schemas.microsoft.com/office/drawing/2014/main" id="{81E3B01C-67D5-44AF-A5EB-98C3A3CF7256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id="{F1152939-F3DF-4DD3-97ED-B104D3A03EEC}"/>
                </a:ext>
              </a:extLst>
            </p:cNvPr>
            <p:cNvSpPr txBox="1"/>
            <p:nvPr/>
          </p:nvSpPr>
          <p:spPr>
            <a:xfrm>
              <a:off x="8616667" y="2953154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TRANSPORTE</a:t>
              </a:r>
            </a:p>
          </p:txBody>
        </p:sp>
      </p:grpSp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0AEFD5A0-7F58-45CA-A622-3CD9789E3F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5420" y="4466280"/>
            <a:ext cx="519204" cy="519204"/>
          </a:xfrm>
          <a:prstGeom prst="rect">
            <a:avLst/>
          </a:prstGeom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DA383326-B5DB-4B87-9D0D-FC8CB57A8F9F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9108281" flipH="1">
            <a:off x="2667435" y="4426237"/>
            <a:ext cx="1844459" cy="657298"/>
          </a:xfrm>
          <a:prstGeom prst="rect">
            <a:avLst/>
          </a:prstGeom>
          <a:noFill/>
        </p:spPr>
      </p:pic>
      <p:pic>
        <p:nvPicPr>
          <p:cNvPr id="44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4B7E1B-2656-49E6-A646-BE4E11B5A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44713" y="2259550"/>
            <a:ext cx="831272" cy="1235765"/>
          </a:xfrm>
          <a:prstGeom prst="rect">
            <a:avLst/>
          </a:prstGeom>
        </p:spPr>
      </p:pic>
      <p:pic>
        <p:nvPicPr>
          <p:cNvPr id="63" name="Picture 12">
            <a:extLst>
              <a:ext uri="{FF2B5EF4-FFF2-40B4-BE49-F238E27FC236}">
                <a16:creationId xmlns:a16="http://schemas.microsoft.com/office/drawing/2014/main" id="{F82BB6A0-58BF-497E-A4CE-7E35E7DCA5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0500" y="4732663"/>
            <a:ext cx="1697429" cy="1671862"/>
          </a:xfrm>
          <a:prstGeom prst="rect">
            <a:avLst/>
          </a:prstGeom>
        </p:spPr>
      </p:pic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04FFDC1-46E8-4BC6-8971-14F54B13CA94}"/>
              </a:ext>
            </a:extLst>
          </p:cNvPr>
          <p:cNvGrpSpPr/>
          <p:nvPr/>
        </p:nvGrpSpPr>
        <p:grpSpPr>
          <a:xfrm>
            <a:off x="6992582" y="6359247"/>
            <a:ext cx="1222951" cy="369332"/>
            <a:chOff x="5633053" y="3038944"/>
            <a:chExt cx="1222951" cy="369332"/>
          </a:xfrm>
        </p:grpSpPr>
        <p:sp>
          <p:nvSpPr>
            <p:cNvPr id="66" name="Rectangle: Rounded Corners 38">
              <a:extLst>
                <a:ext uri="{FF2B5EF4-FFF2-40B4-BE49-F238E27FC236}">
                  <a16:creationId xmlns:a16="http://schemas.microsoft.com/office/drawing/2014/main" id="{0BB8C2F0-FC5E-41B0-B20D-32FAC1DC4096}"/>
                </a:ext>
              </a:extLst>
            </p:cNvPr>
            <p:cNvSpPr/>
            <p:nvPr/>
          </p:nvSpPr>
          <p:spPr>
            <a:xfrm>
              <a:off x="5652323" y="3081389"/>
              <a:ext cx="1184412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5">
              <a:extLst>
                <a:ext uri="{FF2B5EF4-FFF2-40B4-BE49-F238E27FC236}">
                  <a16:creationId xmlns:a16="http://schemas.microsoft.com/office/drawing/2014/main" id="{B2123430-A73A-499D-9CF7-4BD4C4D5DBE5}"/>
                </a:ext>
              </a:extLst>
            </p:cNvPr>
            <p:cNvSpPr txBox="1"/>
            <p:nvPr/>
          </p:nvSpPr>
          <p:spPr>
            <a:xfrm>
              <a:off x="5633053" y="3038944"/>
              <a:ext cx="122295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NUVEM</a:t>
              </a:r>
              <a:endParaRPr lang="en-US" dirty="0">
                <a:latin typeface="Rockwell Nova Extra Bold"/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0EA13699-F17B-47C6-9D0A-34680782C9F0}"/>
              </a:ext>
            </a:extLst>
          </p:cNvPr>
          <p:cNvGrpSpPr/>
          <p:nvPr/>
        </p:nvGrpSpPr>
        <p:grpSpPr>
          <a:xfrm>
            <a:off x="9674192" y="6368494"/>
            <a:ext cx="2188265" cy="369332"/>
            <a:chOff x="8648181" y="2954973"/>
            <a:chExt cx="2188265" cy="369332"/>
          </a:xfrm>
        </p:grpSpPr>
        <p:sp>
          <p:nvSpPr>
            <p:cNvPr id="69" name="Rectangle: Rounded Corners 44">
              <a:extLst>
                <a:ext uri="{FF2B5EF4-FFF2-40B4-BE49-F238E27FC236}">
                  <a16:creationId xmlns:a16="http://schemas.microsoft.com/office/drawing/2014/main" id="{C9673A3D-B2DB-4453-A446-F74E4BF56E57}"/>
                </a:ext>
              </a:extLst>
            </p:cNvPr>
            <p:cNvSpPr/>
            <p:nvPr/>
          </p:nvSpPr>
          <p:spPr>
            <a:xfrm>
              <a:off x="8683757" y="2981997"/>
              <a:ext cx="2054087" cy="281608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12F45E8A-1D27-4CC0-9CCF-3F1DAF3E7C16}"/>
                </a:ext>
              </a:extLst>
            </p:cNvPr>
            <p:cNvSpPr txBox="1"/>
            <p:nvPr/>
          </p:nvSpPr>
          <p:spPr>
            <a:xfrm>
              <a:off x="8648181" y="2954973"/>
              <a:ext cx="21882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/>
                  <a:cs typeface="Calibri"/>
                </a:rPr>
                <a:t>NOTIFICAÇÃO</a:t>
              </a:r>
            </a:p>
          </p:txBody>
        </p:sp>
      </p:grpSp>
      <p:pic>
        <p:nvPicPr>
          <p:cNvPr id="71" name="Imagem 70" descr="Ícone&#10;&#10;Descrição gerada automaticamente">
            <a:extLst>
              <a:ext uri="{FF2B5EF4-FFF2-40B4-BE49-F238E27FC236}">
                <a16:creationId xmlns:a16="http://schemas.microsoft.com/office/drawing/2014/main" id="{A5F4E8EA-E1D1-4A3E-8430-EA6634BD2C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99" y="4721112"/>
            <a:ext cx="1573734" cy="1573734"/>
          </a:xfrm>
          <a:prstGeom prst="rect">
            <a:avLst/>
          </a:prstGeom>
        </p:spPr>
      </p:pic>
      <p:pic>
        <p:nvPicPr>
          <p:cNvPr id="52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D22EB0C3-8BEC-411D-94F9-5C43ACA9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52" y="4057695"/>
            <a:ext cx="1034912" cy="574048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E2259FC2-955C-4934-92DF-E3A16A3E571D}"/>
              </a:ext>
            </a:extLst>
          </p:cNvPr>
          <p:cNvGrpSpPr/>
          <p:nvPr/>
        </p:nvGrpSpPr>
        <p:grpSpPr>
          <a:xfrm>
            <a:off x="9915327" y="3654184"/>
            <a:ext cx="1705996" cy="369332"/>
            <a:chOff x="9110810" y="4282221"/>
            <a:chExt cx="1630904" cy="373420"/>
          </a:xfrm>
        </p:grpSpPr>
        <p:sp>
          <p:nvSpPr>
            <p:cNvPr id="74" name="Rectangle: Rounded Corners 46">
              <a:extLst>
                <a:ext uri="{FF2B5EF4-FFF2-40B4-BE49-F238E27FC236}">
                  <a16:creationId xmlns:a16="http://schemas.microsoft.com/office/drawing/2014/main" id="{AF507492-2436-4B9C-948E-9FA5F2D9207E}"/>
                </a:ext>
              </a:extLst>
            </p:cNvPr>
            <p:cNvSpPr/>
            <p:nvPr/>
          </p:nvSpPr>
          <p:spPr>
            <a:xfrm>
              <a:off x="9110810" y="4315497"/>
              <a:ext cx="1585621" cy="289890"/>
            </a:xfrm>
            <a:prstGeom prst="round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28">
              <a:extLst>
                <a:ext uri="{FF2B5EF4-FFF2-40B4-BE49-F238E27FC236}">
                  <a16:creationId xmlns:a16="http://schemas.microsoft.com/office/drawing/2014/main" id="{FF83BDF5-30B2-406D-803D-C3885C8C2732}"/>
                </a:ext>
              </a:extLst>
            </p:cNvPr>
            <p:cNvSpPr txBox="1"/>
            <p:nvPr/>
          </p:nvSpPr>
          <p:spPr>
            <a:xfrm>
              <a:off x="9110810" y="4282221"/>
              <a:ext cx="1630904" cy="3734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latin typeface="Rockwell Nova Extra Bold" panose="02060903020205020403" pitchFamily="18" charset="0"/>
                  <a:cs typeface="Calibri"/>
                </a:rPr>
                <a:t>REGISTRO</a:t>
              </a:r>
            </a:p>
          </p:txBody>
        </p:sp>
      </p:grpSp>
      <p:pic>
        <p:nvPicPr>
          <p:cNvPr id="76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830A4E0-C54D-41EC-84A3-77EB046BBE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7843" y="1745224"/>
            <a:ext cx="1823480" cy="1823480"/>
          </a:xfrm>
          <a:prstGeom prst="rect">
            <a:avLst/>
          </a:prstGeom>
        </p:spPr>
      </p:pic>
      <p:pic>
        <p:nvPicPr>
          <p:cNvPr id="78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7482B25-A26B-4BAA-ABCE-CCEE8E471A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06828" y="4988433"/>
            <a:ext cx="831272" cy="1235765"/>
          </a:xfrm>
          <a:prstGeom prst="rect">
            <a:avLst/>
          </a:prstGeom>
        </p:spPr>
      </p:pic>
      <p:pic>
        <p:nvPicPr>
          <p:cNvPr id="80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13E3D08B-498D-40D6-B2EC-C5894125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32749" y="4040217"/>
            <a:ext cx="1034912" cy="5740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16E1589-CF94-486A-B306-B3D33FF96993}"/>
              </a:ext>
            </a:extLst>
          </p:cNvPr>
          <p:cNvSpPr txBox="1"/>
          <p:nvPr/>
        </p:nvSpPr>
        <p:spPr>
          <a:xfrm>
            <a:off x="7011852" y="617195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 Pinheiro</a:t>
            </a:r>
          </a:p>
        </p:txBody>
      </p:sp>
    </p:spTree>
    <p:extLst>
      <p:ext uri="{BB962C8B-B14F-4D97-AF65-F5344CB8AC3E}">
        <p14:creationId xmlns:p14="http://schemas.microsoft.com/office/powerpoint/2010/main" val="40022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CD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8">
            <a:extLst>
              <a:ext uri="{FF2B5EF4-FFF2-40B4-BE49-F238E27FC236}">
                <a16:creationId xmlns:a16="http://schemas.microsoft.com/office/drawing/2014/main" id="{3E636B5A-5F8A-47F7-9F22-F53189A82A98}"/>
              </a:ext>
            </a:extLst>
          </p:cNvPr>
          <p:cNvSpPr/>
          <p:nvPr/>
        </p:nvSpPr>
        <p:spPr>
          <a:xfrm>
            <a:off x="2376309" y="1070743"/>
            <a:ext cx="7497363" cy="19844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pic>
        <p:nvPicPr>
          <p:cNvPr id="197" name="Imagem 196" descr="Uma imagem contendo Forma&#10;&#10;Descrição gerada automaticamente">
            <a:extLst>
              <a:ext uri="{FF2B5EF4-FFF2-40B4-BE49-F238E27FC236}">
                <a16:creationId xmlns:a16="http://schemas.microsoft.com/office/drawing/2014/main" id="{C68C820B-4812-4781-B9A3-C93F040E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3" y="897043"/>
            <a:ext cx="2546299" cy="25462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381D4FF-6B56-4E1F-914B-192D89E83919}"/>
              </a:ext>
            </a:extLst>
          </p:cNvPr>
          <p:cNvSpPr/>
          <p:nvPr/>
        </p:nvSpPr>
        <p:spPr>
          <a:xfrm>
            <a:off x="93939" y="3428832"/>
            <a:ext cx="5077563" cy="27038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EE698"/>
              </a:solidFill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89722A-29EC-4D35-9397-7B4F4BE49695}"/>
              </a:ext>
            </a:extLst>
          </p:cNvPr>
          <p:cNvSpPr/>
          <p:nvPr/>
        </p:nvSpPr>
        <p:spPr>
          <a:xfrm>
            <a:off x="7162615" y="3203739"/>
            <a:ext cx="4907001" cy="33343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6CDAA"/>
              </a:highligh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E1FF4-9DF2-4A1F-B2E7-ABE3F0A3DA35}"/>
              </a:ext>
            </a:extLst>
          </p:cNvPr>
          <p:cNvCxnSpPr/>
          <p:nvPr/>
        </p:nvCxnSpPr>
        <p:spPr>
          <a:xfrm>
            <a:off x="-4265" y="509636"/>
            <a:ext cx="5193195" cy="0"/>
          </a:xfrm>
          <a:prstGeom prst="straightConnector1">
            <a:avLst/>
          </a:prstGeom>
          <a:ln w="57150">
            <a:solidFill>
              <a:srgbClr val="F93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2">
            <a:extLst>
              <a:ext uri="{FF2B5EF4-FFF2-40B4-BE49-F238E27FC236}">
                <a16:creationId xmlns:a16="http://schemas.microsoft.com/office/drawing/2014/main" id="{4E448D3D-B3E6-435B-8457-41A5228BFE34}"/>
              </a:ext>
            </a:extLst>
          </p:cNvPr>
          <p:cNvSpPr txBox="1"/>
          <p:nvPr/>
        </p:nvSpPr>
        <p:spPr>
          <a:xfrm>
            <a:off x="-52716" y="460502"/>
            <a:ext cx="510727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b="1" dirty="0">
                <a:solidFill>
                  <a:srgbClr val="363636"/>
                </a:solidFill>
              </a:rPr>
              <a:t>LLD – Low Level Design</a:t>
            </a:r>
            <a:endParaRPr lang="pt-BR" sz="3200" b="1" dirty="0">
              <a:solidFill>
                <a:srgbClr val="363636"/>
              </a:solidFill>
              <a:cs typeface="Calibri"/>
            </a:endParaRPr>
          </a:p>
        </p:txBody>
      </p:sp>
      <p:sp>
        <p:nvSpPr>
          <p:cNvPr id="8" name="CaixaDeTexto 2">
            <a:extLst>
              <a:ext uri="{FF2B5EF4-FFF2-40B4-BE49-F238E27FC236}">
                <a16:creationId xmlns:a16="http://schemas.microsoft.com/office/drawing/2014/main" id="{2EE13C61-8B84-4286-895F-58F799DD602B}"/>
              </a:ext>
            </a:extLst>
          </p:cNvPr>
          <p:cNvSpPr txBox="1"/>
          <p:nvPr/>
        </p:nvSpPr>
        <p:spPr>
          <a:xfrm>
            <a:off x="-52716" y="-102089"/>
            <a:ext cx="519319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Desenho de solução</a:t>
            </a:r>
          </a:p>
        </p:txBody>
      </p:sp>
      <p:pic>
        <p:nvPicPr>
          <p:cNvPr id="3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D04CC01-EB9A-4930-9D34-EC020C48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4" y="3710331"/>
            <a:ext cx="2182532" cy="2153127"/>
          </a:xfrm>
          <a:prstGeom prst="rect">
            <a:avLst/>
          </a:prstGeom>
        </p:spPr>
      </p:pic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C99070BA-EE67-432B-9430-98827DC85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626" y="3403712"/>
            <a:ext cx="872302" cy="1024605"/>
          </a:xfrm>
          <a:prstGeom prst="rect">
            <a:avLst/>
          </a:prstGeom>
        </p:spPr>
      </p:pic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A525FDEC-5BFF-4439-81CD-96356AF16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813" y="5584466"/>
            <a:ext cx="794716" cy="782706"/>
          </a:xfrm>
          <a:prstGeom prst="rect">
            <a:avLst/>
          </a:prstGeom>
        </p:spPr>
      </p:pic>
      <p:pic>
        <p:nvPicPr>
          <p:cNvPr id="35" name="Picture 35" descr="Icon&#10;&#10;Description automatically generated">
            <a:extLst>
              <a:ext uri="{FF2B5EF4-FFF2-40B4-BE49-F238E27FC236}">
                <a16:creationId xmlns:a16="http://schemas.microsoft.com/office/drawing/2014/main" id="{68C4ACC6-FD69-4182-9F5A-BE0385C0B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3346" y="4008234"/>
            <a:ext cx="264416" cy="284651"/>
          </a:xfrm>
          <a:prstGeom prst="rect">
            <a:avLst/>
          </a:prstGeom>
        </p:spPr>
      </p:pic>
      <p:pic>
        <p:nvPicPr>
          <p:cNvPr id="37" name="Picture 37" descr="Logo, icon&#10;&#10;Description automatically generated">
            <a:extLst>
              <a:ext uri="{FF2B5EF4-FFF2-40B4-BE49-F238E27FC236}">
                <a16:creationId xmlns:a16="http://schemas.microsoft.com/office/drawing/2014/main" id="{8F4BAFDC-4BC1-4E78-8A82-0FBCC5AF6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7211" y="4362440"/>
            <a:ext cx="318217" cy="314581"/>
          </a:xfrm>
          <a:prstGeom prst="rect">
            <a:avLst/>
          </a:prstGeom>
        </p:spPr>
      </p:pic>
      <p:pic>
        <p:nvPicPr>
          <p:cNvPr id="41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60AA93-B698-4839-B540-6FD9C36C2F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9685" y="5082794"/>
            <a:ext cx="340435" cy="326349"/>
          </a:xfrm>
          <a:prstGeom prst="rect">
            <a:avLst/>
          </a:prstGeom>
        </p:spPr>
      </p:pic>
      <p:pic>
        <p:nvPicPr>
          <p:cNvPr id="42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D4502D93-7229-4176-B85D-3D507CCECD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6920" y="5082794"/>
            <a:ext cx="317335" cy="3263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D79261F-0A4E-4A7D-8A55-D0EEEEA3496F}"/>
              </a:ext>
            </a:extLst>
          </p:cNvPr>
          <p:cNvSpPr txBox="1"/>
          <p:nvPr/>
        </p:nvSpPr>
        <p:spPr>
          <a:xfrm>
            <a:off x="5672493" y="6322672"/>
            <a:ext cx="11515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Rockwell Nova Extra Bold"/>
              </a:rPr>
              <a:t>REDE PÚBLICA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A4BF9-3C19-4464-BF4E-387159081D67}"/>
              </a:ext>
            </a:extLst>
          </p:cNvPr>
          <p:cNvCxnSpPr>
            <a:cxnSpLocks/>
          </p:cNvCxnSpPr>
          <p:nvPr/>
        </p:nvCxnSpPr>
        <p:spPr>
          <a:xfrm>
            <a:off x="5512732" y="5852307"/>
            <a:ext cx="518613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BF760A-AFE4-4C29-937E-62442BDFC127}"/>
              </a:ext>
            </a:extLst>
          </p:cNvPr>
          <p:cNvSpPr txBox="1"/>
          <p:nvPr/>
        </p:nvSpPr>
        <p:spPr>
          <a:xfrm>
            <a:off x="358337" y="3466152"/>
            <a:ext cx="165379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CAIXA</a:t>
            </a:r>
            <a:endParaRPr lang="en-US" dirty="0">
              <a:latin typeface="Rockwell Nova Extra Bold" panose="02060903020205020403" pitchFamily="18" charset="0"/>
            </a:endParaRPr>
          </a:p>
          <a:p>
            <a:pPr algn="ctr"/>
            <a:r>
              <a:rPr lang="en-US" sz="1100" b="1" dirty="0">
                <a:latin typeface="Rockwell Nova Extra Bold" panose="02060903020205020403" pitchFamily="18" charset="0"/>
                <a:ea typeface="+mn-lt"/>
                <a:cs typeface="+mn-lt"/>
              </a:rPr>
              <a:t> ISOTÉRMICA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D5AAFC-231E-4D8B-920E-17738A298F96}"/>
              </a:ext>
            </a:extLst>
          </p:cNvPr>
          <p:cNvSpPr txBox="1"/>
          <p:nvPr/>
        </p:nvSpPr>
        <p:spPr>
          <a:xfrm>
            <a:off x="2936720" y="4247405"/>
            <a:ext cx="2102648" cy="11955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latin typeface="Arial Rounded MT Bold"/>
                <a:ea typeface="+mn-lt"/>
                <a:cs typeface="+mn-lt"/>
              </a:rPr>
              <a:t>Arduino com sensor LM35 embutido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na caixa, transmitindo os dados via internet</a:t>
            </a:r>
          </a:p>
          <a:p>
            <a:pPr algn="just"/>
            <a:r>
              <a:rPr lang="en-US" sz="1400" dirty="0">
                <a:latin typeface="Arial Rounded MT Bold"/>
                <a:cs typeface="Calibri"/>
              </a:rPr>
              <a:t>ao servidor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0D755BF-5E3C-4FC4-850B-E59ED10339CD}"/>
              </a:ext>
            </a:extLst>
          </p:cNvPr>
          <p:cNvCxnSpPr>
            <a:cxnSpLocks/>
          </p:cNvCxnSpPr>
          <p:nvPr/>
        </p:nvCxnSpPr>
        <p:spPr>
          <a:xfrm flipH="1" flipV="1">
            <a:off x="7198985" y="5860710"/>
            <a:ext cx="4338900" cy="838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342B06-60BB-4954-98F9-B5A910F4DDD3}"/>
              </a:ext>
            </a:extLst>
          </p:cNvPr>
          <p:cNvCxnSpPr>
            <a:cxnSpLocks/>
          </p:cNvCxnSpPr>
          <p:nvPr/>
        </p:nvCxnSpPr>
        <p:spPr>
          <a:xfrm>
            <a:off x="6217768" y="2820797"/>
            <a:ext cx="23403" cy="2756023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7330A166-44B3-4D9C-8549-E1940F5C61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3473" y="3757389"/>
            <a:ext cx="1341403" cy="1291403"/>
          </a:xfrm>
          <a:prstGeom prst="rect">
            <a:avLst/>
          </a:prstGeom>
        </p:spPr>
      </p:pic>
      <p:pic>
        <p:nvPicPr>
          <p:cNvPr id="73" name="Picture 43" descr="A picture containing shape&#10;&#10;Description automatically generated">
            <a:extLst>
              <a:ext uri="{FF2B5EF4-FFF2-40B4-BE49-F238E27FC236}">
                <a16:creationId xmlns:a16="http://schemas.microsoft.com/office/drawing/2014/main" id="{A036B776-A76B-4EEB-83D5-6B37E67D6E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42839" y="3700645"/>
            <a:ext cx="933693" cy="945386"/>
          </a:xfrm>
          <a:prstGeom prst="rect">
            <a:avLst/>
          </a:prstGeom>
        </p:spPr>
      </p:pic>
      <p:pic>
        <p:nvPicPr>
          <p:cNvPr id="75" name="Picture 39" descr="A picture containing shape&#10;&#10;Description automatically generated">
            <a:extLst>
              <a:ext uri="{FF2B5EF4-FFF2-40B4-BE49-F238E27FC236}">
                <a16:creationId xmlns:a16="http://schemas.microsoft.com/office/drawing/2014/main" id="{F7BFC04D-972D-421A-85A5-0138AC0306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9918" y="3989576"/>
            <a:ext cx="675429" cy="66679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379ECE9-F13B-4C8A-8E26-9D5E9717C233}"/>
              </a:ext>
            </a:extLst>
          </p:cNvPr>
          <p:cNvSpPr txBox="1"/>
          <p:nvPr/>
        </p:nvSpPr>
        <p:spPr>
          <a:xfrm>
            <a:off x="11016156" y="3150955"/>
            <a:ext cx="11446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Android 4+</a:t>
            </a:r>
          </a:p>
          <a:p>
            <a:pPr algn="ctr"/>
            <a:r>
              <a:rPr lang="en-US" sz="1600" dirty="0">
                <a:latin typeface="Calibri"/>
                <a:cs typeface="Calibri"/>
              </a:rPr>
              <a:t>IOS 7+</a:t>
            </a:r>
            <a:endParaRPr lang="en-US" sz="1600" b="1" dirty="0">
              <a:latin typeface="Arial Rounded MT Bold"/>
              <a:cs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2E8EFC-450E-4DDB-81A4-720023CD803C}"/>
              </a:ext>
            </a:extLst>
          </p:cNvPr>
          <p:cNvSpPr txBox="1"/>
          <p:nvPr/>
        </p:nvSpPr>
        <p:spPr>
          <a:xfrm>
            <a:off x="7101580" y="3172463"/>
            <a:ext cx="155465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Windows XP +</a:t>
            </a:r>
          </a:p>
          <a:p>
            <a:pPr algn="ctr"/>
            <a:r>
              <a:rPr lang="en-US" sz="1600" dirty="0">
                <a:cs typeface="Calibri"/>
              </a:rPr>
              <a:t>com qualquer navegador</a:t>
            </a:r>
          </a:p>
        </p:txBody>
      </p:sp>
      <p:pic>
        <p:nvPicPr>
          <p:cNvPr id="78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E66ED071-CA96-4F26-8F03-7EB521F0A6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9918" y="4783556"/>
            <a:ext cx="729065" cy="68473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8C57864-832C-4900-B346-80D6EE2EDC13}"/>
              </a:ext>
            </a:extLst>
          </p:cNvPr>
          <p:cNvSpPr txBox="1"/>
          <p:nvPr/>
        </p:nvSpPr>
        <p:spPr>
          <a:xfrm>
            <a:off x="8466599" y="4995292"/>
            <a:ext cx="11661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LAN/Wi-Fi</a:t>
            </a:r>
          </a:p>
          <a:p>
            <a:pPr algn="ctr"/>
            <a:r>
              <a:rPr lang="en-US" sz="1200" dirty="0">
                <a:latin typeface="Rockwell Nova Extra Bold"/>
                <a:cs typeface="Calibri"/>
              </a:rPr>
              <a:t>Network</a:t>
            </a:r>
            <a:endParaRPr lang="en-US" sz="1200" dirty="0" err="1">
              <a:latin typeface="Calibri"/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B29C3F-C321-4823-8B06-7F5C8F073656}"/>
              </a:ext>
            </a:extLst>
          </p:cNvPr>
          <p:cNvCxnSpPr>
            <a:cxnSpLocks/>
          </p:cNvCxnSpPr>
          <p:nvPr/>
        </p:nvCxnSpPr>
        <p:spPr>
          <a:xfrm>
            <a:off x="8941306" y="4369214"/>
            <a:ext cx="608072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CCACEA-DCF4-4786-8E54-07D83B3C93FC}"/>
              </a:ext>
            </a:extLst>
          </p:cNvPr>
          <p:cNvCxnSpPr>
            <a:cxnSpLocks/>
          </p:cNvCxnSpPr>
          <p:nvPr/>
        </p:nvCxnSpPr>
        <p:spPr>
          <a:xfrm>
            <a:off x="6356903" y="5860710"/>
            <a:ext cx="9371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F9AD3AB-AD45-4D9E-BBC0-851EBB18DEFC}"/>
              </a:ext>
            </a:extLst>
          </p:cNvPr>
          <p:cNvCxnSpPr>
            <a:cxnSpLocks/>
          </p:cNvCxnSpPr>
          <p:nvPr/>
        </p:nvCxnSpPr>
        <p:spPr>
          <a:xfrm flipH="1">
            <a:off x="4114021" y="2155606"/>
            <a:ext cx="121151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BD1AEAD9-C2B5-43BB-828D-A6CB9803E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78651" y="3466152"/>
            <a:ext cx="815839" cy="891588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4B6C22-DABA-4A2E-BDE2-45EC4BC0A0FB}"/>
              </a:ext>
            </a:extLst>
          </p:cNvPr>
          <p:cNvGrpSpPr/>
          <p:nvPr/>
        </p:nvGrpSpPr>
        <p:grpSpPr>
          <a:xfrm>
            <a:off x="8170040" y="1227019"/>
            <a:ext cx="1450309" cy="1554241"/>
            <a:chOff x="5541097" y="2417385"/>
            <a:chExt cx="1140928" cy="1493653"/>
          </a:xfrm>
        </p:grpSpPr>
        <p:pic>
          <p:nvPicPr>
            <p:cNvPr id="34" name="Picture 3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F2BD021-160C-4184-892F-4958B5FC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41097" y="2786675"/>
              <a:ext cx="1140928" cy="1124363"/>
            </a:xfrm>
            <a:prstGeom prst="rect">
              <a:avLst/>
            </a:prstGeom>
          </p:spPr>
        </p:pic>
        <p:pic>
          <p:nvPicPr>
            <p:cNvPr id="7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D49106B-58DC-466D-8F1D-F6B9C716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87225" y="2417385"/>
              <a:ext cx="721933" cy="643479"/>
            </a:xfrm>
            <a:prstGeom prst="rect">
              <a:avLst/>
            </a:prstGeom>
          </p:spPr>
        </p:pic>
      </p:grpSp>
      <p:pic>
        <p:nvPicPr>
          <p:cNvPr id="24" name="Imagem 23" descr="Uma imagem contendo Forma&#10;&#10;Descrição gerada automaticamente">
            <a:extLst>
              <a:ext uri="{FF2B5EF4-FFF2-40B4-BE49-F238E27FC236}">
                <a16:creationId xmlns:a16="http://schemas.microsoft.com/office/drawing/2014/main" id="{4F0B98C3-308D-4067-9172-6376F3D096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607" y="2120055"/>
            <a:ext cx="622765" cy="652082"/>
          </a:xfrm>
          <a:prstGeom prst="rect">
            <a:avLst/>
          </a:prstGeom>
        </p:spPr>
      </p:pic>
      <p:pic>
        <p:nvPicPr>
          <p:cNvPr id="25" name="Imagem 24" descr="Logotipo, Ícone&#10;&#10;Descrição gerada automaticamente">
            <a:extLst>
              <a:ext uri="{FF2B5EF4-FFF2-40B4-BE49-F238E27FC236}">
                <a16:creationId xmlns:a16="http://schemas.microsoft.com/office/drawing/2014/main" id="{EE4BCA58-5034-4993-8D9C-3A3B782817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99" y="1498067"/>
            <a:ext cx="643987" cy="634354"/>
          </a:xfrm>
          <a:prstGeom prst="rect">
            <a:avLst/>
          </a:prstGeom>
        </p:spPr>
      </p:pic>
      <p:sp>
        <p:nvSpPr>
          <p:cNvPr id="48" name="Elipse 47">
            <a:extLst>
              <a:ext uri="{FF2B5EF4-FFF2-40B4-BE49-F238E27FC236}">
                <a16:creationId xmlns:a16="http://schemas.microsoft.com/office/drawing/2014/main" id="{D13B01CF-9673-448C-864C-1AA584CBBF88}"/>
              </a:ext>
            </a:extLst>
          </p:cNvPr>
          <p:cNvSpPr/>
          <p:nvPr/>
        </p:nvSpPr>
        <p:spPr>
          <a:xfrm>
            <a:off x="2420486" y="1328921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4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8D9534B9-1D34-4438-A092-7EA03414842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34297" y="1431854"/>
            <a:ext cx="972945" cy="966247"/>
          </a:xfrm>
          <a:prstGeom prst="rect">
            <a:avLst/>
          </a:prstGeom>
        </p:spPr>
      </p:pic>
      <p:pic>
        <p:nvPicPr>
          <p:cNvPr id="12" name="Imagem 11" descr="Uma imagem contendo Forma&#10;&#10;Descrição gerada automaticamente">
            <a:extLst>
              <a:ext uri="{FF2B5EF4-FFF2-40B4-BE49-F238E27FC236}">
                <a16:creationId xmlns:a16="http://schemas.microsoft.com/office/drawing/2014/main" id="{0E0FD7EC-A21F-42FD-A776-8CBB747396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4" y="2444732"/>
            <a:ext cx="376065" cy="376065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07EDE71C-DD65-4D4A-84D1-17FCFF0DD4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42" y="2444732"/>
            <a:ext cx="376065" cy="376065"/>
          </a:xfrm>
          <a:prstGeom prst="rect">
            <a:avLst/>
          </a:prstGeom>
        </p:spPr>
      </p:pic>
      <p:pic>
        <p:nvPicPr>
          <p:cNvPr id="20" name="Imagem 19" descr="Uma imagem contendo Forma&#10;&#10;Descrição gerada automaticamente">
            <a:extLst>
              <a:ext uri="{FF2B5EF4-FFF2-40B4-BE49-F238E27FC236}">
                <a16:creationId xmlns:a16="http://schemas.microsoft.com/office/drawing/2014/main" id="{5799E8D8-3987-4C80-88C1-B675558DE1E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49" y="2444732"/>
            <a:ext cx="376065" cy="376065"/>
          </a:xfrm>
          <a:prstGeom prst="rect">
            <a:avLst/>
          </a:prstGeom>
        </p:spPr>
      </p:pic>
      <p:cxnSp>
        <p:nvCxnSpPr>
          <p:cNvPr id="90" name="Straight Arrow Connector 85">
            <a:extLst>
              <a:ext uri="{FF2B5EF4-FFF2-40B4-BE49-F238E27FC236}">
                <a16:creationId xmlns:a16="http://schemas.microsoft.com/office/drawing/2014/main" id="{92135A6B-7A88-4673-86E5-E9729BE40D72}"/>
              </a:ext>
            </a:extLst>
          </p:cNvPr>
          <p:cNvCxnSpPr>
            <a:cxnSpLocks/>
          </p:cNvCxnSpPr>
          <p:nvPr/>
        </p:nvCxnSpPr>
        <p:spPr>
          <a:xfrm flipH="1">
            <a:off x="7373479" y="2170192"/>
            <a:ext cx="70833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0">
            <a:extLst>
              <a:ext uri="{FF2B5EF4-FFF2-40B4-BE49-F238E27FC236}">
                <a16:creationId xmlns:a16="http://schemas.microsoft.com/office/drawing/2014/main" id="{AA11C705-C7A4-4D53-81A1-3F09D19647B0}"/>
              </a:ext>
            </a:extLst>
          </p:cNvPr>
          <p:cNvSpPr txBox="1"/>
          <p:nvPr/>
        </p:nvSpPr>
        <p:spPr>
          <a:xfrm>
            <a:off x="2898775" y="1065631"/>
            <a:ext cx="643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SITE</a:t>
            </a:r>
          </a:p>
        </p:txBody>
      </p:sp>
      <p:sp>
        <p:nvSpPr>
          <p:cNvPr id="94" name="TextBox 80">
            <a:extLst>
              <a:ext uri="{FF2B5EF4-FFF2-40B4-BE49-F238E27FC236}">
                <a16:creationId xmlns:a16="http://schemas.microsoft.com/office/drawing/2014/main" id="{066F455B-5B4C-4689-B65B-EC2A166AF368}"/>
              </a:ext>
            </a:extLst>
          </p:cNvPr>
          <p:cNvSpPr txBox="1"/>
          <p:nvPr/>
        </p:nvSpPr>
        <p:spPr>
          <a:xfrm>
            <a:off x="5325532" y="1103788"/>
            <a:ext cx="1179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SERVIDOR</a:t>
            </a:r>
          </a:p>
        </p:txBody>
      </p:sp>
      <p:sp>
        <p:nvSpPr>
          <p:cNvPr id="96" name="TextBox 80">
            <a:extLst>
              <a:ext uri="{FF2B5EF4-FFF2-40B4-BE49-F238E27FC236}">
                <a16:creationId xmlns:a16="http://schemas.microsoft.com/office/drawing/2014/main" id="{3FE1DB60-A1B8-470B-BB42-6FDB27ABDFB4}"/>
              </a:ext>
            </a:extLst>
          </p:cNvPr>
          <p:cNvSpPr txBox="1"/>
          <p:nvPr/>
        </p:nvSpPr>
        <p:spPr>
          <a:xfrm>
            <a:off x="8313068" y="1062374"/>
            <a:ext cx="12022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Rockwell Nova Extra Bold"/>
                <a:ea typeface="+mn-lt"/>
                <a:cs typeface="+mn-lt"/>
              </a:rPr>
              <a:t>DATABASE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E62424E0-B2E0-4609-8951-12F8222B3EC3}"/>
              </a:ext>
            </a:extLst>
          </p:cNvPr>
          <p:cNvSpPr/>
          <p:nvPr/>
        </p:nvSpPr>
        <p:spPr>
          <a:xfrm>
            <a:off x="2928818" y="3498459"/>
            <a:ext cx="2125741" cy="188146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8F7783-1F94-4591-9CA3-EFE5D8A358C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22801" y="4268894"/>
            <a:ext cx="675996" cy="1004932"/>
          </a:xfrm>
          <a:prstGeom prst="rect">
            <a:avLst/>
          </a:prstGeom>
        </p:spPr>
      </p:pic>
      <p:cxnSp>
        <p:nvCxnSpPr>
          <p:cNvPr id="134" name="Straight Arrow Connector 82">
            <a:extLst>
              <a:ext uri="{FF2B5EF4-FFF2-40B4-BE49-F238E27FC236}">
                <a16:creationId xmlns:a16="http://schemas.microsoft.com/office/drawing/2014/main" id="{4E3F8C50-4DF3-41BB-8C86-A02032721E67}"/>
              </a:ext>
            </a:extLst>
          </p:cNvPr>
          <p:cNvCxnSpPr>
            <a:cxnSpLocks/>
          </p:cNvCxnSpPr>
          <p:nvPr/>
        </p:nvCxnSpPr>
        <p:spPr>
          <a:xfrm flipH="1">
            <a:off x="10452198" y="4338098"/>
            <a:ext cx="65200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82">
            <a:extLst>
              <a:ext uri="{FF2B5EF4-FFF2-40B4-BE49-F238E27FC236}">
                <a16:creationId xmlns:a16="http://schemas.microsoft.com/office/drawing/2014/main" id="{379E41AA-5457-4AA6-AC13-A8C0EEC1788A}"/>
              </a:ext>
            </a:extLst>
          </p:cNvPr>
          <p:cNvCxnSpPr>
            <a:cxnSpLocks/>
          </p:cNvCxnSpPr>
          <p:nvPr/>
        </p:nvCxnSpPr>
        <p:spPr>
          <a:xfrm flipH="1" flipV="1">
            <a:off x="10007885" y="4672147"/>
            <a:ext cx="6003" cy="38406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82">
            <a:extLst>
              <a:ext uri="{FF2B5EF4-FFF2-40B4-BE49-F238E27FC236}">
                <a16:creationId xmlns:a16="http://schemas.microsoft.com/office/drawing/2014/main" id="{72880C41-4EB3-425E-9E7F-712B92F15A61}"/>
              </a:ext>
            </a:extLst>
          </p:cNvPr>
          <p:cNvCxnSpPr>
            <a:cxnSpLocks/>
          </p:cNvCxnSpPr>
          <p:nvPr/>
        </p:nvCxnSpPr>
        <p:spPr>
          <a:xfrm flipV="1">
            <a:off x="11498683" y="4672147"/>
            <a:ext cx="1" cy="349225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84">
            <a:extLst>
              <a:ext uri="{FF2B5EF4-FFF2-40B4-BE49-F238E27FC236}">
                <a16:creationId xmlns:a16="http://schemas.microsoft.com/office/drawing/2014/main" id="{8EE6CD65-4A97-4D54-AACF-085C859C2439}"/>
              </a:ext>
            </a:extLst>
          </p:cNvPr>
          <p:cNvCxnSpPr>
            <a:cxnSpLocks/>
          </p:cNvCxnSpPr>
          <p:nvPr/>
        </p:nvCxnSpPr>
        <p:spPr>
          <a:xfrm flipV="1">
            <a:off x="11509685" y="5506599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4">
            <a:extLst>
              <a:ext uri="{FF2B5EF4-FFF2-40B4-BE49-F238E27FC236}">
                <a16:creationId xmlns:a16="http://schemas.microsoft.com/office/drawing/2014/main" id="{4D83C761-FB00-4A6E-8262-910F8E86B3EE}"/>
              </a:ext>
            </a:extLst>
          </p:cNvPr>
          <p:cNvCxnSpPr>
            <a:cxnSpLocks/>
          </p:cNvCxnSpPr>
          <p:nvPr/>
        </p:nvCxnSpPr>
        <p:spPr>
          <a:xfrm flipV="1">
            <a:off x="10023124" y="5501730"/>
            <a:ext cx="0" cy="3893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84">
            <a:extLst>
              <a:ext uri="{FF2B5EF4-FFF2-40B4-BE49-F238E27FC236}">
                <a16:creationId xmlns:a16="http://schemas.microsoft.com/office/drawing/2014/main" id="{913D2535-F159-4AF1-9072-7F01EB8EC72E}"/>
              </a:ext>
            </a:extLst>
          </p:cNvPr>
          <p:cNvCxnSpPr>
            <a:cxnSpLocks/>
          </p:cNvCxnSpPr>
          <p:nvPr/>
        </p:nvCxnSpPr>
        <p:spPr>
          <a:xfrm flipV="1">
            <a:off x="3045856" y="5426664"/>
            <a:ext cx="0" cy="46165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4">
            <a:extLst>
              <a:ext uri="{FF2B5EF4-FFF2-40B4-BE49-F238E27FC236}">
                <a16:creationId xmlns:a16="http://schemas.microsoft.com/office/drawing/2014/main" id="{0A8E0351-6B21-4720-A657-15E915300647}"/>
              </a:ext>
            </a:extLst>
          </p:cNvPr>
          <p:cNvCxnSpPr>
            <a:cxnSpLocks/>
          </p:cNvCxnSpPr>
          <p:nvPr/>
        </p:nvCxnSpPr>
        <p:spPr>
          <a:xfrm>
            <a:off x="4361141" y="5852307"/>
            <a:ext cx="115159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630207AE-374D-4004-B824-8D52DDD97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6863" y="5649470"/>
            <a:ext cx="340435" cy="326349"/>
          </a:xfrm>
          <a:prstGeom prst="rect">
            <a:avLst/>
          </a:prstGeom>
        </p:spPr>
      </p:pic>
      <p:pic>
        <p:nvPicPr>
          <p:cNvPr id="174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A53EE9E3-9E6E-49A0-A796-C8F7BE325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221" y="5649470"/>
            <a:ext cx="317335" cy="326349"/>
          </a:xfrm>
          <a:prstGeom prst="rect">
            <a:avLst/>
          </a:prstGeom>
        </p:spPr>
      </p:pic>
      <p:cxnSp>
        <p:nvCxnSpPr>
          <p:cNvPr id="178" name="Straight Arrow Connector 44">
            <a:extLst>
              <a:ext uri="{FF2B5EF4-FFF2-40B4-BE49-F238E27FC236}">
                <a16:creationId xmlns:a16="http://schemas.microsoft.com/office/drawing/2014/main" id="{1CE7FF56-EAE9-492E-AB09-7B565A9BDB17}"/>
              </a:ext>
            </a:extLst>
          </p:cNvPr>
          <p:cNvCxnSpPr>
            <a:cxnSpLocks/>
          </p:cNvCxnSpPr>
          <p:nvPr/>
        </p:nvCxnSpPr>
        <p:spPr>
          <a:xfrm>
            <a:off x="3014488" y="5863458"/>
            <a:ext cx="39066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ipse 209">
            <a:extLst>
              <a:ext uri="{FF2B5EF4-FFF2-40B4-BE49-F238E27FC236}">
                <a16:creationId xmlns:a16="http://schemas.microsoft.com/office/drawing/2014/main" id="{F6F3C5C9-AA7B-4B72-88A5-217E86CEB7BC}"/>
              </a:ext>
            </a:extLst>
          </p:cNvPr>
          <p:cNvSpPr/>
          <p:nvPr/>
        </p:nvSpPr>
        <p:spPr>
          <a:xfrm>
            <a:off x="8149978" y="1310259"/>
            <a:ext cx="1693535" cy="16906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4F7DC0-5AD9-465E-9705-06755E4B9B52}"/>
              </a:ext>
            </a:extLst>
          </p:cNvPr>
          <p:cNvSpPr txBox="1"/>
          <p:nvPr/>
        </p:nvSpPr>
        <p:spPr>
          <a:xfrm>
            <a:off x="6932428" y="35087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Jorge </a:t>
            </a:r>
            <a:r>
              <a:rPr lang="pt-BR" dirty="0" err="1"/>
              <a:t>Uliam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60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B9599-8A22-4F15-8C47-01000CE9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Principais</a:t>
            </a:r>
            <a:r>
              <a:rPr lang="en-US" sz="4800" dirty="0"/>
              <a:t> </a:t>
            </a:r>
            <a:r>
              <a:rPr lang="en-US" sz="4800" dirty="0" err="1"/>
              <a:t>requisitos</a:t>
            </a:r>
            <a:endParaRPr lang="en-US" sz="4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Notion, logo Free Icon of Coreui Brands">
            <a:extLst>
              <a:ext uri="{FF2B5EF4-FFF2-40B4-BE49-F238E27FC236}">
                <a16:creationId xmlns:a16="http://schemas.microsoft.com/office/drawing/2014/main" id="{CDE6CC29-E3A7-4CD4-B413-404203D9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456" y="625683"/>
            <a:ext cx="5455380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F56973C-E2CD-4C77-8722-1C4F2EA67DF7}"/>
              </a:ext>
            </a:extLst>
          </p:cNvPr>
          <p:cNvSpPr txBox="1"/>
          <p:nvPr/>
        </p:nvSpPr>
        <p:spPr>
          <a:xfrm>
            <a:off x="1821649" y="514169"/>
            <a:ext cx="1148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Bruno Ricardo</a:t>
            </a:r>
          </a:p>
        </p:txBody>
      </p:sp>
    </p:spTree>
    <p:extLst>
      <p:ext uri="{BB962C8B-B14F-4D97-AF65-F5344CB8AC3E}">
        <p14:creationId xmlns:p14="http://schemas.microsoft.com/office/powerpoint/2010/main" val="264945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elular&#10;&#10;Descrição gerada automaticamente">
            <a:extLst>
              <a:ext uri="{FF2B5EF4-FFF2-40B4-BE49-F238E27FC236}">
                <a16:creationId xmlns:a16="http://schemas.microsoft.com/office/drawing/2014/main" id="{F5BAD4EB-0C70-44CD-908A-522D64666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12192001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311DC-5365-43A0-A5F3-42A685E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Site institucional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0DB994-DE24-40BE-9915-F32EAD63A61E}"/>
              </a:ext>
            </a:extLst>
          </p:cNvPr>
          <p:cNvSpPr txBox="1"/>
          <p:nvPr/>
        </p:nvSpPr>
        <p:spPr>
          <a:xfrm>
            <a:off x="8718698" y="5829614"/>
            <a:ext cx="289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Miranda / Bruno Ricardo</a:t>
            </a:r>
          </a:p>
        </p:txBody>
      </p:sp>
    </p:spTree>
    <p:extLst>
      <p:ext uri="{BB962C8B-B14F-4D97-AF65-F5344CB8AC3E}">
        <p14:creationId xmlns:p14="http://schemas.microsoft.com/office/powerpoint/2010/main" val="413588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6A9D45-3EC6-4E23-9B58-172E5A0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Tabelas e Modelos de dados lógico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7CE0FC0-3B26-4B0C-B62C-271CAB0A4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" y="361739"/>
            <a:ext cx="7125049" cy="613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E82C8F1-5034-4C56-A3B8-E142DC12E2D5}"/>
              </a:ext>
            </a:extLst>
          </p:cNvPr>
          <p:cNvSpPr txBox="1"/>
          <p:nvPr/>
        </p:nvSpPr>
        <p:spPr>
          <a:xfrm>
            <a:off x="8155172" y="5571460"/>
            <a:ext cx="190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Jorge </a:t>
            </a:r>
            <a:r>
              <a:rPr lang="pt-BR" dirty="0" err="1"/>
              <a:t>Uliam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758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0E980C-8218-4ADC-BF06-0EE5C296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Demonstração do Simulador de Sensores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AC12E41A-2DB6-4D40-882A-EA2C87F9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44" y="2179990"/>
            <a:ext cx="9871111" cy="409651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455498A-28A1-4D8A-8681-2F5CF0CBE0A8}"/>
              </a:ext>
            </a:extLst>
          </p:cNvPr>
          <p:cNvSpPr txBox="1"/>
          <p:nvPr/>
        </p:nvSpPr>
        <p:spPr>
          <a:xfrm>
            <a:off x="9708890" y="221783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Gabriel Alvares</a:t>
            </a:r>
          </a:p>
        </p:txBody>
      </p:sp>
    </p:spTree>
    <p:extLst>
      <p:ext uri="{BB962C8B-B14F-4D97-AF65-F5344CB8AC3E}">
        <p14:creationId xmlns:p14="http://schemas.microsoft.com/office/powerpoint/2010/main" val="19467652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242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Avenir Next LT Pro</vt:lpstr>
      <vt:lpstr>Calibri</vt:lpstr>
      <vt:lpstr>Neue Haas Grotesk Text Pro</vt:lpstr>
      <vt:lpstr>Rockwell Nova Extra Bold</vt:lpstr>
      <vt:lpstr>AccentBoxVTI</vt:lpstr>
      <vt:lpstr>Cyberlife</vt:lpstr>
      <vt:lpstr>Apresentação do PowerPoint</vt:lpstr>
      <vt:lpstr>Contexto</vt:lpstr>
      <vt:lpstr>Apresentação do PowerPoint</vt:lpstr>
      <vt:lpstr>Apresentação do PowerPoint</vt:lpstr>
      <vt:lpstr>Principais requisitos</vt:lpstr>
      <vt:lpstr>Site institucional</vt:lpstr>
      <vt:lpstr>Tabelas e Modelos de dados lógico</vt:lpstr>
      <vt:lpstr>Demonstração do Simulador de Sensores</vt:lpstr>
      <vt:lpstr>Analytics (Rins)</vt:lpstr>
      <vt:lpstr>Analytics (Rins)</vt:lpstr>
      <vt:lpstr>O git do Cyberlife</vt:lpstr>
      <vt:lpstr>Perspectivas Futuras</vt:lpstr>
      <vt:lpstr>Cyberlife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Cyberlife</dc:title>
  <dc:creator>JORGE ULIAM DE LIMA</dc:creator>
  <cp:lastModifiedBy>JORGE ULIAM DE LIMA</cp:lastModifiedBy>
  <cp:revision>4</cp:revision>
  <dcterms:created xsi:type="dcterms:W3CDTF">2020-10-27T13:37:46Z</dcterms:created>
  <dcterms:modified xsi:type="dcterms:W3CDTF">2020-10-27T14:41:12Z</dcterms:modified>
</cp:coreProperties>
</file>