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3FA"/>
    <a:srgbClr val="5158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10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6d8cb575939bb1d/Desktop/Ferbgam/Sprint%202/Documenta&#231;&#227;o/Relat&#243;rio%20de%20Arq.%20Comp/Tabela%20de%20parametros%20-%20arq%20com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6d8cb575939bb1d/Desktop/Ferbgam/Sprint%202/Documenta&#231;&#227;o/Relat&#243;rio%20de%20Arq.%20Comp/Tabela%20de%20parametros%20-%20arq%20comp.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m888\Downloads\tabela-umida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96d8cb575939bb1d/Desktop/Ferbgam/Sprint%202/Documenta&#231;&#227;o/Relat&#243;rio%20de%20Arq.%20Comp/Tabela%20de%20parametros%20-%20arq%20comp.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none" spc="50" normalizeH="0" baseline="0">
                <a:solidFill>
                  <a:schemeClr val="tx1">
                    <a:lumMod val="65000"/>
                    <a:lumOff val="35000"/>
                  </a:schemeClr>
                </a:solidFill>
                <a:latin typeface="+mj-lt"/>
                <a:ea typeface="+mj-ea"/>
                <a:cs typeface="+mj-cs"/>
              </a:defRPr>
            </a:pPr>
            <a:r>
              <a:rPr lang="en-US" b="1"/>
              <a:t>Temperatura Verão °C</a:t>
            </a:r>
          </a:p>
        </c:rich>
      </c:tx>
      <c:overlay val="0"/>
      <c:spPr>
        <a:noFill/>
        <a:ln>
          <a:noFill/>
        </a:ln>
        <a:effectLst/>
      </c:spPr>
      <c:txPr>
        <a:bodyPr rot="0" spcFirstLastPara="1" vertOverflow="ellipsis" vert="horz" wrap="square" anchor="ctr" anchorCtr="1"/>
        <a:lstStyle/>
        <a:p>
          <a:pPr>
            <a:defRPr sz="2128" b="1" i="0" u="none" strike="noStrike" kern="1200" cap="none" spc="50" normalizeH="0" baseline="0">
              <a:solidFill>
                <a:schemeClr val="tx1">
                  <a:lumMod val="65000"/>
                  <a:lumOff val="35000"/>
                </a:schemeClr>
              </a:solidFill>
              <a:latin typeface="+mj-lt"/>
              <a:ea typeface="+mj-ea"/>
              <a:cs typeface="+mj-cs"/>
            </a:defRPr>
          </a:pPr>
          <a:endParaRPr lang="pt-BR"/>
        </a:p>
      </c:txPr>
    </c:title>
    <c:autoTitleDeleted val="0"/>
    <c:plotArea>
      <c:layout/>
      <c:barChart>
        <c:barDir val="col"/>
        <c:grouping val="clustered"/>
        <c:varyColors val="0"/>
        <c:ser>
          <c:idx val="0"/>
          <c:order val="0"/>
          <c:tx>
            <c:strRef>
              <c:f>'[Tabela de parametros - arq comp.xlsx]Classificação temp - verao'!$L$3</c:f>
              <c:strCache>
                <c:ptCount val="1"/>
                <c:pt idx="0">
                  <c:v>Temperatura °C</c:v>
                </c:pt>
              </c:strCache>
            </c:strRef>
          </c:tx>
          <c:spPr>
            <a:solidFill>
              <a:srgbClr val="00A3FA">
                <a:alpha val="70000"/>
              </a:srgbClr>
            </a:solidFill>
            <a:ln>
              <a:noFill/>
            </a:ln>
            <a:effectLst/>
          </c:spPr>
          <c:invertIfNegative val="0"/>
          <c:cat>
            <c:numRef>
              <c:f>'[Tabela de parametros - arq comp.xlsx]Classificação temp - verao'!$K$4:$K$16</c:f>
              <c:numCache>
                <c:formatCode>[$-F400]h:mm:ss\ AM/PM</c:formatCode>
                <c:ptCount val="13"/>
                <c:pt idx="0">
                  <c:v>0.33333333333333331</c:v>
                </c:pt>
                <c:pt idx="1">
                  <c:v>0.375</c:v>
                </c:pt>
                <c:pt idx="2">
                  <c:v>0.41666666666666702</c:v>
                </c:pt>
                <c:pt idx="3">
                  <c:v>0.45833333333333298</c:v>
                </c:pt>
                <c:pt idx="4">
                  <c:v>0.5</c:v>
                </c:pt>
                <c:pt idx="5">
                  <c:v>0.54166666666666696</c:v>
                </c:pt>
                <c:pt idx="6">
                  <c:v>0.58333333333333304</c:v>
                </c:pt>
                <c:pt idx="7">
                  <c:v>0.625</c:v>
                </c:pt>
                <c:pt idx="8">
                  <c:v>0.66666666666666696</c:v>
                </c:pt>
                <c:pt idx="9">
                  <c:v>0.70833333333333304</c:v>
                </c:pt>
                <c:pt idx="10">
                  <c:v>0.75</c:v>
                </c:pt>
                <c:pt idx="11">
                  <c:v>0.79166666666666696</c:v>
                </c:pt>
                <c:pt idx="12">
                  <c:v>0.83333333333333304</c:v>
                </c:pt>
              </c:numCache>
            </c:numRef>
          </c:cat>
          <c:val>
            <c:numRef>
              <c:f>'[Tabela de parametros - arq comp.xlsx]Classificação temp - verao'!$L$4:$L$16</c:f>
              <c:numCache>
                <c:formatCode>0.00</c:formatCode>
                <c:ptCount val="13"/>
                <c:pt idx="0">
                  <c:v>20.399999999999999</c:v>
                </c:pt>
                <c:pt idx="1">
                  <c:v>25</c:v>
                </c:pt>
                <c:pt idx="2">
                  <c:v>22.2</c:v>
                </c:pt>
                <c:pt idx="3">
                  <c:v>22.9</c:v>
                </c:pt>
                <c:pt idx="4">
                  <c:v>23.8</c:v>
                </c:pt>
                <c:pt idx="5">
                  <c:v>30</c:v>
                </c:pt>
                <c:pt idx="6">
                  <c:v>23.7</c:v>
                </c:pt>
                <c:pt idx="7">
                  <c:v>23.1</c:v>
                </c:pt>
                <c:pt idx="8">
                  <c:v>22.5</c:v>
                </c:pt>
                <c:pt idx="9">
                  <c:v>23</c:v>
                </c:pt>
                <c:pt idx="10">
                  <c:v>22.3</c:v>
                </c:pt>
                <c:pt idx="11">
                  <c:v>21</c:v>
                </c:pt>
                <c:pt idx="12">
                  <c:v>23</c:v>
                </c:pt>
              </c:numCache>
            </c:numRef>
          </c:val>
          <c:extLst>
            <c:ext xmlns:c16="http://schemas.microsoft.com/office/drawing/2014/chart" uri="{C3380CC4-5D6E-409C-BE32-E72D297353CC}">
              <c16:uniqueId val="{00000000-7239-4ED1-AF1E-4B5C2E4E4492}"/>
            </c:ext>
          </c:extLst>
        </c:ser>
        <c:dLbls>
          <c:showLegendKey val="0"/>
          <c:showVal val="0"/>
          <c:showCatName val="0"/>
          <c:showSerName val="0"/>
          <c:showPercent val="0"/>
          <c:showBubbleSize val="0"/>
        </c:dLbls>
        <c:gapWidth val="80"/>
        <c:overlap val="25"/>
        <c:axId val="115932592"/>
        <c:axId val="115931760"/>
      </c:barChart>
      <c:catAx>
        <c:axId val="115932592"/>
        <c:scaling>
          <c:orientation val="minMax"/>
        </c:scaling>
        <c:delete val="0"/>
        <c:axPos val="b"/>
        <c:numFmt formatCode="[$-F400]h:mm:ss\ AM/PM"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cap="none" spc="20" normalizeH="0" baseline="0">
                <a:solidFill>
                  <a:schemeClr val="tx1">
                    <a:lumMod val="65000"/>
                    <a:lumOff val="35000"/>
                  </a:schemeClr>
                </a:solidFill>
                <a:latin typeface="+mn-lt"/>
                <a:ea typeface="+mn-ea"/>
                <a:cs typeface="+mn-cs"/>
              </a:defRPr>
            </a:pPr>
            <a:endParaRPr lang="pt-BR"/>
          </a:p>
        </c:txPr>
        <c:crossAx val="115931760"/>
        <c:crosses val="autoZero"/>
        <c:auto val="1"/>
        <c:lblAlgn val="ctr"/>
        <c:lblOffset val="100"/>
        <c:noMultiLvlLbl val="0"/>
      </c:catAx>
      <c:valAx>
        <c:axId val="115931760"/>
        <c:scaling>
          <c:orientation val="minMax"/>
        </c:scaling>
        <c:delete val="0"/>
        <c:axPos val="l"/>
        <c:majorGridlines>
          <c:spPr>
            <a:ln w="9525" cap="flat" cmpd="sng" algn="ctr">
              <a:solidFill>
                <a:schemeClr val="tx1">
                  <a:lumMod val="5000"/>
                  <a:lumOff val="9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spc="20" baseline="0">
                <a:solidFill>
                  <a:schemeClr val="tx1">
                    <a:lumMod val="65000"/>
                    <a:lumOff val="35000"/>
                  </a:schemeClr>
                </a:solidFill>
                <a:latin typeface="+mn-lt"/>
                <a:ea typeface="+mn-ea"/>
                <a:cs typeface="+mn-cs"/>
              </a:defRPr>
            </a:pPr>
            <a:endParaRPr lang="pt-BR"/>
          </a:p>
        </c:txPr>
        <c:crossAx val="115932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50" normalizeH="0" baseline="0">
                <a:solidFill>
                  <a:schemeClr val="tx1">
                    <a:lumMod val="65000"/>
                    <a:lumOff val="35000"/>
                  </a:schemeClr>
                </a:solidFill>
                <a:latin typeface="+mj-lt"/>
                <a:ea typeface="+mj-ea"/>
                <a:cs typeface="+mj-cs"/>
              </a:defRPr>
            </a:pPr>
            <a:r>
              <a:rPr lang="en-US" b="1" dirty="0" err="1"/>
              <a:t>Temperatura</a:t>
            </a:r>
            <a:r>
              <a:rPr lang="en-US" b="1" dirty="0"/>
              <a:t> </a:t>
            </a:r>
            <a:r>
              <a:rPr lang="en-US" b="1" dirty="0" err="1"/>
              <a:t>Inverno</a:t>
            </a:r>
            <a:r>
              <a:rPr lang="en-US" b="1" dirty="0"/>
              <a:t> °C</a:t>
            </a:r>
          </a:p>
        </c:rich>
      </c:tx>
      <c:overlay val="0"/>
      <c:spPr>
        <a:noFill/>
        <a:ln>
          <a:noFill/>
        </a:ln>
        <a:effectLst/>
      </c:spPr>
      <c:txPr>
        <a:bodyPr rot="0" spcFirstLastPara="1" vertOverflow="ellipsis" vert="horz" wrap="square" anchor="ctr" anchorCtr="1"/>
        <a:lstStyle/>
        <a:p>
          <a:pPr>
            <a:defRPr sz="2128" b="1" i="0" u="none" strike="noStrike" kern="1200" cap="none" spc="50" normalizeH="0" baseline="0">
              <a:solidFill>
                <a:schemeClr val="tx1">
                  <a:lumMod val="65000"/>
                  <a:lumOff val="35000"/>
                </a:schemeClr>
              </a:solidFill>
              <a:latin typeface="+mj-lt"/>
              <a:ea typeface="+mj-ea"/>
              <a:cs typeface="+mj-cs"/>
            </a:defRPr>
          </a:pPr>
          <a:endParaRPr lang="pt-BR"/>
        </a:p>
      </c:txPr>
    </c:title>
    <c:autoTitleDeleted val="0"/>
    <c:plotArea>
      <c:layout/>
      <c:barChart>
        <c:barDir val="col"/>
        <c:grouping val="clustered"/>
        <c:varyColors val="0"/>
        <c:ser>
          <c:idx val="0"/>
          <c:order val="0"/>
          <c:tx>
            <c:strRef>
              <c:f>'[Tabela de parametros - arq comp.xlsx]Classificação temp - inverno'!$L$3</c:f>
              <c:strCache>
                <c:ptCount val="1"/>
                <c:pt idx="0">
                  <c:v>Temperatura °C</c:v>
                </c:pt>
              </c:strCache>
            </c:strRef>
          </c:tx>
          <c:spPr>
            <a:solidFill>
              <a:srgbClr val="00A3FA">
                <a:alpha val="70000"/>
              </a:srgbClr>
            </a:solidFill>
            <a:ln>
              <a:noFill/>
            </a:ln>
            <a:effectLst/>
          </c:spPr>
          <c:invertIfNegative val="0"/>
          <c:cat>
            <c:numRef>
              <c:f>'[Tabela de parametros - arq comp.xlsx]Classificação temp - inverno'!$K$4:$K$16</c:f>
              <c:numCache>
                <c:formatCode>[$-F400]h:mm:ss\ AM/PM</c:formatCode>
                <c:ptCount val="13"/>
                <c:pt idx="0">
                  <c:v>0.33333333333333331</c:v>
                </c:pt>
                <c:pt idx="1">
                  <c:v>0.375</c:v>
                </c:pt>
                <c:pt idx="2">
                  <c:v>0.41666666666666702</c:v>
                </c:pt>
                <c:pt idx="3">
                  <c:v>0.45833333333333298</c:v>
                </c:pt>
                <c:pt idx="4">
                  <c:v>0.5</c:v>
                </c:pt>
                <c:pt idx="5">
                  <c:v>0.54166666666666696</c:v>
                </c:pt>
                <c:pt idx="6">
                  <c:v>0.58333333333333304</c:v>
                </c:pt>
                <c:pt idx="7">
                  <c:v>0.625</c:v>
                </c:pt>
                <c:pt idx="8">
                  <c:v>0.66666666666666696</c:v>
                </c:pt>
                <c:pt idx="9">
                  <c:v>0.70833333333333304</c:v>
                </c:pt>
                <c:pt idx="10">
                  <c:v>0.75</c:v>
                </c:pt>
                <c:pt idx="11">
                  <c:v>0.79166666666666696</c:v>
                </c:pt>
                <c:pt idx="12">
                  <c:v>0.83333333333333304</c:v>
                </c:pt>
              </c:numCache>
            </c:numRef>
          </c:cat>
          <c:val>
            <c:numRef>
              <c:f>'[Tabela de parametros - arq comp.xlsx]Classificação temp - inverno'!$L$4:$L$16</c:f>
              <c:numCache>
                <c:formatCode>0.00</c:formatCode>
                <c:ptCount val="13"/>
                <c:pt idx="0">
                  <c:v>23.4</c:v>
                </c:pt>
                <c:pt idx="1">
                  <c:v>23</c:v>
                </c:pt>
                <c:pt idx="2">
                  <c:v>22.2</c:v>
                </c:pt>
                <c:pt idx="3">
                  <c:v>24</c:v>
                </c:pt>
                <c:pt idx="4">
                  <c:v>23.8</c:v>
                </c:pt>
                <c:pt idx="5">
                  <c:v>23.9</c:v>
                </c:pt>
                <c:pt idx="6">
                  <c:v>23.7</c:v>
                </c:pt>
                <c:pt idx="7">
                  <c:v>23.1</c:v>
                </c:pt>
                <c:pt idx="8">
                  <c:v>23.5</c:v>
                </c:pt>
                <c:pt idx="9">
                  <c:v>24</c:v>
                </c:pt>
                <c:pt idx="10">
                  <c:v>25</c:v>
                </c:pt>
                <c:pt idx="11">
                  <c:v>22</c:v>
                </c:pt>
                <c:pt idx="12">
                  <c:v>24</c:v>
                </c:pt>
              </c:numCache>
            </c:numRef>
          </c:val>
          <c:extLst>
            <c:ext xmlns:c16="http://schemas.microsoft.com/office/drawing/2014/chart" uri="{C3380CC4-5D6E-409C-BE32-E72D297353CC}">
              <c16:uniqueId val="{00000000-27CC-47F5-80EA-1B6F435E9DE3}"/>
            </c:ext>
          </c:extLst>
        </c:ser>
        <c:dLbls>
          <c:showLegendKey val="0"/>
          <c:showVal val="0"/>
          <c:showCatName val="0"/>
          <c:showSerName val="0"/>
          <c:showPercent val="0"/>
          <c:showBubbleSize val="0"/>
        </c:dLbls>
        <c:gapWidth val="80"/>
        <c:overlap val="25"/>
        <c:axId val="234902288"/>
        <c:axId val="234915600"/>
      </c:barChart>
      <c:catAx>
        <c:axId val="234902288"/>
        <c:scaling>
          <c:orientation val="minMax"/>
        </c:scaling>
        <c:delete val="0"/>
        <c:axPos val="b"/>
        <c:numFmt formatCode="[$-F400]h:mm:ss\ AM/PM"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cap="none" spc="20" normalizeH="0" baseline="0">
                <a:solidFill>
                  <a:schemeClr val="tx1">
                    <a:lumMod val="65000"/>
                    <a:lumOff val="35000"/>
                  </a:schemeClr>
                </a:solidFill>
                <a:latin typeface="+mn-lt"/>
                <a:ea typeface="+mn-ea"/>
                <a:cs typeface="+mn-cs"/>
              </a:defRPr>
            </a:pPr>
            <a:endParaRPr lang="pt-BR"/>
          </a:p>
        </c:txPr>
        <c:crossAx val="234915600"/>
        <c:crosses val="autoZero"/>
        <c:auto val="1"/>
        <c:lblAlgn val="ctr"/>
        <c:lblOffset val="100"/>
        <c:noMultiLvlLbl val="0"/>
      </c:catAx>
      <c:valAx>
        <c:axId val="234915600"/>
        <c:scaling>
          <c:orientation val="minMax"/>
        </c:scaling>
        <c:delete val="0"/>
        <c:axPos val="l"/>
        <c:majorGridlines>
          <c:spPr>
            <a:ln w="9525" cap="flat" cmpd="sng" algn="ctr">
              <a:solidFill>
                <a:schemeClr val="tx1">
                  <a:lumMod val="5000"/>
                  <a:lumOff val="9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spc="20" baseline="0">
                <a:solidFill>
                  <a:schemeClr val="tx1">
                    <a:lumMod val="65000"/>
                    <a:lumOff val="35000"/>
                  </a:schemeClr>
                </a:solidFill>
                <a:latin typeface="+mn-lt"/>
                <a:ea typeface="+mn-ea"/>
                <a:cs typeface="+mn-cs"/>
              </a:defRPr>
            </a:pPr>
            <a:endParaRPr lang="pt-BR"/>
          </a:p>
        </c:txPr>
        <c:crossAx val="234902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none" spc="50" normalizeH="0" baseline="0">
                <a:solidFill>
                  <a:schemeClr val="tx1">
                    <a:lumMod val="65000"/>
                    <a:lumOff val="35000"/>
                  </a:schemeClr>
                </a:solidFill>
                <a:latin typeface="+mj-lt"/>
                <a:ea typeface="+mj-ea"/>
                <a:cs typeface="+mj-cs"/>
              </a:defRPr>
            </a:pPr>
            <a:r>
              <a:rPr lang="pt-BR" b="1"/>
              <a:t>Umidade</a:t>
            </a:r>
          </a:p>
        </c:rich>
      </c:tx>
      <c:overlay val="0"/>
      <c:spPr>
        <a:noFill/>
        <a:ln>
          <a:noFill/>
        </a:ln>
        <a:effectLst/>
      </c:spPr>
      <c:txPr>
        <a:bodyPr rot="0" spcFirstLastPara="1" vertOverflow="ellipsis" vert="horz" wrap="square" anchor="ctr" anchorCtr="1"/>
        <a:lstStyle/>
        <a:p>
          <a:pPr>
            <a:defRPr sz="2128" b="1" i="0" u="none" strike="noStrike" kern="1200" cap="none" spc="50" normalizeH="0" baseline="0">
              <a:solidFill>
                <a:schemeClr val="tx1">
                  <a:lumMod val="65000"/>
                  <a:lumOff val="35000"/>
                </a:schemeClr>
              </a:solidFill>
              <a:latin typeface="+mj-lt"/>
              <a:ea typeface="+mj-ea"/>
              <a:cs typeface="+mj-cs"/>
            </a:defRPr>
          </a:pPr>
          <a:endParaRPr lang="pt-BR"/>
        </a:p>
      </c:txPr>
    </c:title>
    <c:autoTitleDeleted val="0"/>
    <c:plotArea>
      <c:layout/>
      <c:barChart>
        <c:barDir val="col"/>
        <c:grouping val="clustered"/>
        <c:varyColors val="0"/>
        <c:ser>
          <c:idx val="1"/>
          <c:order val="1"/>
          <c:spPr>
            <a:solidFill>
              <a:srgbClr val="00A3FA">
                <a:alpha val="70000"/>
              </a:srgbClr>
            </a:solidFill>
            <a:ln>
              <a:noFill/>
            </a:ln>
            <a:effectLst/>
          </c:spPr>
          <c:invertIfNegative val="0"/>
          <c:cat>
            <c:numRef>
              <c:f>Planilha2!$C$5:$C$15</c:f>
              <c:numCache>
                <c:formatCode>[$-F400]h:mm:ss\ AM/PM</c:formatCode>
                <c:ptCount val="11"/>
                <c:pt idx="0">
                  <c:v>0.33333333333333331</c:v>
                </c:pt>
                <c:pt idx="1">
                  <c:v>0.375</c:v>
                </c:pt>
                <c:pt idx="2">
                  <c:v>0.41666666666666702</c:v>
                </c:pt>
                <c:pt idx="3">
                  <c:v>0.45833333333333298</c:v>
                </c:pt>
                <c:pt idx="4">
                  <c:v>0.5</c:v>
                </c:pt>
                <c:pt idx="5">
                  <c:v>0.54166666666666696</c:v>
                </c:pt>
                <c:pt idx="6">
                  <c:v>0.58333333333333304</c:v>
                </c:pt>
                <c:pt idx="7">
                  <c:v>0.625</c:v>
                </c:pt>
                <c:pt idx="8">
                  <c:v>0.66666666666666696</c:v>
                </c:pt>
                <c:pt idx="9">
                  <c:v>0.70833333333333304</c:v>
                </c:pt>
                <c:pt idx="10">
                  <c:v>0.75</c:v>
                </c:pt>
              </c:numCache>
            </c:numRef>
          </c:cat>
          <c:val>
            <c:numRef>
              <c:f>Planilha2!$E$5:$E$15</c:f>
              <c:numCache>
                <c:formatCode>0.0</c:formatCode>
                <c:ptCount val="11"/>
                <c:pt idx="0">
                  <c:v>40</c:v>
                </c:pt>
                <c:pt idx="1">
                  <c:v>50.5</c:v>
                </c:pt>
                <c:pt idx="2">
                  <c:v>43.1</c:v>
                </c:pt>
                <c:pt idx="3">
                  <c:v>57.2</c:v>
                </c:pt>
                <c:pt idx="4">
                  <c:v>41.2</c:v>
                </c:pt>
                <c:pt idx="5">
                  <c:v>53.5</c:v>
                </c:pt>
                <c:pt idx="6">
                  <c:v>58.3</c:v>
                </c:pt>
                <c:pt idx="7">
                  <c:v>44</c:v>
                </c:pt>
                <c:pt idx="8">
                  <c:v>56</c:v>
                </c:pt>
                <c:pt idx="9">
                  <c:v>59.7</c:v>
                </c:pt>
                <c:pt idx="10">
                  <c:v>60</c:v>
                </c:pt>
              </c:numCache>
            </c:numRef>
          </c:val>
          <c:extLst>
            <c:ext xmlns:c16="http://schemas.microsoft.com/office/drawing/2014/chart" uri="{C3380CC4-5D6E-409C-BE32-E72D297353CC}">
              <c16:uniqueId val="{00000000-3721-4CBD-8DC6-6FE1B24D0AB4}"/>
            </c:ext>
          </c:extLst>
        </c:ser>
        <c:dLbls>
          <c:showLegendKey val="0"/>
          <c:showVal val="0"/>
          <c:showCatName val="0"/>
          <c:showSerName val="0"/>
          <c:showPercent val="0"/>
          <c:showBubbleSize val="0"/>
        </c:dLbls>
        <c:gapWidth val="80"/>
        <c:overlap val="25"/>
        <c:axId val="350681024"/>
        <c:axId val="350683520"/>
        <c:extLst>
          <c:ext xmlns:c15="http://schemas.microsoft.com/office/drawing/2012/chart" uri="{02D57815-91ED-43cb-92C2-25804820EDAC}">
            <c15:filteredBarSeries>
              <c15:ser>
                <c:idx val="0"/>
                <c:order val="0"/>
                <c:spPr>
                  <a:solidFill>
                    <a:schemeClr val="accent1">
                      <a:shade val="65000"/>
                      <a:alpha val="70000"/>
                    </a:schemeClr>
                  </a:solidFill>
                  <a:ln>
                    <a:noFill/>
                  </a:ln>
                  <a:effectLst/>
                </c:spPr>
                <c:invertIfNegative val="0"/>
                <c:cat>
                  <c:numRef>
                    <c:extLst>
                      <c:ext uri="{02D57815-91ED-43cb-92C2-25804820EDAC}">
                        <c15:formulaRef>
                          <c15:sqref>Planilha2!$C$5:$C$15</c15:sqref>
                        </c15:formulaRef>
                      </c:ext>
                    </c:extLst>
                    <c:numCache>
                      <c:formatCode>[$-F400]h:mm:ss\ AM/PM</c:formatCode>
                      <c:ptCount val="11"/>
                      <c:pt idx="0">
                        <c:v>0.33333333333333331</c:v>
                      </c:pt>
                      <c:pt idx="1">
                        <c:v>0.375</c:v>
                      </c:pt>
                      <c:pt idx="2">
                        <c:v>0.41666666666666702</c:v>
                      </c:pt>
                      <c:pt idx="3">
                        <c:v>0.45833333333333298</c:v>
                      </c:pt>
                      <c:pt idx="4">
                        <c:v>0.5</c:v>
                      </c:pt>
                      <c:pt idx="5">
                        <c:v>0.54166666666666696</c:v>
                      </c:pt>
                      <c:pt idx="6">
                        <c:v>0.58333333333333304</c:v>
                      </c:pt>
                      <c:pt idx="7">
                        <c:v>0.625</c:v>
                      </c:pt>
                      <c:pt idx="8">
                        <c:v>0.66666666666666696</c:v>
                      </c:pt>
                      <c:pt idx="9">
                        <c:v>0.70833333333333304</c:v>
                      </c:pt>
                      <c:pt idx="10">
                        <c:v>0.75</c:v>
                      </c:pt>
                    </c:numCache>
                  </c:numRef>
                </c:cat>
                <c:val>
                  <c:numRef>
                    <c:extLst>
                      <c:ext uri="{02D57815-91ED-43cb-92C2-25804820EDAC}">
                        <c15:formulaRef>
                          <c15:sqref>Planilha2!$D$5:$D$15</c15:sqref>
                        </c15:formulaRef>
                      </c:ext>
                    </c:extLst>
                    <c:numCache>
                      <c:formatCode>[$-F400]h:mm:ss\ AM/PM</c:formatCode>
                      <c:ptCount val="11"/>
                    </c:numCache>
                  </c:numRef>
                </c:val>
                <c:extLst>
                  <c:ext xmlns:c16="http://schemas.microsoft.com/office/drawing/2014/chart" uri="{C3380CC4-5D6E-409C-BE32-E72D297353CC}">
                    <c16:uniqueId val="{00000001-3721-4CBD-8DC6-6FE1B24D0AB4}"/>
                  </c:ext>
                </c:extLst>
              </c15:ser>
            </c15:filteredBarSeries>
            <c15:filteredBarSeries>
              <c15:ser>
                <c:idx val="2"/>
                <c:order val="2"/>
                <c:spPr>
                  <a:solidFill>
                    <a:schemeClr val="accent1">
                      <a:tint val="65000"/>
                      <a:alpha val="70000"/>
                    </a:schemeClr>
                  </a:solidFill>
                  <a:ln>
                    <a:noFill/>
                  </a:ln>
                  <a:effectLst/>
                </c:spPr>
                <c:invertIfNegative val="0"/>
                <c:cat>
                  <c:numRef>
                    <c:extLst xmlns:c15="http://schemas.microsoft.com/office/drawing/2012/chart">
                      <c:ext xmlns:c15="http://schemas.microsoft.com/office/drawing/2012/chart" uri="{02D57815-91ED-43cb-92C2-25804820EDAC}">
                        <c15:formulaRef>
                          <c15:sqref>Planilha2!$C$5:$C$15</c15:sqref>
                        </c15:formulaRef>
                      </c:ext>
                    </c:extLst>
                    <c:numCache>
                      <c:formatCode>[$-F400]h:mm:ss\ AM/PM</c:formatCode>
                      <c:ptCount val="11"/>
                      <c:pt idx="0">
                        <c:v>0.33333333333333331</c:v>
                      </c:pt>
                      <c:pt idx="1">
                        <c:v>0.375</c:v>
                      </c:pt>
                      <c:pt idx="2">
                        <c:v>0.41666666666666702</c:v>
                      </c:pt>
                      <c:pt idx="3">
                        <c:v>0.45833333333333298</c:v>
                      </c:pt>
                      <c:pt idx="4">
                        <c:v>0.5</c:v>
                      </c:pt>
                      <c:pt idx="5">
                        <c:v>0.54166666666666696</c:v>
                      </c:pt>
                      <c:pt idx="6">
                        <c:v>0.58333333333333304</c:v>
                      </c:pt>
                      <c:pt idx="7">
                        <c:v>0.625</c:v>
                      </c:pt>
                      <c:pt idx="8">
                        <c:v>0.66666666666666696</c:v>
                      </c:pt>
                      <c:pt idx="9">
                        <c:v>0.70833333333333304</c:v>
                      </c:pt>
                      <c:pt idx="10">
                        <c:v>0.75</c:v>
                      </c:pt>
                    </c:numCache>
                  </c:numRef>
                </c:cat>
                <c:val>
                  <c:numRef>
                    <c:extLst xmlns:c15="http://schemas.microsoft.com/office/drawing/2012/chart">
                      <c:ext xmlns:c15="http://schemas.microsoft.com/office/drawing/2012/chart" uri="{02D57815-91ED-43cb-92C2-25804820EDAC}">
                        <c15:formulaRef>
                          <c15:sqref>Planilha2!$F$5:$F$15</c15:sqref>
                        </c15:formulaRef>
                      </c:ext>
                    </c:extLst>
                    <c:numCache>
                      <c:formatCode>0.0</c:formatCode>
                      <c:ptCount val="11"/>
                    </c:numCache>
                  </c:numRef>
                </c:val>
                <c:extLst>
                  <c:ext xmlns:c16="http://schemas.microsoft.com/office/drawing/2014/chart" uri="{C3380CC4-5D6E-409C-BE32-E72D297353CC}">
                    <c16:uniqueId val="{00000002-3721-4CBD-8DC6-6FE1B24D0AB4}"/>
                  </c:ext>
                </c:extLst>
              </c15:ser>
            </c15:filteredBarSeries>
          </c:ext>
        </c:extLst>
      </c:barChart>
      <c:catAx>
        <c:axId val="350681024"/>
        <c:scaling>
          <c:orientation val="minMax"/>
        </c:scaling>
        <c:delete val="0"/>
        <c:axPos val="b"/>
        <c:numFmt formatCode="[$-F400]h:mm:ss\ AM/PM"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cap="none" spc="20" normalizeH="0" baseline="0">
                <a:solidFill>
                  <a:schemeClr val="tx1">
                    <a:lumMod val="65000"/>
                    <a:lumOff val="35000"/>
                  </a:schemeClr>
                </a:solidFill>
                <a:latin typeface="+mn-lt"/>
                <a:ea typeface="+mn-ea"/>
                <a:cs typeface="+mn-cs"/>
              </a:defRPr>
            </a:pPr>
            <a:endParaRPr lang="pt-BR"/>
          </a:p>
        </c:txPr>
        <c:crossAx val="350683520"/>
        <c:crosses val="autoZero"/>
        <c:auto val="1"/>
        <c:lblAlgn val="ctr"/>
        <c:lblOffset val="100"/>
        <c:noMultiLvlLbl val="0"/>
      </c:catAx>
      <c:valAx>
        <c:axId val="350683520"/>
        <c:scaling>
          <c:orientation val="minMax"/>
        </c:scaling>
        <c:delete val="0"/>
        <c:axPos val="l"/>
        <c:majorGridlines>
          <c:spPr>
            <a:ln w="9525" cap="flat" cmpd="sng" algn="ctr">
              <a:solidFill>
                <a:schemeClr val="tx1">
                  <a:lumMod val="5000"/>
                  <a:lumOff val="9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spc="20" baseline="0">
                <a:solidFill>
                  <a:schemeClr val="tx1">
                    <a:lumMod val="65000"/>
                    <a:lumOff val="35000"/>
                  </a:schemeClr>
                </a:solidFill>
                <a:latin typeface="+mn-lt"/>
                <a:ea typeface="+mn-ea"/>
                <a:cs typeface="+mn-cs"/>
              </a:defRPr>
            </a:pPr>
            <a:endParaRPr lang="pt-BR"/>
          </a:p>
        </c:txPr>
        <c:crossAx val="3506810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50" normalizeH="0" baseline="0">
                <a:solidFill>
                  <a:schemeClr val="tx1">
                    <a:lumMod val="65000"/>
                    <a:lumOff val="35000"/>
                  </a:schemeClr>
                </a:solidFill>
                <a:latin typeface="+mj-lt"/>
                <a:ea typeface="+mj-ea"/>
                <a:cs typeface="+mj-cs"/>
              </a:defRPr>
            </a:pPr>
            <a:r>
              <a:rPr lang="pt-BR" b="1"/>
              <a:t>Luminosidade</a:t>
            </a:r>
          </a:p>
        </c:rich>
      </c:tx>
      <c:overlay val="0"/>
      <c:spPr>
        <a:noFill/>
        <a:ln>
          <a:noFill/>
        </a:ln>
        <a:effectLst/>
      </c:spPr>
      <c:txPr>
        <a:bodyPr rot="0" spcFirstLastPara="1" vertOverflow="ellipsis" vert="horz" wrap="square" anchor="ctr" anchorCtr="1"/>
        <a:lstStyle/>
        <a:p>
          <a:pPr>
            <a:defRPr sz="2128" b="1" i="0" u="none" strike="noStrike" kern="1200" cap="none" spc="50" normalizeH="0" baseline="0">
              <a:solidFill>
                <a:schemeClr val="tx1">
                  <a:lumMod val="65000"/>
                  <a:lumOff val="35000"/>
                </a:schemeClr>
              </a:solidFill>
              <a:latin typeface="+mj-lt"/>
              <a:ea typeface="+mj-ea"/>
              <a:cs typeface="+mj-cs"/>
            </a:defRPr>
          </a:pPr>
          <a:endParaRPr lang="pt-BR"/>
        </a:p>
      </c:txPr>
    </c:title>
    <c:autoTitleDeleted val="0"/>
    <c:plotArea>
      <c:layout>
        <c:manualLayout>
          <c:layoutTarget val="inner"/>
          <c:xMode val="edge"/>
          <c:yMode val="edge"/>
          <c:x val="8.8128675785500418E-2"/>
          <c:y val="0.12231508121072771"/>
          <c:w val="0.87119701995266341"/>
          <c:h val="0.739874455209934"/>
        </c:manualLayout>
      </c:layout>
      <c:barChart>
        <c:barDir val="col"/>
        <c:grouping val="clustered"/>
        <c:varyColors val="0"/>
        <c:ser>
          <c:idx val="0"/>
          <c:order val="0"/>
          <c:spPr>
            <a:solidFill>
              <a:srgbClr val="00A3FA">
                <a:alpha val="70000"/>
              </a:srgbClr>
            </a:solidFill>
            <a:ln>
              <a:noFill/>
            </a:ln>
            <a:effectLst/>
          </c:spPr>
          <c:invertIfNegative val="0"/>
          <c:cat>
            <c:numRef>
              <c:f>'[Tabela de parametros - arq comp.xlsx]Classificação de luminosidade'!$L$5:$L$17</c:f>
              <c:numCache>
                <c:formatCode>[$-F400]h:mm:ss\ AM/PM</c:formatCode>
                <c:ptCount val="13"/>
                <c:pt idx="0">
                  <c:v>0.33333333333333331</c:v>
                </c:pt>
                <c:pt idx="1">
                  <c:v>0.375</c:v>
                </c:pt>
                <c:pt idx="2">
                  <c:v>0.41666666666666702</c:v>
                </c:pt>
                <c:pt idx="3">
                  <c:v>0.45833333333333298</c:v>
                </c:pt>
                <c:pt idx="4">
                  <c:v>0.5</c:v>
                </c:pt>
                <c:pt idx="5">
                  <c:v>0.54166666666666696</c:v>
                </c:pt>
                <c:pt idx="6">
                  <c:v>0.58333333333333304</c:v>
                </c:pt>
                <c:pt idx="7">
                  <c:v>0.625</c:v>
                </c:pt>
                <c:pt idx="8">
                  <c:v>0.66666666666666696</c:v>
                </c:pt>
                <c:pt idx="9">
                  <c:v>0.70833333333333304</c:v>
                </c:pt>
                <c:pt idx="10">
                  <c:v>0.75</c:v>
                </c:pt>
                <c:pt idx="11">
                  <c:v>0.79166666666666696</c:v>
                </c:pt>
                <c:pt idx="12">
                  <c:v>0.83333333333333304</c:v>
                </c:pt>
              </c:numCache>
            </c:numRef>
          </c:cat>
          <c:val>
            <c:numRef>
              <c:f>'[Tabela de parametros - arq comp.xlsx]Classificação de luminosidade'!$M$5:$M$17</c:f>
              <c:numCache>
                <c:formatCode>0.00</c:formatCode>
                <c:ptCount val="13"/>
                <c:pt idx="0">
                  <c:v>500</c:v>
                </c:pt>
                <c:pt idx="1">
                  <c:v>300</c:v>
                </c:pt>
                <c:pt idx="2">
                  <c:v>400</c:v>
                </c:pt>
                <c:pt idx="3">
                  <c:v>530</c:v>
                </c:pt>
                <c:pt idx="4">
                  <c:v>620</c:v>
                </c:pt>
                <c:pt idx="5">
                  <c:v>650</c:v>
                </c:pt>
                <c:pt idx="6">
                  <c:v>700</c:v>
                </c:pt>
                <c:pt idx="7">
                  <c:v>780</c:v>
                </c:pt>
                <c:pt idx="8">
                  <c:v>985</c:v>
                </c:pt>
                <c:pt idx="9">
                  <c:v>815</c:v>
                </c:pt>
                <c:pt idx="10">
                  <c:v>780</c:v>
                </c:pt>
                <c:pt idx="11">
                  <c:v>680</c:v>
                </c:pt>
                <c:pt idx="12">
                  <c:v>780</c:v>
                </c:pt>
              </c:numCache>
            </c:numRef>
          </c:val>
          <c:extLst>
            <c:ext xmlns:c16="http://schemas.microsoft.com/office/drawing/2014/chart" uri="{C3380CC4-5D6E-409C-BE32-E72D297353CC}">
              <c16:uniqueId val="{00000000-4C12-4C81-9130-36E0942C9F77}"/>
            </c:ext>
          </c:extLst>
        </c:ser>
        <c:dLbls>
          <c:showLegendKey val="0"/>
          <c:showVal val="0"/>
          <c:showCatName val="0"/>
          <c:showSerName val="0"/>
          <c:showPercent val="0"/>
          <c:showBubbleSize val="0"/>
        </c:dLbls>
        <c:gapWidth val="80"/>
        <c:overlap val="25"/>
        <c:axId val="2081549792"/>
        <c:axId val="2081548128"/>
      </c:barChart>
      <c:catAx>
        <c:axId val="2081549792"/>
        <c:scaling>
          <c:orientation val="minMax"/>
        </c:scaling>
        <c:delete val="0"/>
        <c:axPos val="b"/>
        <c:numFmt formatCode="[$-F400]h:mm:ss\ AM/PM"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cap="none" spc="20" normalizeH="0" baseline="0">
                <a:solidFill>
                  <a:schemeClr val="tx1">
                    <a:lumMod val="65000"/>
                    <a:lumOff val="35000"/>
                  </a:schemeClr>
                </a:solidFill>
                <a:latin typeface="+mn-lt"/>
                <a:ea typeface="+mn-ea"/>
                <a:cs typeface="+mn-cs"/>
              </a:defRPr>
            </a:pPr>
            <a:endParaRPr lang="pt-BR"/>
          </a:p>
        </c:txPr>
        <c:crossAx val="2081548128"/>
        <c:crosses val="autoZero"/>
        <c:auto val="1"/>
        <c:lblAlgn val="ctr"/>
        <c:lblOffset val="100"/>
        <c:noMultiLvlLbl val="0"/>
      </c:catAx>
      <c:valAx>
        <c:axId val="2081548128"/>
        <c:scaling>
          <c:orientation val="minMax"/>
        </c:scaling>
        <c:delete val="0"/>
        <c:axPos val="l"/>
        <c:majorGridlines>
          <c:spPr>
            <a:ln w="9525" cap="flat" cmpd="sng" algn="ctr">
              <a:solidFill>
                <a:schemeClr val="tx1">
                  <a:lumMod val="5000"/>
                  <a:lumOff val="9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spc="20" baseline="0">
                <a:solidFill>
                  <a:schemeClr val="tx1">
                    <a:lumMod val="65000"/>
                    <a:lumOff val="35000"/>
                  </a:schemeClr>
                </a:solidFill>
                <a:latin typeface="+mn-lt"/>
                <a:ea typeface="+mn-ea"/>
                <a:cs typeface="+mn-cs"/>
              </a:defRPr>
            </a:pPr>
            <a:endParaRPr lang="pt-BR"/>
          </a:p>
        </c:txPr>
        <c:crossAx val="2081549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46F1A-171D-4D2C-ACD7-CD23E3EB938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9788978-300F-455C-A2EE-DE887EE78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7B4B376-2EE3-4239-85C6-752A6D17F1D3}"/>
              </a:ext>
            </a:extLst>
          </p:cNvPr>
          <p:cNvSpPr>
            <a:spLocks noGrp="1"/>
          </p:cNvSpPr>
          <p:nvPr>
            <p:ph type="dt" sz="half" idx="10"/>
          </p:nvPr>
        </p:nvSpPr>
        <p:spPr/>
        <p:txBody>
          <a:bodyPr/>
          <a:lstStyle/>
          <a:p>
            <a:fld id="{2DB047D8-8ADC-47D8-9616-5AE684503DCE}" type="datetimeFigureOut">
              <a:rPr lang="pt-BR" smtClean="0"/>
              <a:t>07/04/2021</a:t>
            </a:fld>
            <a:endParaRPr lang="pt-BR"/>
          </a:p>
        </p:txBody>
      </p:sp>
      <p:sp>
        <p:nvSpPr>
          <p:cNvPr id="5" name="Espaço Reservado para Rodapé 4">
            <a:extLst>
              <a:ext uri="{FF2B5EF4-FFF2-40B4-BE49-F238E27FC236}">
                <a16:creationId xmlns:a16="http://schemas.microsoft.com/office/drawing/2014/main" id="{F0C422C9-B43A-43CC-9652-1BB5A409427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D549733-818B-4120-B372-0BE37128886E}"/>
              </a:ext>
            </a:extLst>
          </p:cNvPr>
          <p:cNvSpPr>
            <a:spLocks noGrp="1"/>
          </p:cNvSpPr>
          <p:nvPr>
            <p:ph type="sldNum" sz="quarter" idx="12"/>
          </p:nvPr>
        </p:nvSpPr>
        <p:spPr/>
        <p:txBody>
          <a:bodyPr/>
          <a:lstStyle/>
          <a:p>
            <a:fld id="{5794F872-C286-4D33-B473-CBCB3B99D9ED}" type="slidenum">
              <a:rPr lang="pt-BR" smtClean="0"/>
              <a:t>‹nº›</a:t>
            </a:fld>
            <a:endParaRPr lang="pt-BR"/>
          </a:p>
        </p:txBody>
      </p:sp>
    </p:spTree>
    <p:extLst>
      <p:ext uri="{BB962C8B-B14F-4D97-AF65-F5344CB8AC3E}">
        <p14:creationId xmlns:p14="http://schemas.microsoft.com/office/powerpoint/2010/main" val="208730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E93A67-FC61-4F78-82B0-A5EEEC33094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F961E1E-01E0-4C2A-9089-C976DB168F9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01A8C26-3C2B-4DEA-AB0D-3AB483C29C42}"/>
              </a:ext>
            </a:extLst>
          </p:cNvPr>
          <p:cNvSpPr>
            <a:spLocks noGrp="1"/>
          </p:cNvSpPr>
          <p:nvPr>
            <p:ph type="dt" sz="half" idx="10"/>
          </p:nvPr>
        </p:nvSpPr>
        <p:spPr/>
        <p:txBody>
          <a:bodyPr/>
          <a:lstStyle/>
          <a:p>
            <a:fld id="{2DB047D8-8ADC-47D8-9616-5AE684503DCE}" type="datetimeFigureOut">
              <a:rPr lang="pt-BR" smtClean="0"/>
              <a:t>07/04/2021</a:t>
            </a:fld>
            <a:endParaRPr lang="pt-BR"/>
          </a:p>
        </p:txBody>
      </p:sp>
      <p:sp>
        <p:nvSpPr>
          <p:cNvPr id="5" name="Espaço Reservado para Rodapé 4">
            <a:extLst>
              <a:ext uri="{FF2B5EF4-FFF2-40B4-BE49-F238E27FC236}">
                <a16:creationId xmlns:a16="http://schemas.microsoft.com/office/drawing/2014/main" id="{1CE28806-26CD-455D-9FF7-4AED56CC02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B126A7E-BD96-4496-88EA-996572DB8778}"/>
              </a:ext>
            </a:extLst>
          </p:cNvPr>
          <p:cNvSpPr>
            <a:spLocks noGrp="1"/>
          </p:cNvSpPr>
          <p:nvPr>
            <p:ph type="sldNum" sz="quarter" idx="12"/>
          </p:nvPr>
        </p:nvSpPr>
        <p:spPr/>
        <p:txBody>
          <a:bodyPr/>
          <a:lstStyle/>
          <a:p>
            <a:fld id="{5794F872-C286-4D33-B473-CBCB3B99D9ED}" type="slidenum">
              <a:rPr lang="pt-BR" smtClean="0"/>
              <a:t>‹nº›</a:t>
            </a:fld>
            <a:endParaRPr lang="pt-BR"/>
          </a:p>
        </p:txBody>
      </p:sp>
    </p:spTree>
    <p:extLst>
      <p:ext uri="{BB962C8B-B14F-4D97-AF65-F5344CB8AC3E}">
        <p14:creationId xmlns:p14="http://schemas.microsoft.com/office/powerpoint/2010/main" val="3975316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5CBB4DB-F5D2-4BA5-AFB1-07CF9A528C4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033AE24-DAC5-4521-8A1F-7CF86DBF072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5FD02F1-453C-4DE7-9687-B3B5AF857291}"/>
              </a:ext>
            </a:extLst>
          </p:cNvPr>
          <p:cNvSpPr>
            <a:spLocks noGrp="1"/>
          </p:cNvSpPr>
          <p:nvPr>
            <p:ph type="dt" sz="half" idx="10"/>
          </p:nvPr>
        </p:nvSpPr>
        <p:spPr/>
        <p:txBody>
          <a:bodyPr/>
          <a:lstStyle/>
          <a:p>
            <a:fld id="{2DB047D8-8ADC-47D8-9616-5AE684503DCE}" type="datetimeFigureOut">
              <a:rPr lang="pt-BR" smtClean="0"/>
              <a:t>07/04/2021</a:t>
            </a:fld>
            <a:endParaRPr lang="pt-BR"/>
          </a:p>
        </p:txBody>
      </p:sp>
      <p:sp>
        <p:nvSpPr>
          <p:cNvPr id="5" name="Espaço Reservado para Rodapé 4">
            <a:extLst>
              <a:ext uri="{FF2B5EF4-FFF2-40B4-BE49-F238E27FC236}">
                <a16:creationId xmlns:a16="http://schemas.microsoft.com/office/drawing/2014/main" id="{D15E18B7-2DF1-4DA3-98DB-4C6DC434F03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538CC09-DB5E-45B8-8A71-FEA125D1E349}"/>
              </a:ext>
            </a:extLst>
          </p:cNvPr>
          <p:cNvSpPr>
            <a:spLocks noGrp="1"/>
          </p:cNvSpPr>
          <p:nvPr>
            <p:ph type="sldNum" sz="quarter" idx="12"/>
          </p:nvPr>
        </p:nvSpPr>
        <p:spPr/>
        <p:txBody>
          <a:bodyPr/>
          <a:lstStyle/>
          <a:p>
            <a:fld id="{5794F872-C286-4D33-B473-CBCB3B99D9ED}" type="slidenum">
              <a:rPr lang="pt-BR" smtClean="0"/>
              <a:t>‹nº›</a:t>
            </a:fld>
            <a:endParaRPr lang="pt-BR"/>
          </a:p>
        </p:txBody>
      </p:sp>
    </p:spTree>
    <p:extLst>
      <p:ext uri="{BB962C8B-B14F-4D97-AF65-F5344CB8AC3E}">
        <p14:creationId xmlns:p14="http://schemas.microsoft.com/office/powerpoint/2010/main" val="83794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F37E78-20D1-431C-BAB8-B7764DA832C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1926BAB-70C8-4D74-B50A-CB538C094BD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DC40D7-C544-4E48-9AD4-CCE0CB5D8680}"/>
              </a:ext>
            </a:extLst>
          </p:cNvPr>
          <p:cNvSpPr>
            <a:spLocks noGrp="1"/>
          </p:cNvSpPr>
          <p:nvPr>
            <p:ph type="dt" sz="half" idx="10"/>
          </p:nvPr>
        </p:nvSpPr>
        <p:spPr/>
        <p:txBody>
          <a:bodyPr/>
          <a:lstStyle/>
          <a:p>
            <a:fld id="{2DB047D8-8ADC-47D8-9616-5AE684503DCE}" type="datetimeFigureOut">
              <a:rPr lang="pt-BR" smtClean="0"/>
              <a:t>07/04/2021</a:t>
            </a:fld>
            <a:endParaRPr lang="pt-BR"/>
          </a:p>
        </p:txBody>
      </p:sp>
      <p:sp>
        <p:nvSpPr>
          <p:cNvPr id="5" name="Espaço Reservado para Rodapé 4">
            <a:extLst>
              <a:ext uri="{FF2B5EF4-FFF2-40B4-BE49-F238E27FC236}">
                <a16:creationId xmlns:a16="http://schemas.microsoft.com/office/drawing/2014/main" id="{34E1A321-5E1F-4DFA-958C-1A063B65A24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5D0A832-15D6-447B-9651-3B7113D0381F}"/>
              </a:ext>
            </a:extLst>
          </p:cNvPr>
          <p:cNvSpPr>
            <a:spLocks noGrp="1"/>
          </p:cNvSpPr>
          <p:nvPr>
            <p:ph type="sldNum" sz="quarter" idx="12"/>
          </p:nvPr>
        </p:nvSpPr>
        <p:spPr/>
        <p:txBody>
          <a:bodyPr/>
          <a:lstStyle/>
          <a:p>
            <a:fld id="{5794F872-C286-4D33-B473-CBCB3B99D9ED}" type="slidenum">
              <a:rPr lang="pt-BR" smtClean="0"/>
              <a:t>‹nº›</a:t>
            </a:fld>
            <a:endParaRPr lang="pt-BR"/>
          </a:p>
        </p:txBody>
      </p:sp>
    </p:spTree>
    <p:extLst>
      <p:ext uri="{BB962C8B-B14F-4D97-AF65-F5344CB8AC3E}">
        <p14:creationId xmlns:p14="http://schemas.microsoft.com/office/powerpoint/2010/main" val="380328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99000-C9C2-4D0D-AF97-95C556C563F2}"/>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C4B4EE6-8CA2-451B-8FB5-937806408E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51C9F07-FDBA-4F8F-A1C9-504621D5697B}"/>
              </a:ext>
            </a:extLst>
          </p:cNvPr>
          <p:cNvSpPr>
            <a:spLocks noGrp="1"/>
          </p:cNvSpPr>
          <p:nvPr>
            <p:ph type="dt" sz="half" idx="10"/>
          </p:nvPr>
        </p:nvSpPr>
        <p:spPr/>
        <p:txBody>
          <a:bodyPr/>
          <a:lstStyle/>
          <a:p>
            <a:fld id="{2DB047D8-8ADC-47D8-9616-5AE684503DCE}" type="datetimeFigureOut">
              <a:rPr lang="pt-BR" smtClean="0"/>
              <a:t>07/04/2021</a:t>
            </a:fld>
            <a:endParaRPr lang="pt-BR"/>
          </a:p>
        </p:txBody>
      </p:sp>
      <p:sp>
        <p:nvSpPr>
          <p:cNvPr id="5" name="Espaço Reservado para Rodapé 4">
            <a:extLst>
              <a:ext uri="{FF2B5EF4-FFF2-40B4-BE49-F238E27FC236}">
                <a16:creationId xmlns:a16="http://schemas.microsoft.com/office/drawing/2014/main" id="{72ACF229-141C-49E6-AEFD-48670D8DE9C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4DD6872-C36F-4795-812E-864D4C19624C}"/>
              </a:ext>
            </a:extLst>
          </p:cNvPr>
          <p:cNvSpPr>
            <a:spLocks noGrp="1"/>
          </p:cNvSpPr>
          <p:nvPr>
            <p:ph type="sldNum" sz="quarter" idx="12"/>
          </p:nvPr>
        </p:nvSpPr>
        <p:spPr/>
        <p:txBody>
          <a:bodyPr/>
          <a:lstStyle/>
          <a:p>
            <a:fld id="{5794F872-C286-4D33-B473-CBCB3B99D9ED}" type="slidenum">
              <a:rPr lang="pt-BR" smtClean="0"/>
              <a:t>‹nº›</a:t>
            </a:fld>
            <a:endParaRPr lang="pt-BR"/>
          </a:p>
        </p:txBody>
      </p:sp>
    </p:spTree>
    <p:extLst>
      <p:ext uri="{BB962C8B-B14F-4D97-AF65-F5344CB8AC3E}">
        <p14:creationId xmlns:p14="http://schemas.microsoft.com/office/powerpoint/2010/main" val="408765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F9524-A22A-412E-83FA-3C04C4E8430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2437EAC-EE65-40D4-9C56-FDDE67749F2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92B103B-8197-4EE2-8BA6-D8D11C696D0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541CCA6-569D-468D-9F80-6D7C32782595}"/>
              </a:ext>
            </a:extLst>
          </p:cNvPr>
          <p:cNvSpPr>
            <a:spLocks noGrp="1"/>
          </p:cNvSpPr>
          <p:nvPr>
            <p:ph type="dt" sz="half" idx="10"/>
          </p:nvPr>
        </p:nvSpPr>
        <p:spPr/>
        <p:txBody>
          <a:bodyPr/>
          <a:lstStyle/>
          <a:p>
            <a:fld id="{2DB047D8-8ADC-47D8-9616-5AE684503DCE}" type="datetimeFigureOut">
              <a:rPr lang="pt-BR" smtClean="0"/>
              <a:t>07/04/2021</a:t>
            </a:fld>
            <a:endParaRPr lang="pt-BR"/>
          </a:p>
        </p:txBody>
      </p:sp>
      <p:sp>
        <p:nvSpPr>
          <p:cNvPr id="6" name="Espaço Reservado para Rodapé 5">
            <a:extLst>
              <a:ext uri="{FF2B5EF4-FFF2-40B4-BE49-F238E27FC236}">
                <a16:creationId xmlns:a16="http://schemas.microsoft.com/office/drawing/2014/main" id="{2B1F676C-5640-4B8F-95CA-84421EAA828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49093B7-F14F-4098-BB7F-1110E8CA3C70}"/>
              </a:ext>
            </a:extLst>
          </p:cNvPr>
          <p:cNvSpPr>
            <a:spLocks noGrp="1"/>
          </p:cNvSpPr>
          <p:nvPr>
            <p:ph type="sldNum" sz="quarter" idx="12"/>
          </p:nvPr>
        </p:nvSpPr>
        <p:spPr/>
        <p:txBody>
          <a:bodyPr/>
          <a:lstStyle/>
          <a:p>
            <a:fld id="{5794F872-C286-4D33-B473-CBCB3B99D9ED}" type="slidenum">
              <a:rPr lang="pt-BR" smtClean="0"/>
              <a:t>‹nº›</a:t>
            </a:fld>
            <a:endParaRPr lang="pt-BR"/>
          </a:p>
        </p:txBody>
      </p:sp>
    </p:spTree>
    <p:extLst>
      <p:ext uri="{BB962C8B-B14F-4D97-AF65-F5344CB8AC3E}">
        <p14:creationId xmlns:p14="http://schemas.microsoft.com/office/powerpoint/2010/main" val="171417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AFBAC1-DEBD-4147-8969-4B830A59B63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45777E3-914C-4B75-B533-4DBCFC6C4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C396E95A-9AAE-4AAD-95CB-0D858A35AE3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5BCDF5D-7BD5-4942-9FEC-9CEE5B72B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312DC4A-9AFD-4ADD-AA93-2A5D020D58B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81A8DFE-9641-4A57-B072-F68A09050811}"/>
              </a:ext>
            </a:extLst>
          </p:cNvPr>
          <p:cNvSpPr>
            <a:spLocks noGrp="1"/>
          </p:cNvSpPr>
          <p:nvPr>
            <p:ph type="dt" sz="half" idx="10"/>
          </p:nvPr>
        </p:nvSpPr>
        <p:spPr/>
        <p:txBody>
          <a:bodyPr/>
          <a:lstStyle/>
          <a:p>
            <a:fld id="{2DB047D8-8ADC-47D8-9616-5AE684503DCE}" type="datetimeFigureOut">
              <a:rPr lang="pt-BR" smtClean="0"/>
              <a:t>07/04/2021</a:t>
            </a:fld>
            <a:endParaRPr lang="pt-BR"/>
          </a:p>
        </p:txBody>
      </p:sp>
      <p:sp>
        <p:nvSpPr>
          <p:cNvPr id="8" name="Espaço Reservado para Rodapé 7">
            <a:extLst>
              <a:ext uri="{FF2B5EF4-FFF2-40B4-BE49-F238E27FC236}">
                <a16:creationId xmlns:a16="http://schemas.microsoft.com/office/drawing/2014/main" id="{E088EDB7-4764-43BC-9864-ABE3E00D236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7947F7B8-EC16-4A68-8506-CB3C16F5B94C}"/>
              </a:ext>
            </a:extLst>
          </p:cNvPr>
          <p:cNvSpPr>
            <a:spLocks noGrp="1"/>
          </p:cNvSpPr>
          <p:nvPr>
            <p:ph type="sldNum" sz="quarter" idx="12"/>
          </p:nvPr>
        </p:nvSpPr>
        <p:spPr/>
        <p:txBody>
          <a:bodyPr/>
          <a:lstStyle/>
          <a:p>
            <a:fld id="{5794F872-C286-4D33-B473-CBCB3B99D9ED}" type="slidenum">
              <a:rPr lang="pt-BR" smtClean="0"/>
              <a:t>‹nº›</a:t>
            </a:fld>
            <a:endParaRPr lang="pt-BR"/>
          </a:p>
        </p:txBody>
      </p:sp>
    </p:spTree>
    <p:extLst>
      <p:ext uri="{BB962C8B-B14F-4D97-AF65-F5344CB8AC3E}">
        <p14:creationId xmlns:p14="http://schemas.microsoft.com/office/powerpoint/2010/main" val="173675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A4545-DF00-41C1-933B-19ABEB4F0D2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4D6375D-8AAE-41CC-95D9-014956D28669}"/>
              </a:ext>
            </a:extLst>
          </p:cNvPr>
          <p:cNvSpPr>
            <a:spLocks noGrp="1"/>
          </p:cNvSpPr>
          <p:nvPr>
            <p:ph type="dt" sz="half" idx="10"/>
          </p:nvPr>
        </p:nvSpPr>
        <p:spPr/>
        <p:txBody>
          <a:bodyPr/>
          <a:lstStyle/>
          <a:p>
            <a:fld id="{2DB047D8-8ADC-47D8-9616-5AE684503DCE}" type="datetimeFigureOut">
              <a:rPr lang="pt-BR" smtClean="0"/>
              <a:t>07/04/2021</a:t>
            </a:fld>
            <a:endParaRPr lang="pt-BR"/>
          </a:p>
        </p:txBody>
      </p:sp>
      <p:sp>
        <p:nvSpPr>
          <p:cNvPr id="4" name="Espaço Reservado para Rodapé 3">
            <a:extLst>
              <a:ext uri="{FF2B5EF4-FFF2-40B4-BE49-F238E27FC236}">
                <a16:creationId xmlns:a16="http://schemas.microsoft.com/office/drawing/2014/main" id="{8F1B45AB-BC0E-49F6-ADE1-D0DC54AC223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E949DAC-D24C-4F13-B509-ACEE91CA4A08}"/>
              </a:ext>
            </a:extLst>
          </p:cNvPr>
          <p:cNvSpPr>
            <a:spLocks noGrp="1"/>
          </p:cNvSpPr>
          <p:nvPr>
            <p:ph type="sldNum" sz="quarter" idx="12"/>
          </p:nvPr>
        </p:nvSpPr>
        <p:spPr/>
        <p:txBody>
          <a:bodyPr/>
          <a:lstStyle/>
          <a:p>
            <a:fld id="{5794F872-C286-4D33-B473-CBCB3B99D9ED}" type="slidenum">
              <a:rPr lang="pt-BR" smtClean="0"/>
              <a:t>‹nº›</a:t>
            </a:fld>
            <a:endParaRPr lang="pt-BR"/>
          </a:p>
        </p:txBody>
      </p:sp>
    </p:spTree>
    <p:extLst>
      <p:ext uri="{BB962C8B-B14F-4D97-AF65-F5344CB8AC3E}">
        <p14:creationId xmlns:p14="http://schemas.microsoft.com/office/powerpoint/2010/main" val="321184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00DE4FA-96ED-456A-9A04-25CB633B4D98}"/>
              </a:ext>
            </a:extLst>
          </p:cNvPr>
          <p:cNvSpPr>
            <a:spLocks noGrp="1"/>
          </p:cNvSpPr>
          <p:nvPr>
            <p:ph type="dt" sz="half" idx="10"/>
          </p:nvPr>
        </p:nvSpPr>
        <p:spPr/>
        <p:txBody>
          <a:bodyPr/>
          <a:lstStyle/>
          <a:p>
            <a:fld id="{2DB047D8-8ADC-47D8-9616-5AE684503DCE}" type="datetimeFigureOut">
              <a:rPr lang="pt-BR" smtClean="0"/>
              <a:t>07/04/2021</a:t>
            </a:fld>
            <a:endParaRPr lang="pt-BR"/>
          </a:p>
        </p:txBody>
      </p:sp>
      <p:sp>
        <p:nvSpPr>
          <p:cNvPr id="3" name="Espaço Reservado para Rodapé 2">
            <a:extLst>
              <a:ext uri="{FF2B5EF4-FFF2-40B4-BE49-F238E27FC236}">
                <a16:creationId xmlns:a16="http://schemas.microsoft.com/office/drawing/2014/main" id="{BB535D24-F613-4FEE-9B2A-FB78EC143B4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BE572C9-6E18-45E7-BA22-ECC207F46D25}"/>
              </a:ext>
            </a:extLst>
          </p:cNvPr>
          <p:cNvSpPr>
            <a:spLocks noGrp="1"/>
          </p:cNvSpPr>
          <p:nvPr>
            <p:ph type="sldNum" sz="quarter" idx="12"/>
          </p:nvPr>
        </p:nvSpPr>
        <p:spPr/>
        <p:txBody>
          <a:bodyPr/>
          <a:lstStyle/>
          <a:p>
            <a:fld id="{5794F872-C286-4D33-B473-CBCB3B99D9ED}" type="slidenum">
              <a:rPr lang="pt-BR" smtClean="0"/>
              <a:t>‹nº›</a:t>
            </a:fld>
            <a:endParaRPr lang="pt-BR"/>
          </a:p>
        </p:txBody>
      </p:sp>
    </p:spTree>
    <p:extLst>
      <p:ext uri="{BB962C8B-B14F-4D97-AF65-F5344CB8AC3E}">
        <p14:creationId xmlns:p14="http://schemas.microsoft.com/office/powerpoint/2010/main" val="384361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96736-91CD-4038-A4DB-4D1010283E7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BAE0161-3AA1-49A7-A969-8A2C8EC64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D4A5C68-5F06-4619-B20E-B1DBBF5F7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0D89412-7B71-46DD-94BE-06DFD7CFB014}"/>
              </a:ext>
            </a:extLst>
          </p:cNvPr>
          <p:cNvSpPr>
            <a:spLocks noGrp="1"/>
          </p:cNvSpPr>
          <p:nvPr>
            <p:ph type="dt" sz="half" idx="10"/>
          </p:nvPr>
        </p:nvSpPr>
        <p:spPr/>
        <p:txBody>
          <a:bodyPr/>
          <a:lstStyle/>
          <a:p>
            <a:fld id="{2DB047D8-8ADC-47D8-9616-5AE684503DCE}" type="datetimeFigureOut">
              <a:rPr lang="pt-BR" smtClean="0"/>
              <a:t>07/04/2021</a:t>
            </a:fld>
            <a:endParaRPr lang="pt-BR"/>
          </a:p>
        </p:txBody>
      </p:sp>
      <p:sp>
        <p:nvSpPr>
          <p:cNvPr id="6" name="Espaço Reservado para Rodapé 5">
            <a:extLst>
              <a:ext uri="{FF2B5EF4-FFF2-40B4-BE49-F238E27FC236}">
                <a16:creationId xmlns:a16="http://schemas.microsoft.com/office/drawing/2014/main" id="{4876C6D2-03E4-4626-9A36-142F37FD03F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24F78CE-F83F-4790-B6A2-5B5F63D4C0DF}"/>
              </a:ext>
            </a:extLst>
          </p:cNvPr>
          <p:cNvSpPr>
            <a:spLocks noGrp="1"/>
          </p:cNvSpPr>
          <p:nvPr>
            <p:ph type="sldNum" sz="quarter" idx="12"/>
          </p:nvPr>
        </p:nvSpPr>
        <p:spPr/>
        <p:txBody>
          <a:bodyPr/>
          <a:lstStyle/>
          <a:p>
            <a:fld id="{5794F872-C286-4D33-B473-CBCB3B99D9ED}" type="slidenum">
              <a:rPr lang="pt-BR" smtClean="0"/>
              <a:t>‹nº›</a:t>
            </a:fld>
            <a:endParaRPr lang="pt-BR"/>
          </a:p>
        </p:txBody>
      </p:sp>
    </p:spTree>
    <p:extLst>
      <p:ext uri="{BB962C8B-B14F-4D97-AF65-F5344CB8AC3E}">
        <p14:creationId xmlns:p14="http://schemas.microsoft.com/office/powerpoint/2010/main" val="29197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309B39-23D0-4352-A95B-67C8726A1B6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DAF440F-11AF-4A96-B92C-5D2CC5AB45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05DCFF4-C424-4C2C-A2BF-97107F25D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11BB7BC-A240-4E92-9196-F3549C6C81AF}"/>
              </a:ext>
            </a:extLst>
          </p:cNvPr>
          <p:cNvSpPr>
            <a:spLocks noGrp="1"/>
          </p:cNvSpPr>
          <p:nvPr>
            <p:ph type="dt" sz="half" idx="10"/>
          </p:nvPr>
        </p:nvSpPr>
        <p:spPr/>
        <p:txBody>
          <a:bodyPr/>
          <a:lstStyle/>
          <a:p>
            <a:fld id="{2DB047D8-8ADC-47D8-9616-5AE684503DCE}" type="datetimeFigureOut">
              <a:rPr lang="pt-BR" smtClean="0"/>
              <a:t>07/04/2021</a:t>
            </a:fld>
            <a:endParaRPr lang="pt-BR"/>
          </a:p>
        </p:txBody>
      </p:sp>
      <p:sp>
        <p:nvSpPr>
          <p:cNvPr id="6" name="Espaço Reservado para Rodapé 5">
            <a:extLst>
              <a:ext uri="{FF2B5EF4-FFF2-40B4-BE49-F238E27FC236}">
                <a16:creationId xmlns:a16="http://schemas.microsoft.com/office/drawing/2014/main" id="{46A25663-E235-48FC-AC54-CF616F47518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FEECECB-530E-4F92-9C64-314776D4B1B7}"/>
              </a:ext>
            </a:extLst>
          </p:cNvPr>
          <p:cNvSpPr>
            <a:spLocks noGrp="1"/>
          </p:cNvSpPr>
          <p:nvPr>
            <p:ph type="sldNum" sz="quarter" idx="12"/>
          </p:nvPr>
        </p:nvSpPr>
        <p:spPr/>
        <p:txBody>
          <a:bodyPr/>
          <a:lstStyle/>
          <a:p>
            <a:fld id="{5794F872-C286-4D33-B473-CBCB3B99D9ED}" type="slidenum">
              <a:rPr lang="pt-BR" smtClean="0"/>
              <a:t>‹nº›</a:t>
            </a:fld>
            <a:endParaRPr lang="pt-BR"/>
          </a:p>
        </p:txBody>
      </p:sp>
    </p:spTree>
    <p:extLst>
      <p:ext uri="{BB962C8B-B14F-4D97-AF65-F5344CB8AC3E}">
        <p14:creationId xmlns:p14="http://schemas.microsoft.com/office/powerpoint/2010/main" val="141717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7C68C9F-43A9-4852-9805-9641B1266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F2ED147-DA51-41D0-AD77-BB34BE799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34324F9-6464-4ECA-AC95-7BC668C7F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047D8-8ADC-47D8-9616-5AE684503DCE}" type="datetimeFigureOut">
              <a:rPr lang="pt-BR" smtClean="0"/>
              <a:t>07/04/2021</a:t>
            </a:fld>
            <a:endParaRPr lang="pt-BR"/>
          </a:p>
        </p:txBody>
      </p:sp>
      <p:sp>
        <p:nvSpPr>
          <p:cNvPr id="5" name="Espaço Reservado para Rodapé 4">
            <a:extLst>
              <a:ext uri="{FF2B5EF4-FFF2-40B4-BE49-F238E27FC236}">
                <a16:creationId xmlns:a16="http://schemas.microsoft.com/office/drawing/2014/main" id="{CB88C30D-E0E9-4C64-9590-E20D97C83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A1D57B5A-2F11-4412-ACC7-B1A0C79ABE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4F872-C286-4D33-B473-CBCB3B99D9ED}" type="slidenum">
              <a:rPr lang="pt-BR" smtClean="0"/>
              <a:t>‹nº›</a:t>
            </a:fld>
            <a:endParaRPr lang="pt-BR"/>
          </a:p>
        </p:txBody>
      </p:sp>
    </p:spTree>
    <p:extLst>
      <p:ext uri="{BB962C8B-B14F-4D97-AF65-F5344CB8AC3E}">
        <p14:creationId xmlns:p14="http://schemas.microsoft.com/office/powerpoint/2010/main" val="45790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m 3" descr="Logotipo&#10;&#10;Descrição gerada automaticamente">
            <a:extLst>
              <a:ext uri="{FF2B5EF4-FFF2-40B4-BE49-F238E27FC236}">
                <a16:creationId xmlns:a16="http://schemas.microsoft.com/office/drawing/2014/main" id="{1CE33404-99AD-4A90-B9B2-475673449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673" y="1906172"/>
            <a:ext cx="8872847" cy="2441167"/>
          </a:xfrm>
          <a:prstGeom prst="rect">
            <a:avLst/>
          </a:prstGeom>
          <a:noFill/>
          <a:ln>
            <a:noFill/>
          </a:ln>
        </p:spPr>
      </p:pic>
    </p:spTree>
    <p:extLst>
      <p:ext uri="{BB962C8B-B14F-4D97-AF65-F5344CB8AC3E}">
        <p14:creationId xmlns:p14="http://schemas.microsoft.com/office/powerpoint/2010/main" val="111318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Agrupar 7">
            <a:extLst>
              <a:ext uri="{FF2B5EF4-FFF2-40B4-BE49-F238E27FC236}">
                <a16:creationId xmlns:a16="http://schemas.microsoft.com/office/drawing/2014/main" id="{45680456-1DDC-4DF8-B9B1-1401D0FCEB9D}"/>
              </a:ext>
            </a:extLst>
          </p:cNvPr>
          <p:cNvGrpSpPr/>
          <p:nvPr/>
        </p:nvGrpSpPr>
        <p:grpSpPr>
          <a:xfrm>
            <a:off x="1252025" y="2056287"/>
            <a:ext cx="7624688" cy="3442508"/>
            <a:chOff x="1434905" y="1859339"/>
            <a:chExt cx="7624688" cy="3442508"/>
          </a:xfrm>
        </p:grpSpPr>
        <p:sp>
          <p:nvSpPr>
            <p:cNvPr id="2" name="CaixaDeTexto 1">
              <a:extLst>
                <a:ext uri="{FF2B5EF4-FFF2-40B4-BE49-F238E27FC236}">
                  <a16:creationId xmlns:a16="http://schemas.microsoft.com/office/drawing/2014/main" id="{D84DB14F-A306-4A22-8C9F-C7B4CB6FE959}"/>
                </a:ext>
              </a:extLst>
            </p:cNvPr>
            <p:cNvSpPr txBox="1"/>
            <p:nvPr/>
          </p:nvSpPr>
          <p:spPr>
            <a:xfrm>
              <a:off x="1434905" y="1885527"/>
              <a:ext cx="6049107" cy="3416320"/>
            </a:xfrm>
            <a:prstGeom prst="rect">
              <a:avLst/>
            </a:prstGeom>
            <a:noFill/>
          </p:spPr>
          <p:txBody>
            <a:bodyPr wrap="square" rtlCol="0">
              <a:spAutoFit/>
            </a:bodyPr>
            <a:lstStyle/>
            <a:p>
              <a:pPr algn="ctr"/>
              <a:r>
                <a:rPr lang="pt-BR" dirty="0">
                  <a:latin typeface="Abadi" panose="020B0604020104020204" pitchFamily="34" charset="0"/>
                </a:rPr>
                <a:t>ABNER LUCAS</a:t>
              </a:r>
            </a:p>
            <a:p>
              <a:pPr algn="ctr"/>
              <a:endParaRPr lang="pt-BR" dirty="0">
                <a:latin typeface="Abadi" panose="020B0604020104020204" pitchFamily="34" charset="0"/>
              </a:endParaRPr>
            </a:p>
            <a:p>
              <a:pPr algn="ctr"/>
              <a:r>
                <a:rPr lang="pt-BR" dirty="0">
                  <a:latin typeface="Abadi" panose="020B0604020104020204" pitchFamily="34" charset="0"/>
                </a:rPr>
                <a:t>FERNANDO MARQUES</a:t>
              </a:r>
            </a:p>
            <a:p>
              <a:pPr algn="ctr"/>
              <a:endParaRPr lang="pt-BR" dirty="0">
                <a:latin typeface="Abadi" panose="020B0604020104020204" pitchFamily="34" charset="0"/>
              </a:endParaRPr>
            </a:p>
            <a:p>
              <a:pPr algn="ctr"/>
              <a:r>
                <a:rPr lang="pt-BR" dirty="0">
                  <a:latin typeface="Abadi" panose="020B0604020104020204" pitchFamily="34" charset="0"/>
                </a:rPr>
                <a:t>GIOVANNA DE MELO</a:t>
              </a:r>
            </a:p>
            <a:p>
              <a:pPr algn="ctr"/>
              <a:endParaRPr lang="pt-BR" dirty="0">
                <a:latin typeface="Abadi" panose="020B0604020104020204" pitchFamily="34" charset="0"/>
              </a:endParaRPr>
            </a:p>
            <a:p>
              <a:pPr algn="ctr"/>
              <a:r>
                <a:rPr lang="pt-BR" dirty="0">
                  <a:latin typeface="Abadi" panose="020B0604020104020204" pitchFamily="34" charset="0"/>
                </a:rPr>
                <a:t>GUSTAVO MANOCCHIO</a:t>
              </a:r>
            </a:p>
            <a:p>
              <a:pPr algn="ctr"/>
              <a:endParaRPr lang="pt-BR" dirty="0">
                <a:latin typeface="Abadi" panose="020B0604020104020204" pitchFamily="34" charset="0"/>
              </a:endParaRPr>
            </a:p>
            <a:p>
              <a:pPr algn="ctr"/>
              <a:r>
                <a:rPr lang="pt-BR" dirty="0">
                  <a:latin typeface="Abadi" panose="020B0604020104020204" pitchFamily="34" charset="0"/>
                </a:rPr>
                <a:t>JHONATAN HARISSA </a:t>
              </a:r>
            </a:p>
            <a:p>
              <a:pPr algn="ctr"/>
              <a:endParaRPr lang="pt-BR" dirty="0">
                <a:latin typeface="Abadi" panose="020B0604020104020204" pitchFamily="34" charset="0"/>
              </a:endParaRPr>
            </a:p>
            <a:p>
              <a:pPr algn="ctr"/>
              <a:r>
                <a:rPr lang="pt-BR" dirty="0">
                  <a:latin typeface="Abadi" panose="020B0604020104020204" pitchFamily="34" charset="0"/>
                </a:rPr>
                <a:t>LEONARDO VICCHIETTI</a:t>
              </a:r>
            </a:p>
            <a:p>
              <a:pPr algn="ctr"/>
              <a:endParaRPr lang="pt-BR" dirty="0">
                <a:latin typeface="Abadi" panose="020B0604020104020204" pitchFamily="34" charset="0"/>
              </a:endParaRPr>
            </a:p>
          </p:txBody>
        </p:sp>
        <p:sp>
          <p:nvSpPr>
            <p:cNvPr id="3" name="CaixaDeTexto 2">
              <a:extLst>
                <a:ext uri="{FF2B5EF4-FFF2-40B4-BE49-F238E27FC236}">
                  <a16:creationId xmlns:a16="http://schemas.microsoft.com/office/drawing/2014/main" id="{23EE6285-A780-4AE3-A14A-48FCD1B42F4F}"/>
                </a:ext>
              </a:extLst>
            </p:cNvPr>
            <p:cNvSpPr txBox="1"/>
            <p:nvPr/>
          </p:nvSpPr>
          <p:spPr>
            <a:xfrm>
              <a:off x="7484012" y="1859339"/>
              <a:ext cx="1575581" cy="3139321"/>
            </a:xfrm>
            <a:prstGeom prst="rect">
              <a:avLst/>
            </a:prstGeom>
            <a:noFill/>
          </p:spPr>
          <p:txBody>
            <a:bodyPr wrap="square" rtlCol="0">
              <a:spAutoFit/>
            </a:bodyPr>
            <a:lstStyle/>
            <a:p>
              <a:r>
                <a:rPr lang="pt-BR" b="0" i="0" dirty="0">
                  <a:effectLst/>
                  <a:latin typeface="Whitney"/>
                </a:rPr>
                <a:t>RA 01211043</a:t>
              </a:r>
            </a:p>
            <a:p>
              <a:endParaRPr lang="pt-BR" dirty="0">
                <a:latin typeface="Whitney"/>
              </a:endParaRPr>
            </a:p>
            <a:p>
              <a:r>
                <a:rPr lang="pt-BR" dirty="0"/>
                <a:t>RA 01211040 </a:t>
              </a:r>
              <a:endParaRPr lang="pt-BR" dirty="0">
                <a:latin typeface="Whitney"/>
              </a:endParaRPr>
            </a:p>
            <a:p>
              <a:endParaRPr lang="pt-BR" dirty="0">
                <a:latin typeface="Whitney"/>
              </a:endParaRPr>
            </a:p>
            <a:p>
              <a:r>
                <a:rPr lang="pt-BR" dirty="0"/>
                <a:t>RA 01211047</a:t>
              </a:r>
            </a:p>
            <a:p>
              <a:endParaRPr lang="pt-BR" dirty="0"/>
            </a:p>
            <a:p>
              <a:r>
                <a:rPr lang="pt-BR" dirty="0"/>
                <a:t>RA 01211040 </a:t>
              </a:r>
            </a:p>
            <a:p>
              <a:endParaRPr lang="pt-BR" dirty="0"/>
            </a:p>
            <a:p>
              <a:r>
                <a:rPr lang="pt-BR" dirty="0"/>
                <a:t>RA 01211063 </a:t>
              </a:r>
            </a:p>
            <a:p>
              <a:endParaRPr lang="pt-BR" dirty="0"/>
            </a:p>
            <a:p>
              <a:r>
                <a:rPr lang="pt-BR" dirty="0"/>
                <a:t>RA 01211082 </a:t>
              </a:r>
            </a:p>
          </p:txBody>
        </p:sp>
      </p:grpSp>
      <p:sp>
        <p:nvSpPr>
          <p:cNvPr id="4" name="CaixaDeTexto 3">
            <a:extLst>
              <a:ext uri="{FF2B5EF4-FFF2-40B4-BE49-F238E27FC236}">
                <a16:creationId xmlns:a16="http://schemas.microsoft.com/office/drawing/2014/main" id="{86C36323-FD2C-459B-9B8F-FAF2EB910943}"/>
              </a:ext>
            </a:extLst>
          </p:cNvPr>
          <p:cNvSpPr txBox="1"/>
          <p:nvPr/>
        </p:nvSpPr>
        <p:spPr>
          <a:xfrm>
            <a:off x="4236720" y="393896"/>
            <a:ext cx="3718560" cy="769441"/>
          </a:xfrm>
          <a:prstGeom prst="rect">
            <a:avLst/>
          </a:prstGeom>
          <a:noFill/>
        </p:spPr>
        <p:txBody>
          <a:bodyPr wrap="square" rtlCol="0">
            <a:spAutoFit/>
          </a:bodyPr>
          <a:lstStyle/>
          <a:p>
            <a:r>
              <a:rPr lang="pt-BR" sz="4400" dirty="0">
                <a:latin typeface="Abadi" panose="020B0604020104020204" pitchFamily="34" charset="0"/>
              </a:rPr>
              <a:t>INTEGRANTES</a:t>
            </a:r>
          </a:p>
        </p:txBody>
      </p:sp>
      <p:sp>
        <p:nvSpPr>
          <p:cNvPr id="7" name="Retângulo: Cantos Arredondados 6">
            <a:extLst>
              <a:ext uri="{FF2B5EF4-FFF2-40B4-BE49-F238E27FC236}">
                <a16:creationId xmlns:a16="http://schemas.microsoft.com/office/drawing/2014/main" id="{0A85CDC3-BD87-49FA-AAF5-30E7BE52F392}"/>
              </a:ext>
            </a:extLst>
          </p:cNvPr>
          <p:cNvSpPr/>
          <p:nvPr/>
        </p:nvSpPr>
        <p:spPr>
          <a:xfrm>
            <a:off x="4025704" y="1116852"/>
            <a:ext cx="4091354" cy="45719"/>
          </a:xfrm>
          <a:prstGeom prst="roundRect">
            <a:avLst/>
          </a:prstGeom>
          <a:solidFill>
            <a:srgbClr val="00A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71401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8CF6569-D6C7-48CB-86CE-E7F263FC168C}"/>
              </a:ext>
            </a:extLst>
          </p:cNvPr>
          <p:cNvSpPr txBox="1"/>
          <p:nvPr/>
        </p:nvSpPr>
        <p:spPr>
          <a:xfrm>
            <a:off x="4690402" y="478302"/>
            <a:ext cx="2811195" cy="769441"/>
          </a:xfrm>
          <a:prstGeom prst="rect">
            <a:avLst/>
          </a:prstGeom>
          <a:noFill/>
        </p:spPr>
        <p:txBody>
          <a:bodyPr wrap="square" rtlCol="0">
            <a:spAutoFit/>
          </a:bodyPr>
          <a:lstStyle/>
          <a:p>
            <a:r>
              <a:rPr lang="pt-BR" sz="4400" dirty="0">
                <a:latin typeface="Abadi" panose="020B0604020104020204" pitchFamily="34" charset="0"/>
              </a:rPr>
              <a:t>O QUE É ?</a:t>
            </a:r>
          </a:p>
        </p:txBody>
      </p:sp>
      <p:sp>
        <p:nvSpPr>
          <p:cNvPr id="3" name="Retângulo: Cantos Arredondados 2">
            <a:extLst>
              <a:ext uri="{FF2B5EF4-FFF2-40B4-BE49-F238E27FC236}">
                <a16:creationId xmlns:a16="http://schemas.microsoft.com/office/drawing/2014/main" id="{1B3C84A0-02CF-4EB4-9999-DD8BF7A371B1}"/>
              </a:ext>
            </a:extLst>
          </p:cNvPr>
          <p:cNvSpPr/>
          <p:nvPr/>
        </p:nvSpPr>
        <p:spPr>
          <a:xfrm>
            <a:off x="4050322" y="1247743"/>
            <a:ext cx="4091354" cy="45719"/>
          </a:xfrm>
          <a:prstGeom prst="roundRect">
            <a:avLst/>
          </a:prstGeom>
          <a:solidFill>
            <a:srgbClr val="00A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920B7B1C-862A-4231-B9A7-94B116BC84DD}"/>
              </a:ext>
            </a:extLst>
          </p:cNvPr>
          <p:cNvSpPr txBox="1"/>
          <p:nvPr/>
        </p:nvSpPr>
        <p:spPr>
          <a:xfrm>
            <a:off x="1854589" y="2551837"/>
            <a:ext cx="8893127" cy="1754326"/>
          </a:xfrm>
          <a:prstGeom prst="rect">
            <a:avLst/>
          </a:prstGeom>
          <a:noFill/>
        </p:spPr>
        <p:txBody>
          <a:bodyPr wrap="square" rtlCol="0">
            <a:spAutoFit/>
          </a:bodyPr>
          <a:lstStyle/>
          <a:p>
            <a:pPr algn="just"/>
            <a:r>
              <a:rPr lang="pt-BR" sz="1800" dirty="0">
                <a:effectLst/>
                <a:latin typeface="Arial" panose="020B0604020202020204" pitchFamily="34" charset="0"/>
                <a:ea typeface="Calibri" panose="020F0502020204030204" pitchFamily="34" charset="0"/>
                <a:cs typeface="Arial" panose="020B0604020202020204" pitchFamily="34" charset="0"/>
              </a:rPr>
              <a:t>O projeto Relax </a:t>
            </a:r>
            <a:r>
              <a:rPr lang="pt-BR" sz="1800" dirty="0" err="1">
                <a:effectLst/>
                <a:latin typeface="Arial" panose="020B0604020202020204" pitchFamily="34" charset="0"/>
                <a:ea typeface="Calibri" panose="020F0502020204030204" pitchFamily="34" charset="0"/>
                <a:cs typeface="Arial" panose="020B0604020202020204" pitchFamily="34" charset="0"/>
              </a:rPr>
              <a:t>Machine</a:t>
            </a:r>
            <a:r>
              <a:rPr lang="pt-BR" sz="1800" dirty="0">
                <a:effectLst/>
                <a:latin typeface="Arial" panose="020B0604020202020204" pitchFamily="34" charset="0"/>
                <a:ea typeface="Calibri" panose="020F0502020204030204" pitchFamily="34" charset="0"/>
                <a:cs typeface="Arial" panose="020B0604020202020204" pitchFamily="34" charset="0"/>
              </a:rPr>
              <a:t> consiste no monitoramento da temperatura, umidade e luminosidade em ambientes corporativos. O projeto da empresa </a:t>
            </a:r>
            <a:r>
              <a:rPr lang="pt-BR" sz="1800" dirty="0" err="1">
                <a:effectLst/>
                <a:latin typeface="Arial" panose="020B0604020202020204" pitchFamily="34" charset="0"/>
                <a:ea typeface="Calibri" panose="020F0502020204030204" pitchFamily="34" charset="0"/>
                <a:cs typeface="Arial" panose="020B0604020202020204" pitchFamily="34" charset="0"/>
              </a:rPr>
              <a:t>Ferbgam</a:t>
            </a:r>
            <a:r>
              <a:rPr lang="pt-BR" sz="1800" dirty="0">
                <a:effectLst/>
                <a:latin typeface="Arial" panose="020B0604020202020204" pitchFamily="34" charset="0"/>
                <a:ea typeface="Calibri" panose="020F0502020204030204" pitchFamily="34" charset="0"/>
                <a:cs typeface="Arial" panose="020B0604020202020204" pitchFamily="34" charset="0"/>
              </a:rPr>
              <a:t> conta com sensores instalados nas salas que fazem as leituras, assim como um sistema web que registra os valores em um banco de dados, apresenta as leituras em forma de gráfico e alerta o usuário em caso de irregularidades ou falhas no sistema de climatização no ambiente em que foi implementado. </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413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7521D502-2B9E-43DE-A989-4734810A2270}"/>
              </a:ext>
            </a:extLst>
          </p:cNvPr>
          <p:cNvPicPr>
            <a:picLocks noChangeAspect="1"/>
          </p:cNvPicPr>
          <p:nvPr/>
        </p:nvPicPr>
        <p:blipFill rotWithShape="1">
          <a:blip r:embed="rId3"/>
          <a:srcRect/>
          <a:stretch/>
        </p:blipFill>
        <p:spPr>
          <a:xfrm>
            <a:off x="1440641" y="5111628"/>
            <a:ext cx="9241894" cy="1060031"/>
          </a:xfrm>
          <a:prstGeom prst="rect">
            <a:avLst/>
          </a:prstGeom>
        </p:spPr>
      </p:pic>
      <p:pic>
        <p:nvPicPr>
          <p:cNvPr id="12" name="Imagem 11">
            <a:extLst>
              <a:ext uri="{FF2B5EF4-FFF2-40B4-BE49-F238E27FC236}">
                <a16:creationId xmlns:a16="http://schemas.microsoft.com/office/drawing/2014/main" id="{A4B8126A-AC2C-4200-9A0F-24A6FFAA12EB}"/>
              </a:ext>
            </a:extLst>
          </p:cNvPr>
          <p:cNvPicPr>
            <a:picLocks noChangeAspect="1"/>
          </p:cNvPicPr>
          <p:nvPr/>
        </p:nvPicPr>
        <p:blipFill>
          <a:blip r:embed="rId4"/>
          <a:stretch>
            <a:fillRect/>
          </a:stretch>
        </p:blipFill>
        <p:spPr>
          <a:xfrm>
            <a:off x="1485632" y="3812274"/>
            <a:ext cx="9151913" cy="784450"/>
          </a:xfrm>
          <a:prstGeom prst="rect">
            <a:avLst/>
          </a:prstGeom>
        </p:spPr>
      </p:pic>
      <p:pic>
        <p:nvPicPr>
          <p:cNvPr id="16" name="Imagem 15">
            <a:extLst>
              <a:ext uri="{FF2B5EF4-FFF2-40B4-BE49-F238E27FC236}">
                <a16:creationId xmlns:a16="http://schemas.microsoft.com/office/drawing/2014/main" id="{F5DF3C1C-C796-46AB-8542-0721ABE95150}"/>
              </a:ext>
            </a:extLst>
          </p:cNvPr>
          <p:cNvPicPr>
            <a:picLocks noChangeAspect="1"/>
          </p:cNvPicPr>
          <p:nvPr/>
        </p:nvPicPr>
        <p:blipFill>
          <a:blip r:embed="rId5"/>
          <a:stretch>
            <a:fillRect/>
          </a:stretch>
        </p:blipFill>
        <p:spPr>
          <a:xfrm>
            <a:off x="1554451" y="906791"/>
            <a:ext cx="9083095" cy="1160997"/>
          </a:xfrm>
          <a:prstGeom prst="rect">
            <a:avLst/>
          </a:prstGeom>
        </p:spPr>
      </p:pic>
      <p:pic>
        <p:nvPicPr>
          <p:cNvPr id="18" name="Imagem 17">
            <a:extLst>
              <a:ext uri="{FF2B5EF4-FFF2-40B4-BE49-F238E27FC236}">
                <a16:creationId xmlns:a16="http://schemas.microsoft.com/office/drawing/2014/main" id="{54D28444-796C-46EC-8538-4AB8EAC3DC48}"/>
              </a:ext>
            </a:extLst>
          </p:cNvPr>
          <p:cNvPicPr>
            <a:picLocks noChangeAspect="1"/>
          </p:cNvPicPr>
          <p:nvPr/>
        </p:nvPicPr>
        <p:blipFill>
          <a:blip r:embed="rId6"/>
          <a:stretch>
            <a:fillRect/>
          </a:stretch>
        </p:blipFill>
        <p:spPr>
          <a:xfrm>
            <a:off x="1554450" y="2302548"/>
            <a:ext cx="9083095" cy="1192874"/>
          </a:xfrm>
          <a:prstGeom prst="rect">
            <a:avLst/>
          </a:prstGeom>
        </p:spPr>
      </p:pic>
    </p:spTree>
    <p:extLst>
      <p:ext uri="{BB962C8B-B14F-4D97-AF65-F5344CB8AC3E}">
        <p14:creationId xmlns:p14="http://schemas.microsoft.com/office/powerpoint/2010/main" val="161508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BFC182B-60AF-4515-9696-BCE3FC42F161}"/>
              </a:ext>
            </a:extLst>
          </p:cNvPr>
          <p:cNvSpPr txBox="1"/>
          <p:nvPr/>
        </p:nvSpPr>
        <p:spPr>
          <a:xfrm>
            <a:off x="4178104" y="2367515"/>
            <a:ext cx="5036234" cy="1400383"/>
          </a:xfrm>
          <a:prstGeom prst="rect">
            <a:avLst/>
          </a:prstGeom>
          <a:noFill/>
        </p:spPr>
        <p:txBody>
          <a:bodyPr wrap="square" rtlCol="0">
            <a:spAutoFit/>
          </a:bodyPr>
          <a:lstStyle/>
          <a:p>
            <a:r>
              <a:rPr lang="pt-BR" sz="8500" dirty="0">
                <a:latin typeface="Abadi" panose="020B0604020104020204" pitchFamily="34" charset="0"/>
              </a:rPr>
              <a:t>GRÁFICOS</a:t>
            </a:r>
          </a:p>
        </p:txBody>
      </p:sp>
      <p:sp>
        <p:nvSpPr>
          <p:cNvPr id="3" name="Retângulo: Cantos Arredondados 2">
            <a:extLst>
              <a:ext uri="{FF2B5EF4-FFF2-40B4-BE49-F238E27FC236}">
                <a16:creationId xmlns:a16="http://schemas.microsoft.com/office/drawing/2014/main" id="{4882AB4C-04DF-495C-B443-4D6F37FE56DE}"/>
              </a:ext>
            </a:extLst>
          </p:cNvPr>
          <p:cNvSpPr/>
          <p:nvPr/>
        </p:nvSpPr>
        <p:spPr>
          <a:xfrm>
            <a:off x="4097215" y="3767898"/>
            <a:ext cx="5198012" cy="45719"/>
          </a:xfrm>
          <a:prstGeom prst="roundRect">
            <a:avLst/>
          </a:prstGeom>
          <a:solidFill>
            <a:srgbClr val="00A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Gráfico 4" descr="Gráfico de barras com tendência descendente estrutura de tópicos">
            <a:extLst>
              <a:ext uri="{FF2B5EF4-FFF2-40B4-BE49-F238E27FC236}">
                <a16:creationId xmlns:a16="http://schemas.microsoft.com/office/drawing/2014/main" id="{4B9307EF-7F3B-4632-972D-3C915ED150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8143" y="2139076"/>
            <a:ext cx="1857260" cy="1857260"/>
          </a:xfrm>
          <a:prstGeom prst="rect">
            <a:avLst/>
          </a:prstGeom>
        </p:spPr>
      </p:pic>
    </p:spTree>
    <p:extLst>
      <p:ext uri="{BB962C8B-B14F-4D97-AF65-F5344CB8AC3E}">
        <p14:creationId xmlns:p14="http://schemas.microsoft.com/office/powerpoint/2010/main" val="11030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89A019F1-22B9-4F16-A731-77C59F6315A4}"/>
              </a:ext>
            </a:extLst>
          </p:cNvPr>
          <p:cNvGraphicFramePr>
            <a:graphicFrameLocks/>
          </p:cNvGraphicFramePr>
          <p:nvPr>
            <p:extLst>
              <p:ext uri="{D42A27DB-BD31-4B8C-83A1-F6EECF244321}">
                <p14:modId xmlns:p14="http://schemas.microsoft.com/office/powerpoint/2010/main" val="3366877586"/>
              </p:ext>
            </p:extLst>
          </p:nvPr>
        </p:nvGraphicFramePr>
        <p:xfrm>
          <a:off x="1573236" y="576776"/>
          <a:ext cx="8820443" cy="51628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373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633B8007-8C15-4547-8779-1F53208A6B05}"/>
              </a:ext>
            </a:extLst>
          </p:cNvPr>
          <p:cNvGraphicFramePr>
            <a:graphicFrameLocks/>
          </p:cNvGraphicFramePr>
          <p:nvPr>
            <p:extLst>
              <p:ext uri="{D42A27DB-BD31-4B8C-83A1-F6EECF244321}">
                <p14:modId xmlns:p14="http://schemas.microsoft.com/office/powerpoint/2010/main" val="3887634943"/>
              </p:ext>
            </p:extLst>
          </p:nvPr>
        </p:nvGraphicFramePr>
        <p:xfrm>
          <a:off x="1378634" y="745588"/>
          <a:ext cx="9073662" cy="49940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358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E959C690-BAD4-4DAD-B925-C9C7251B8196}"/>
              </a:ext>
            </a:extLst>
          </p:cNvPr>
          <p:cNvGraphicFramePr>
            <a:graphicFrameLocks/>
          </p:cNvGraphicFramePr>
          <p:nvPr>
            <p:extLst>
              <p:ext uri="{D42A27DB-BD31-4B8C-83A1-F6EECF244321}">
                <p14:modId xmlns:p14="http://schemas.microsoft.com/office/powerpoint/2010/main" val="1657176319"/>
              </p:ext>
            </p:extLst>
          </p:nvPr>
        </p:nvGraphicFramePr>
        <p:xfrm>
          <a:off x="1533379" y="749160"/>
          <a:ext cx="8574146" cy="50326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9273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426C4DA8-E9FD-4D2C-A620-4D284F0A24AF}"/>
              </a:ext>
            </a:extLst>
          </p:cNvPr>
          <p:cNvGraphicFramePr>
            <a:graphicFrameLocks/>
          </p:cNvGraphicFramePr>
          <p:nvPr>
            <p:extLst>
              <p:ext uri="{D42A27DB-BD31-4B8C-83A1-F6EECF244321}">
                <p14:modId xmlns:p14="http://schemas.microsoft.com/office/powerpoint/2010/main" val="1987618325"/>
              </p:ext>
            </p:extLst>
          </p:nvPr>
        </p:nvGraphicFramePr>
        <p:xfrm>
          <a:off x="773723" y="858130"/>
          <a:ext cx="10367889" cy="53738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3605578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117</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Abadi</vt:lpstr>
      <vt:lpstr>Arial</vt:lpstr>
      <vt:lpstr>Calibri</vt:lpstr>
      <vt:lpstr>Calibri Light</vt:lpstr>
      <vt:lpstr>Whitney</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Giovanna Melo</dc:creator>
  <cp:lastModifiedBy>Giovanna Melo</cp:lastModifiedBy>
  <cp:revision>9</cp:revision>
  <dcterms:created xsi:type="dcterms:W3CDTF">2021-04-07T13:05:34Z</dcterms:created>
  <dcterms:modified xsi:type="dcterms:W3CDTF">2021-04-07T15:05:08Z</dcterms:modified>
</cp:coreProperties>
</file>