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87" r:id="rId3"/>
    <p:sldId id="291" r:id="rId4"/>
    <p:sldId id="257" r:id="rId5"/>
    <p:sldId id="288" r:id="rId6"/>
    <p:sldId id="292" r:id="rId7"/>
    <p:sldId id="289" r:id="rId8"/>
    <p:sldId id="261" r:id="rId9"/>
    <p:sldId id="259" r:id="rId10"/>
    <p:sldId id="258" r:id="rId11"/>
    <p:sldId id="293" r:id="rId12"/>
    <p:sldId id="264" r:id="rId13"/>
    <p:sldId id="290" r:id="rId14"/>
    <p:sldId id="267" r:id="rId15"/>
    <p:sldId id="265" r:id="rId16"/>
    <p:sldId id="294" r:id="rId17"/>
  </p:sldIdLst>
  <p:sldSz cx="9144000" cy="5143500" type="screen16x9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Muli" panose="02000503000000000000" pitchFamily="2" charset="0"/>
      <p:regular r:id="rId23"/>
      <p:bold r:id="rId24"/>
      <p:italic r:id="rId25"/>
      <p:boldItalic r:id="rId26"/>
    </p:embeddedFont>
    <p:embeddedFont>
      <p:font typeface="Nixie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  <a:srgbClr val="FF6600"/>
    <a:srgbClr val="2FB4E0"/>
    <a:srgbClr val="15D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37BB4D-52B8-4551-BC7E-8E89F96EB5F1}">
  <a:tblStyle styleId="{EF37BB4D-52B8-4551-BC7E-8E89F96EB5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37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89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40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33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7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37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2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91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– 02</a:t>
            </a:r>
            <a:br>
              <a:rPr lang="en" dirty="0"/>
            </a:br>
            <a:r>
              <a:rPr lang="en" dirty="0"/>
              <a:t>Ideação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994663" y="1255509"/>
            <a:ext cx="3154673" cy="1331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Aplicações Existentes</a:t>
            </a:r>
            <a:endParaRPr sz="44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E2A0E18C-B53C-4F4A-A8AB-63C75F235391}"/>
              </a:ext>
            </a:extLst>
          </p:cNvPr>
          <p:cNvSpPr/>
          <p:nvPr/>
        </p:nvSpPr>
        <p:spPr>
          <a:xfrm>
            <a:off x="1083266" y="689120"/>
            <a:ext cx="1544260" cy="1331259"/>
          </a:xfrm>
          <a:prstGeom prst="hexagon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77000">
                <a:srgbClr val="2FB4E0"/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010714E-FB64-4350-86AE-6AA9DD4B1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2429" y="821782"/>
            <a:ext cx="1065933" cy="1065933"/>
          </a:xfrm>
          <a:prstGeom prst="rect">
            <a:avLst/>
          </a:prstGeom>
        </p:spPr>
      </p:pic>
      <p:sp>
        <p:nvSpPr>
          <p:cNvPr id="11" name="Google Shape;373;p16">
            <a:extLst>
              <a:ext uri="{FF2B5EF4-FFF2-40B4-BE49-F238E27FC236}">
                <a16:creationId xmlns:a16="http://schemas.microsoft.com/office/drawing/2014/main" id="{0DEBC860-CF66-4AD7-8992-ABA53AF009BC}"/>
              </a:ext>
            </a:extLst>
          </p:cNvPr>
          <p:cNvSpPr txBox="1">
            <a:spLocks/>
          </p:cNvSpPr>
          <p:nvPr/>
        </p:nvSpPr>
        <p:spPr>
          <a:xfrm>
            <a:off x="2627525" y="2539834"/>
            <a:ext cx="3470716" cy="1166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r>
              <a:rPr lang="pt-BR" b="1" i="1" dirty="0">
                <a:solidFill>
                  <a:srgbClr val="C6DAEC"/>
                </a:solidFill>
              </a:rPr>
              <a:t>Paessler (Ambos SO)</a:t>
            </a: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r>
              <a:rPr lang="pt-BR" b="1" i="1" dirty="0">
                <a:solidFill>
                  <a:srgbClr val="C6DAEC"/>
                </a:solidFill>
              </a:rPr>
              <a:t>Nagios (Apenas Linux)</a:t>
            </a: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r>
              <a:rPr lang="pt-BR" b="1" i="1" dirty="0">
                <a:solidFill>
                  <a:srgbClr val="C6DAEC"/>
                </a:solidFill>
              </a:rPr>
              <a:t>WhatsUpGold (Apenas Windows)</a:t>
            </a:r>
            <a:endParaRPr lang="pt-BR" dirty="0">
              <a:solidFill>
                <a:srgbClr val="C6DAE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677106" y="240795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Crazy 8s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54556A46-EC96-4ABF-B5D5-F15E69FB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55" y="477369"/>
            <a:ext cx="5899933" cy="441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5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677106" y="240795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Meu esboço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" name="Imagem 8" descr="Texto preto sobre fundo branco&#10;&#10;Descrição gerada automaticamente">
            <a:extLst>
              <a:ext uri="{FF2B5EF4-FFF2-40B4-BE49-F238E27FC236}">
                <a16:creationId xmlns:a16="http://schemas.microsoft.com/office/drawing/2014/main" id="{BA3AF79C-06D6-4042-9921-27E5BDFDF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 r="-966" b="20391"/>
          <a:stretch/>
        </p:blipFill>
        <p:spPr>
          <a:xfrm>
            <a:off x="4713194" y="360638"/>
            <a:ext cx="3894894" cy="40946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9" name="Google Shape;351;p13">
            <a:extLst>
              <a:ext uri="{FF2B5EF4-FFF2-40B4-BE49-F238E27FC236}">
                <a16:creationId xmlns:a16="http://schemas.microsoft.com/office/drawing/2014/main" id="{51B9927E-9DD8-44B1-82F5-72E132116232}"/>
              </a:ext>
            </a:extLst>
          </p:cNvPr>
          <p:cNvSpPr txBox="1">
            <a:spLocks/>
          </p:cNvSpPr>
          <p:nvPr/>
        </p:nvSpPr>
        <p:spPr>
          <a:xfrm>
            <a:off x="2476575" y="1982400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6600" dirty="0"/>
              <a:t>Grupo</a:t>
            </a:r>
          </a:p>
        </p:txBody>
      </p:sp>
    </p:spTree>
    <p:extLst>
      <p:ext uri="{BB962C8B-B14F-4D97-AF65-F5344CB8AC3E}">
        <p14:creationId xmlns:p14="http://schemas.microsoft.com/office/powerpoint/2010/main" val="238734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657157" y="269050"/>
            <a:ext cx="382968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 de Calor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C56DFA0-72F1-4E29-85E9-AC06788A0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 r="-966" b="20391"/>
          <a:stretch/>
        </p:blipFill>
        <p:spPr>
          <a:xfrm>
            <a:off x="1471190" y="1237130"/>
            <a:ext cx="2886340" cy="3034356"/>
          </a:xfrm>
          <a:prstGeom prst="rect">
            <a:avLst/>
          </a:prstGeom>
        </p:spPr>
      </p:pic>
      <p:pic>
        <p:nvPicPr>
          <p:cNvPr id="8" name="Imagem 7" descr="Calendário&#10;&#10;Descrição gerada automaticamente">
            <a:extLst>
              <a:ext uri="{FF2B5EF4-FFF2-40B4-BE49-F238E27FC236}">
                <a16:creationId xmlns:a16="http://schemas.microsoft.com/office/drawing/2014/main" id="{6C2EB024-FA96-4194-B1B5-18F1632C7D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6805" y="97710"/>
            <a:ext cx="1678348" cy="3347957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F628EEAD-6A0C-4C42-90CF-CC4A9FD3E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30" y="2610863"/>
            <a:ext cx="3829686" cy="2152284"/>
          </a:xfrm>
          <a:prstGeom prst="rect">
            <a:avLst/>
          </a:prstGeom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DBEBF297-09AD-4690-A06D-38EDCB85E63A}"/>
              </a:ext>
            </a:extLst>
          </p:cNvPr>
          <p:cNvSpPr/>
          <p:nvPr/>
        </p:nvSpPr>
        <p:spPr>
          <a:xfrm rot="10800000">
            <a:off x="3768879" y="3285467"/>
            <a:ext cx="463924" cy="986019"/>
          </a:xfrm>
          <a:prstGeom prst="down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A16956DA-EA60-45B0-B0BE-7F34F1D640D3}"/>
              </a:ext>
            </a:extLst>
          </p:cNvPr>
          <p:cNvSpPr/>
          <p:nvPr/>
        </p:nvSpPr>
        <p:spPr>
          <a:xfrm rot="10800000">
            <a:off x="4440012" y="4023789"/>
            <a:ext cx="347869" cy="739358"/>
          </a:xfrm>
          <a:prstGeom prst="downArrow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BBD2E4EE-93AC-4FC8-8D95-AE6C48798EEB}"/>
              </a:ext>
            </a:extLst>
          </p:cNvPr>
          <p:cNvSpPr/>
          <p:nvPr/>
        </p:nvSpPr>
        <p:spPr>
          <a:xfrm rot="10800000">
            <a:off x="4613947" y="2043253"/>
            <a:ext cx="208429" cy="530580"/>
          </a:xfrm>
          <a:prstGeom prst="downArrow">
            <a:avLst/>
          </a:prstGeom>
          <a:solidFill>
            <a:srgbClr val="FFFF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2153920" y="120662"/>
            <a:ext cx="5532905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Críticas Relâmpago – Melhorias a serem feitas</a:t>
            </a:r>
            <a:endParaRPr sz="3000" dirty="0"/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FF943EC-6ED3-452E-9423-52A503C73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 r="-966" b="20391"/>
          <a:stretch/>
        </p:blipFill>
        <p:spPr>
          <a:xfrm>
            <a:off x="341635" y="1473212"/>
            <a:ext cx="3376475" cy="3549626"/>
          </a:xfrm>
          <a:prstGeom prst="rect">
            <a:avLst/>
          </a:prstGeom>
        </p:spPr>
      </p:pic>
      <p:sp>
        <p:nvSpPr>
          <p:cNvPr id="9" name="Google Shape;373;p16">
            <a:extLst>
              <a:ext uri="{FF2B5EF4-FFF2-40B4-BE49-F238E27FC236}">
                <a16:creationId xmlns:a16="http://schemas.microsoft.com/office/drawing/2014/main" id="{16F2715C-83B4-4AFB-9DFA-7E81CDAF41EB}"/>
              </a:ext>
            </a:extLst>
          </p:cNvPr>
          <p:cNvSpPr txBox="1">
            <a:spLocks/>
          </p:cNvSpPr>
          <p:nvPr/>
        </p:nvSpPr>
        <p:spPr>
          <a:xfrm>
            <a:off x="3690534" y="1473211"/>
            <a:ext cx="4162548" cy="2944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r>
              <a:rPr lang="pt-BR" b="1" i="1" dirty="0">
                <a:solidFill>
                  <a:srgbClr val="C6DAEC"/>
                </a:solidFill>
              </a:rPr>
              <a:t>Falta de logs;</a:t>
            </a: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r>
              <a:rPr lang="pt-BR" b="1" i="1" dirty="0">
                <a:solidFill>
                  <a:srgbClr val="C6DAEC"/>
                </a:solidFill>
              </a:rPr>
              <a:t>Automação de alertas;</a:t>
            </a: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r>
              <a:rPr lang="pt-BR" b="1" i="1" dirty="0">
                <a:solidFill>
                  <a:srgbClr val="C6DAEC"/>
                </a:solidFill>
              </a:rPr>
              <a:t>Histórico das medições;</a:t>
            </a: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r>
              <a:rPr lang="pt-BR" b="1" i="1" dirty="0">
                <a:solidFill>
                  <a:srgbClr val="C6DAEC"/>
                </a:solidFill>
              </a:rPr>
              <a:t>Aba de aplicativos instalados;</a:t>
            </a: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r>
              <a:rPr lang="pt-BR" b="1" i="1" dirty="0">
                <a:solidFill>
                  <a:srgbClr val="C6DAEC"/>
                </a:solidFill>
              </a:rPr>
              <a:t>Aba de periféricos conectados;</a:t>
            </a: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r>
              <a:rPr lang="pt-BR" b="1" i="1" dirty="0">
                <a:solidFill>
                  <a:srgbClr val="C6DAEC"/>
                </a:solidFill>
              </a:rPr>
              <a:t>Criptografia para maior segurança;</a:t>
            </a: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r>
              <a:rPr lang="pt-BR" b="1" i="1" dirty="0">
                <a:solidFill>
                  <a:srgbClr val="C6DAEC"/>
                </a:solidFill>
              </a:rPr>
              <a:t>Verificação de segurança ao conectar periféricos.</a:t>
            </a: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endParaRPr lang="pt-BR" b="1" i="1" dirty="0">
              <a:solidFill>
                <a:srgbClr val="C6DAEC"/>
              </a:solidFill>
            </a:endParaRP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endParaRPr lang="pt-BR" b="1" i="1" dirty="0">
              <a:solidFill>
                <a:srgbClr val="C6DAEC"/>
              </a:solidFill>
            </a:endParaRP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endParaRPr lang="pt-BR" b="1" i="1" dirty="0">
              <a:solidFill>
                <a:srgbClr val="C6DAEC"/>
              </a:solidFill>
            </a:endParaRPr>
          </a:p>
          <a:p>
            <a:pPr marL="457200" indent="-317500">
              <a:spcBef>
                <a:spcPts val="600"/>
              </a:spcBef>
              <a:buClr>
                <a:srgbClr val="2FB4E0"/>
              </a:buClr>
              <a:buSzPts val="1400"/>
              <a:buFont typeface="Arial"/>
              <a:buChar char="◇"/>
            </a:pPr>
            <a:endParaRPr lang="pt-BR" b="1" i="1" dirty="0">
              <a:solidFill>
                <a:srgbClr val="C6DAE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3041412" y="0"/>
            <a:ext cx="306117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Storyboard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8ABCB1F-73A9-4D8A-8505-5856E41D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48088" y="-1005555"/>
            <a:ext cx="4245057" cy="75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9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75965" y="26456"/>
            <a:ext cx="5638800" cy="784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Nossa Equipe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58F25A-130C-4DA3-A916-44AAF187E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0835" y="3127636"/>
            <a:ext cx="3136041" cy="1989408"/>
          </a:xfrm>
        </p:spPr>
        <p:txBody>
          <a:bodyPr/>
          <a:lstStyle/>
          <a:p>
            <a:r>
              <a:rPr lang="pt-BR" dirty="0"/>
              <a:t>Dylan </a:t>
            </a:r>
            <a:r>
              <a:rPr lang="pt-BR" dirty="0" err="1"/>
              <a:t>Colonhesi</a:t>
            </a:r>
            <a:r>
              <a:rPr lang="pt-BR" dirty="0"/>
              <a:t> – </a:t>
            </a:r>
            <a:r>
              <a:rPr lang="pt-BR" sz="1400" dirty="0"/>
              <a:t>RA:01202071</a:t>
            </a:r>
          </a:p>
          <a:p>
            <a:r>
              <a:rPr lang="pt-BR" dirty="0"/>
              <a:t>Matheus Daniel – </a:t>
            </a:r>
            <a:r>
              <a:rPr lang="pt-BR" sz="1400" dirty="0"/>
              <a:t>RA: 01202039</a:t>
            </a:r>
          </a:p>
          <a:p>
            <a:r>
              <a:rPr lang="pt-BR" sz="1400" dirty="0"/>
              <a:t>Bruno Pinheiro</a:t>
            </a:r>
            <a:r>
              <a:rPr lang="pt-BR" dirty="0"/>
              <a:t> – RA: </a:t>
            </a:r>
            <a:r>
              <a:rPr lang="pt-BR" sz="1400" dirty="0"/>
              <a:t>01202070</a:t>
            </a:r>
          </a:p>
          <a:p>
            <a:r>
              <a:rPr lang="pt-BR" dirty="0"/>
              <a:t>Felipe </a:t>
            </a:r>
            <a:r>
              <a:rPr lang="pt-BR" dirty="0" err="1"/>
              <a:t>Kling</a:t>
            </a:r>
            <a:r>
              <a:rPr lang="pt-BR" dirty="0"/>
              <a:t> – RA: 01201025</a:t>
            </a:r>
          </a:p>
          <a:p>
            <a:r>
              <a:rPr lang="pt-BR" dirty="0"/>
              <a:t>Arthur – </a:t>
            </a:r>
            <a:r>
              <a:rPr lang="pt-BR" sz="1400" dirty="0"/>
              <a:t>RA: 01202001</a:t>
            </a:r>
            <a:endParaRPr lang="pt-BR" sz="900" dirty="0"/>
          </a:p>
          <a:p>
            <a:r>
              <a:rPr lang="pt-BR" sz="1400" dirty="0"/>
              <a:t>Gabriel Ferraz – RA: 01202067</a:t>
            </a:r>
            <a:endParaRPr lang="pt-BR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F3F8C0-736C-425A-83C2-71E0F75EC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738" y="1996963"/>
            <a:ext cx="1130673" cy="1130673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6F8F6A80-C8B1-4F65-A2C7-AA9D041154B0}"/>
              </a:ext>
            </a:extLst>
          </p:cNvPr>
          <p:cNvSpPr txBox="1">
            <a:spLocks/>
          </p:cNvSpPr>
          <p:nvPr/>
        </p:nvSpPr>
        <p:spPr>
          <a:xfrm>
            <a:off x="4363571" y="3124184"/>
            <a:ext cx="1866899" cy="99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dirty="0"/>
              <a:t>	    Definidor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endParaRPr lang="pt-BR" dirty="0"/>
          </a:p>
          <a:p>
            <a:r>
              <a:rPr lang="pt-BR" dirty="0"/>
              <a:t>	 Facilitador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endParaRPr lang="pt-BR" dirty="0"/>
          </a:p>
          <a:p>
            <a:r>
              <a:rPr lang="pt-BR" dirty="0"/>
              <a:t>Documentador </a:t>
            </a:r>
            <a:r>
              <a:rPr lang="pt-BR" dirty="0">
                <a:sym typeface="Wingdings" panose="05000000000000000000" pitchFamily="2" charset="2"/>
              </a:rPr>
              <a:t></a:t>
            </a:r>
          </a:p>
          <a:p>
            <a:r>
              <a:rPr lang="pt-BR" dirty="0">
                <a:sym typeface="Wingdings" panose="05000000000000000000" pitchFamily="2" charset="2"/>
              </a:rPr>
              <a:t>	    Designer 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72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9" name="Google Shape;351;p13">
            <a:extLst>
              <a:ext uri="{FF2B5EF4-FFF2-40B4-BE49-F238E27FC236}">
                <a16:creationId xmlns:a16="http://schemas.microsoft.com/office/drawing/2014/main" id="{51B9927E-9DD8-44B1-82F5-72E132116232}"/>
              </a:ext>
            </a:extLst>
          </p:cNvPr>
          <p:cNvSpPr txBox="1">
            <a:spLocks/>
          </p:cNvSpPr>
          <p:nvPr/>
        </p:nvSpPr>
        <p:spPr>
          <a:xfrm>
            <a:off x="2476575" y="1982400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6600" dirty="0"/>
              <a:t>Grupo</a:t>
            </a:r>
          </a:p>
        </p:txBody>
      </p:sp>
    </p:spTree>
    <p:extLst>
      <p:ext uri="{BB962C8B-B14F-4D97-AF65-F5344CB8AC3E}">
        <p14:creationId xmlns:p14="http://schemas.microsoft.com/office/powerpoint/2010/main" val="140653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313650" y="180224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Projeto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947852" y="1021745"/>
            <a:ext cx="6591029" cy="316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Monitoramento de recursos computacionais em servidores de pequeno porte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Mainframes gigantescos já são realidade. </a:t>
            </a:r>
            <a:r>
              <a:rPr lang="pt-BR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Amazon</a:t>
            </a: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Microsoft e Google; essas gigantes da tecnologia tem algo em comum que é ter Mainframes tão grandes que daria para chamar até mesmo de um bairro, e para manter isso, eles possuem equipes especializadas para a manutenção dos mesmos com o fim de evitar prejuízos, afinal, mainframe é um dos casos práticos mais claros de “Tempo é dinheiro”, já que um mainframe não funcional, significa tempo ocioso, e tempo ocioso significa que ninguém está usando seu serviço.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Em contra partida, temos as empresas pequenas. Empresas que precisam comprar um servidor, as vezes uma simples máquina, seja para armazenamento de arquivos, seja para processamento de alguma informação. E por serem empresas pequenas, elas não possuem uma grande equipe à disposição deles, nem para garantir o funcionamento sempre, nem para prever problemas futuros. Para isso tivemos a ideia de criar uma aplicação para monitorar os recursos computacionais do servidor. Com isso, conseguiríamos identificar mais rápido caso algo desse errado e também, prevenir/prever situações futuras. Por exemplo, se você enxergar na aplicação um gráfico falando que a CPU do processador está 95% comprometida, você perceberá que é uma questão de tempo para o CPU ficar sobrecarregado, e com isso, a empresa tem um tempo a mais para realizar a compra de peças e realizar a implementação da mesma, algo que, em situação de emergência, não daria tempo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2148789" y="41106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Resumindo: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2783541" y="1909200"/>
            <a:ext cx="2031826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Projeto:</a:t>
            </a:r>
            <a:br>
              <a:rPr lang="en" sz="12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2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Monitoramento de recursos computacionais de pequenos servidores</a:t>
            </a:r>
            <a:endParaRPr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4620939" y="1909200"/>
            <a:ext cx="2089144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Meta:</a:t>
            </a:r>
            <a:br>
              <a:rPr lang="en" sz="1200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050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Prever e diminuir o impacto de situações futuras relacionadas a desempenho do servidor</a:t>
            </a:r>
            <a:endParaRPr sz="12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71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87498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Meta Otimista: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1723612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pt-BR" sz="1400" b="1" dirty="0"/>
              <a:t>Porque vamos fazer esse projeto de PI?</a:t>
            </a:r>
          </a:p>
          <a:p>
            <a:pPr marL="0" indent="0">
              <a:buNone/>
            </a:pPr>
            <a:r>
              <a:rPr lang="pt-BR" sz="1400" i="1" dirty="0"/>
              <a:t>Entregar um trabalho perfeito onde conseguiremos apenas elogios.</a:t>
            </a:r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1723612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400" b="1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1400" i="1" dirty="0"/>
              <a:t>Aprendizado sobre servidores, entregar mais do que foi pedido e nota 10.</a:t>
            </a:r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1723612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400" b="1" i="1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1400" i="1" dirty="0"/>
              <a:t>Aprender sobre servidor ajuda no compreendimento da estrutura computacional, facilitando futuros tarefas onde informações como essa serão úteis.</a:t>
            </a:r>
          </a:p>
          <a:p>
            <a:pPr marL="0" indent="0">
              <a:buNone/>
            </a:pPr>
            <a:endParaRPr lang="pt-BR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663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87498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Meta Pessimista: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1723612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pt-BR" sz="1400" b="1" dirty="0"/>
              <a:t>Porque vamos fazer esse projeto de PI?</a:t>
            </a:r>
          </a:p>
          <a:p>
            <a:pPr marL="0" indent="0">
              <a:buNone/>
            </a:pPr>
            <a:r>
              <a:rPr lang="pt-BR" sz="1400" i="1" dirty="0"/>
              <a:t>Porque após pesquisas, chegamos a conclusão de que seria um trabalho um pouco mais tranquilo, por causa da ampla informação encontrada na internet.</a:t>
            </a:r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1723612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400" b="1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1400" i="1" dirty="0"/>
              <a:t>Conseguir nota suficiente para passar de semestre e ter entregado o mínimo.</a:t>
            </a:r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1723612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400" b="1" i="1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1400" i="1" dirty="0"/>
              <a:t>Após lidar com prazos curtos e pressão, seremos capazes de aguentar melhor situações na empresa onde isso se repetirá.</a:t>
            </a:r>
          </a:p>
          <a:p>
            <a:pPr marL="0" indent="0">
              <a:buNone/>
            </a:pPr>
            <a:endParaRPr lang="pt-BR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36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336228" y="14614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Perguntas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099850" y="656975"/>
            <a:ext cx="5417056" cy="3331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b="1" i="1" dirty="0"/>
              <a:t>Como podemos prever a necessidade de upgrade em uma peça?</a:t>
            </a:r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pt-BR" i="1" dirty="0"/>
              <a:t>Através das métricas do Dashboard, poderemos notar se é uma tendência o uso dos recursos continuarem aumentando.</a:t>
            </a:r>
            <a:endParaRPr i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b="1" i="1" dirty="0"/>
              <a:t>Como podemos notar um comportamento anormal?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i="1" dirty="0"/>
              <a:t>Através do histórico de medições, saberemos se um aumento de uso daquele recurso é algo esperado, ou se foi algo repentino. Mostrando talvez a necessidade da troca da peça por defeito.</a:t>
            </a:r>
            <a:endParaRPr i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b="1" i="1" dirty="0"/>
              <a:t>Como podemos ajudar as pessoas sem conhecimento técnico entender nosso sistema?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i="1" dirty="0"/>
              <a:t>No Dashboard terão: uso em porcentagem, alertas e cores para simbolizar se algo está ok, se precisa de atenção ou se está em estado crítico, mesmo que uma pessoa não tenha conhecimento técnico, ela entenderá.</a:t>
            </a:r>
            <a:r>
              <a:rPr lang="pt-BR" b="1" i="1" dirty="0"/>
              <a:t> 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9" name="Google Shape;351;p13">
            <a:extLst>
              <a:ext uri="{FF2B5EF4-FFF2-40B4-BE49-F238E27FC236}">
                <a16:creationId xmlns:a16="http://schemas.microsoft.com/office/drawing/2014/main" id="{51B9927E-9DD8-44B1-82F5-72E132116232}"/>
              </a:ext>
            </a:extLst>
          </p:cNvPr>
          <p:cNvSpPr txBox="1">
            <a:spLocks/>
          </p:cNvSpPr>
          <p:nvPr/>
        </p:nvSpPr>
        <p:spPr>
          <a:xfrm>
            <a:off x="2476575" y="1676400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6600"/>
              <a:t>Individual</a:t>
            </a:r>
            <a:endParaRPr lang="pt-BR" sz="6600" dirty="0"/>
          </a:p>
        </p:txBody>
      </p:sp>
      <p:sp>
        <p:nvSpPr>
          <p:cNvPr id="10" name="Google Shape;352;p13">
            <a:extLst>
              <a:ext uri="{FF2B5EF4-FFF2-40B4-BE49-F238E27FC236}">
                <a16:creationId xmlns:a16="http://schemas.microsoft.com/office/drawing/2014/main" id="{F6BE528C-2B08-400C-822B-2679730AD786}"/>
              </a:ext>
            </a:extLst>
          </p:cNvPr>
          <p:cNvSpPr txBox="1">
            <a:spLocks/>
          </p:cNvSpPr>
          <p:nvPr/>
        </p:nvSpPr>
        <p:spPr>
          <a:xfrm>
            <a:off x="2610268" y="2721900"/>
            <a:ext cx="5384008" cy="63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pt-BR" sz="2800" b="1" dirty="0"/>
              <a:t>Bruno Pinheiro Alves Teixeira</a:t>
            </a:r>
            <a:endParaRPr lang="pt-BR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746</Words>
  <Application>Microsoft Office PowerPoint</Application>
  <PresentationFormat>Apresentação na tela (16:9)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Nixie One</vt:lpstr>
      <vt:lpstr>Arial</vt:lpstr>
      <vt:lpstr>Helvetica Neue</vt:lpstr>
      <vt:lpstr>Muli</vt:lpstr>
      <vt:lpstr>Imogen template</vt:lpstr>
      <vt:lpstr>Grupo – 02 Ideação</vt:lpstr>
      <vt:lpstr>Nossa Equipe</vt:lpstr>
      <vt:lpstr>Apresentação do PowerPoint</vt:lpstr>
      <vt:lpstr>O Projeto</vt:lpstr>
      <vt:lpstr>Resumindo:</vt:lpstr>
      <vt:lpstr>Meta Otimista:</vt:lpstr>
      <vt:lpstr>Meta Pessimista:</vt:lpstr>
      <vt:lpstr>Perguntas</vt:lpstr>
      <vt:lpstr>Apresentação do PowerPoint</vt:lpstr>
      <vt:lpstr>Aplicações Existentes</vt:lpstr>
      <vt:lpstr>Crazy 8s</vt:lpstr>
      <vt:lpstr>Meu esboço</vt:lpstr>
      <vt:lpstr>Apresentação do PowerPoint</vt:lpstr>
      <vt:lpstr>Mapa de Calor</vt:lpstr>
      <vt:lpstr>Críticas Relâmpago – Melhorias a serem feitas</vt:lpstr>
      <vt:lpstr>Storyboard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– 02 Ideação</dc:title>
  <dc:creator>WINDOWS10</dc:creator>
  <cp:lastModifiedBy>BRUNO PINHEIRO ALVES TEIXEIRA .</cp:lastModifiedBy>
  <cp:revision>13</cp:revision>
  <dcterms:modified xsi:type="dcterms:W3CDTF">2021-02-16T20:20:42Z</dcterms:modified>
</cp:coreProperties>
</file>