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71" r:id="rId4"/>
    <p:sldId id="272" r:id="rId5"/>
    <p:sldId id="277" r:id="rId6"/>
    <p:sldId id="274" r:id="rId7"/>
    <p:sldId id="298" r:id="rId8"/>
    <p:sldId id="294" r:id="rId9"/>
    <p:sldId id="283" r:id="rId10"/>
    <p:sldId id="275" r:id="rId11"/>
    <p:sldId id="281" r:id="rId12"/>
    <p:sldId id="285" r:id="rId13"/>
    <p:sldId id="300" r:id="rId14"/>
    <p:sldId id="301" r:id="rId15"/>
    <p:sldId id="302" r:id="rId16"/>
    <p:sldId id="303" r:id="rId17"/>
    <p:sldId id="304" r:id="rId18"/>
    <p:sldId id="290" r:id="rId19"/>
    <p:sldId id="291" r:id="rId20"/>
    <p:sldId id="289" r:id="rId21"/>
    <p:sldId id="297" r:id="rId22"/>
    <p:sldId id="29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2AB4C9"/>
    <a:srgbClr val="2AA7C9"/>
    <a:srgbClr val="FFFFFF"/>
    <a:srgbClr val="FC7A1E"/>
    <a:srgbClr val="E1E900"/>
    <a:srgbClr val="E53D00"/>
    <a:srgbClr val="10645A"/>
    <a:srgbClr val="90195A"/>
    <a:srgbClr val="FF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9E064-51F6-4710-9F7F-AE2F4F144982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4230-3459-4132-BC6F-3EAD95635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7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03b86cf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703b86cf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Planejamento também deve estar no começo, importante aqui falarem dos desafios da gestão em tempos de pandemia e como contornaram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25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4230-3459-4132-BC6F-3EAD9563547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27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é necessário mostra a Planilha de requisitos inteira, mas tente falar também aqui  na mudança das prioridades dos requisitos algo que no inicio era Essencial e depois perceberam que era só importante vice-versa.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4230-3459-4132-BC6F-3EAD9563547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81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Prototipo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tela, enalteça a ferramenta e o quanto ajudo na criação das telas finais, importante um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de-para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que era e como ficaram as telas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4230-3459-4132-BC6F-3EAD9563547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43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Abrir site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4230-3459-4132-BC6F-3EAD9563547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88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4230-3459-4132-BC6F-3EAD9563547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20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0638-08A1-47F6-A79E-CBBA68732DCC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78D-41F2-48DA-A854-2CF8AE104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1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0638-08A1-47F6-A79E-CBBA68732DCC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78D-41F2-48DA-A854-2CF8AE104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4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0638-08A1-47F6-A79E-CBBA68732DCC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78D-41F2-48DA-A854-2CF8AE104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9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1435600" y="3857372"/>
            <a:ext cx="2794800" cy="6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435600" y="4571365"/>
            <a:ext cx="2794800" cy="1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title" idx="2"/>
          </p:nvPr>
        </p:nvSpPr>
        <p:spPr>
          <a:xfrm>
            <a:off x="1025200" y="537600"/>
            <a:ext cx="50084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15" name="Google Shape;15;p19"/>
          <p:cNvCxnSpPr/>
          <p:nvPr/>
        </p:nvCxnSpPr>
        <p:spPr>
          <a:xfrm>
            <a:off x="-163567" y="1642167"/>
            <a:ext cx="561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9"/>
          <p:cNvSpPr txBox="1">
            <a:spLocks noGrp="1"/>
          </p:cNvSpPr>
          <p:nvPr>
            <p:ph type="title" idx="3"/>
          </p:nvPr>
        </p:nvSpPr>
        <p:spPr>
          <a:xfrm>
            <a:off x="4698600" y="3857372"/>
            <a:ext cx="2794800" cy="6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4"/>
          </p:nvPr>
        </p:nvSpPr>
        <p:spPr>
          <a:xfrm>
            <a:off x="4698600" y="4571365"/>
            <a:ext cx="2794800" cy="1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title" idx="5"/>
          </p:nvPr>
        </p:nvSpPr>
        <p:spPr>
          <a:xfrm>
            <a:off x="7961600" y="3857372"/>
            <a:ext cx="2794800" cy="6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ubTitle" idx="6"/>
          </p:nvPr>
        </p:nvSpPr>
        <p:spPr>
          <a:xfrm>
            <a:off x="7961600" y="4571365"/>
            <a:ext cx="2794800" cy="1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61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0638-08A1-47F6-A79E-CBBA68732DCC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78D-41F2-48DA-A854-2CF8AE104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38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0638-08A1-47F6-A79E-CBBA68732DCC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78D-41F2-48DA-A854-2CF8AE104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12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0638-08A1-47F6-A79E-CBBA68732DCC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78D-41F2-48DA-A854-2CF8AE104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92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0638-08A1-47F6-A79E-CBBA68732DCC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78D-41F2-48DA-A854-2CF8AE104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37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0638-08A1-47F6-A79E-CBBA68732DCC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78D-41F2-48DA-A854-2CF8AE104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9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0638-08A1-47F6-A79E-CBBA68732DCC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78D-41F2-48DA-A854-2CF8AE104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88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0638-08A1-47F6-A79E-CBBA68732DCC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78D-41F2-48DA-A854-2CF8AE104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0638-08A1-47F6-A79E-CBBA68732DCC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78D-41F2-48DA-A854-2CF8AE104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41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0638-08A1-47F6-A79E-CBBA68732DCC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6078D-41F2-48DA-A854-2CF8AE104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13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hyperlink" Target="https://green-sea-0000ae210.azurestaticapps.net/#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.png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3" t="17091" r="32666" b="17990"/>
          <a:stretch/>
        </p:blipFill>
        <p:spPr>
          <a:xfrm>
            <a:off x="66500" y="0"/>
            <a:ext cx="3733712" cy="4632438"/>
          </a:xfrm>
        </p:spPr>
      </p:pic>
      <p:sp>
        <p:nvSpPr>
          <p:cNvPr id="5" name="Google Shape;75;p1"/>
          <p:cNvSpPr txBox="1">
            <a:spLocks/>
          </p:cNvSpPr>
          <p:nvPr/>
        </p:nvSpPr>
        <p:spPr>
          <a:xfrm>
            <a:off x="3948137" y="2497806"/>
            <a:ext cx="4116000" cy="9400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6000"/>
            </a:pPr>
            <a:r>
              <a:rPr lang="pt-BR" sz="6000" b="1" dirty="0" smtClean="0">
                <a:solidFill>
                  <a:srgbClr val="2AB4C9"/>
                </a:solidFill>
                <a:latin typeface="Righteous"/>
                <a:ea typeface="Righteous"/>
                <a:cs typeface="Righteous"/>
              </a:rPr>
              <a:t>{</a:t>
            </a:r>
            <a:r>
              <a:rPr lang="pt-BR" sz="6000" b="1" dirty="0" smtClean="0">
                <a:solidFill>
                  <a:srgbClr val="2AB4C9"/>
                </a:solidFill>
                <a:latin typeface="Righteous"/>
                <a:ea typeface="Righteous"/>
                <a:cs typeface="Righteous"/>
                <a:sym typeface="Righteous"/>
              </a:rPr>
              <a:t>JustDoIT}</a:t>
            </a:r>
            <a:endParaRPr lang="pt-BR" sz="6000" b="1" dirty="0">
              <a:solidFill>
                <a:srgbClr val="2AB4C9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" name="Google Shape;76;p1"/>
          <p:cNvSpPr txBox="1">
            <a:spLocks/>
          </p:cNvSpPr>
          <p:nvPr/>
        </p:nvSpPr>
        <p:spPr>
          <a:xfrm>
            <a:off x="4262810" y="3254968"/>
            <a:ext cx="319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r>
              <a:rPr lang="pt-BR" sz="3000" dirty="0">
                <a:latin typeface="Righteous"/>
                <a:ea typeface="Righteous"/>
                <a:cs typeface="Righteous"/>
              </a:rPr>
              <a:t>Apenas faça TI (Tecnologia da informação)</a:t>
            </a:r>
          </a:p>
        </p:txBody>
      </p:sp>
      <p:sp>
        <p:nvSpPr>
          <p:cNvPr id="7" name="Google Shape;77;p1"/>
          <p:cNvSpPr txBox="1"/>
          <p:nvPr/>
        </p:nvSpPr>
        <p:spPr>
          <a:xfrm>
            <a:off x="8608423" y="4978785"/>
            <a:ext cx="381870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</a:pPr>
            <a:r>
              <a:rPr lang="pt-BR" sz="1600" b="1" i="0" u="none" strike="noStrike" cap="none" dirty="0">
                <a:latin typeface="Abel"/>
                <a:ea typeface="Abel"/>
                <a:cs typeface="Abel"/>
                <a:sym typeface="Abel"/>
              </a:rPr>
              <a:t>Amanda </a:t>
            </a:r>
            <a:r>
              <a:rPr lang="pt-BR" sz="1600" b="1" i="0" u="none" strike="noStrike" cap="none" dirty="0" smtClean="0">
                <a:latin typeface="Abel"/>
                <a:ea typeface="Abel"/>
                <a:cs typeface="Abel"/>
                <a:sym typeface="Abel"/>
              </a:rPr>
              <a:t>Nunes </a:t>
            </a:r>
            <a:r>
              <a:rPr lang="pt-BR" sz="1600" b="0" i="0" u="none" strike="noStrike" cap="none" dirty="0" smtClean="0">
                <a:latin typeface="Abel"/>
                <a:ea typeface="Abel"/>
                <a:cs typeface="Abel"/>
                <a:sym typeface="Abel"/>
              </a:rPr>
              <a:t>RA:01191064</a:t>
            </a:r>
            <a:r>
              <a:rPr lang="pt-BR" sz="1600" b="0" i="0" u="none" strike="noStrike" cap="none" dirty="0">
                <a:latin typeface="Abel"/>
                <a:ea typeface="Abel"/>
                <a:cs typeface="Abel"/>
                <a:sym typeface="Abel"/>
              </a:rPr>
              <a:t> 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</a:pPr>
            <a:r>
              <a:rPr lang="pt-BR" sz="1600" b="1" i="0" u="none" strike="noStrike" cap="none" dirty="0" smtClean="0">
                <a:latin typeface="Abel"/>
                <a:ea typeface="Abel"/>
                <a:cs typeface="Abel"/>
                <a:sym typeface="Abel"/>
              </a:rPr>
              <a:t>Cassio Junior</a:t>
            </a:r>
            <a:r>
              <a:rPr lang="pt-BR" sz="1600" b="0" i="0" u="none" strike="noStrike" cap="none" dirty="0" smtClean="0"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pt-BR" sz="1600" b="0" i="0" u="none" strike="noStrike" cap="none" dirty="0">
                <a:latin typeface="Abel"/>
                <a:ea typeface="Abel"/>
                <a:cs typeface="Abel"/>
                <a:sym typeface="Abel"/>
              </a:rPr>
              <a:t>RA:01191033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</a:pPr>
            <a:r>
              <a:rPr lang="pt-BR" sz="1600" b="1" i="0" u="none" strike="noStrike" cap="none" dirty="0">
                <a:latin typeface="Abel"/>
                <a:ea typeface="Abel"/>
                <a:cs typeface="Abel"/>
                <a:sym typeface="Abel"/>
              </a:rPr>
              <a:t>Ester </a:t>
            </a:r>
            <a:r>
              <a:rPr lang="pt-BR" sz="1600" b="1" i="0" u="none" strike="noStrike" cap="none" dirty="0" smtClean="0">
                <a:latin typeface="Abel"/>
                <a:ea typeface="Abel"/>
                <a:cs typeface="Abel"/>
                <a:sym typeface="Abel"/>
              </a:rPr>
              <a:t>Paixão </a:t>
            </a:r>
            <a:r>
              <a:rPr lang="pt-BR" sz="1600" b="0" i="0" u="none" strike="noStrike" cap="none" dirty="0" smtClean="0">
                <a:latin typeface="Abel"/>
                <a:ea typeface="Abel"/>
                <a:cs typeface="Abel"/>
                <a:sym typeface="Abel"/>
              </a:rPr>
              <a:t>RA:01182040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</a:pPr>
            <a:r>
              <a:rPr lang="pt-BR" sz="1600" b="1" i="0" u="none" strike="noStrike" cap="none" dirty="0">
                <a:latin typeface="Abel"/>
                <a:ea typeface="Abel"/>
                <a:cs typeface="Abel"/>
                <a:sym typeface="Abel"/>
              </a:rPr>
              <a:t>Fabíola </a:t>
            </a:r>
            <a:r>
              <a:rPr lang="pt-BR" sz="1600" b="1" i="0" u="none" strike="noStrike" cap="none" dirty="0" smtClean="0">
                <a:latin typeface="Abel"/>
                <a:ea typeface="Abel"/>
                <a:cs typeface="Abel"/>
                <a:sym typeface="Abel"/>
              </a:rPr>
              <a:t>Canedo </a:t>
            </a:r>
            <a:r>
              <a:rPr lang="pt-BR" sz="1600" b="0" i="0" u="none" strike="noStrike" cap="none" dirty="0" smtClean="0">
                <a:latin typeface="Abel"/>
                <a:ea typeface="Abel"/>
                <a:cs typeface="Abel"/>
                <a:sym typeface="Abel"/>
              </a:rPr>
              <a:t>RA:01191065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</a:pPr>
            <a:r>
              <a:rPr lang="pt-BR" sz="1600" b="1" i="0" u="none" strike="noStrike" cap="none" dirty="0">
                <a:latin typeface="Abel"/>
                <a:ea typeface="Abel"/>
                <a:cs typeface="Abel"/>
                <a:sym typeface="Abel"/>
              </a:rPr>
              <a:t>Messias </a:t>
            </a:r>
            <a:r>
              <a:rPr lang="pt-BR" sz="1600" b="1" i="0" u="none" strike="noStrike" cap="none" dirty="0" smtClean="0">
                <a:latin typeface="Abel"/>
                <a:ea typeface="Abel"/>
                <a:cs typeface="Abel"/>
                <a:sym typeface="Abel"/>
              </a:rPr>
              <a:t>de Carvalho </a:t>
            </a:r>
            <a:r>
              <a:rPr lang="pt-BR" sz="1600" b="0" i="0" u="none" strike="noStrike" cap="none" dirty="0" smtClean="0">
                <a:latin typeface="Abel"/>
                <a:ea typeface="Abel"/>
                <a:cs typeface="Abel"/>
                <a:sym typeface="Abel"/>
              </a:rPr>
              <a:t>RA:01191024</a:t>
            </a:r>
            <a:r>
              <a:rPr lang="pt-BR" sz="1600" b="0" i="0" u="none" strike="noStrike" cap="none" dirty="0">
                <a:latin typeface="Abel"/>
                <a:ea typeface="Abel"/>
                <a:cs typeface="Abel"/>
                <a:sym typeface="Abel"/>
              </a:rPr>
              <a:t> 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</a:pPr>
            <a:r>
              <a:rPr lang="pt-BR" sz="1600" b="1" i="0" u="none" strike="noStrike" cap="none" dirty="0">
                <a:latin typeface="Abel"/>
                <a:ea typeface="Abel"/>
                <a:cs typeface="Abel"/>
                <a:sym typeface="Abel"/>
              </a:rPr>
              <a:t>Victor </a:t>
            </a:r>
            <a:r>
              <a:rPr lang="pt-BR" sz="1600" b="1" i="0" u="none" strike="noStrike" cap="none" dirty="0" smtClean="0">
                <a:latin typeface="Abel"/>
                <a:ea typeface="Abel"/>
                <a:cs typeface="Abel"/>
                <a:sym typeface="Abel"/>
              </a:rPr>
              <a:t>Silva </a:t>
            </a:r>
            <a:r>
              <a:rPr lang="pt-BR" sz="1600" b="0" i="0" u="none" strike="noStrike" cap="none" dirty="0" smtClean="0">
                <a:latin typeface="Abel"/>
                <a:ea typeface="Abel"/>
                <a:cs typeface="Abel"/>
                <a:sym typeface="Abel"/>
              </a:rPr>
              <a:t>RA:01191114</a:t>
            </a:r>
            <a:r>
              <a:rPr lang="pt-BR" sz="1600" b="0" i="0" u="none" strike="noStrike" cap="none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 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148149" y="1150346"/>
            <a:ext cx="9043851" cy="471675"/>
          </a:xfrm>
          <a:prstGeom prst="rect">
            <a:avLst/>
          </a:prstGeom>
        </p:spPr>
      </p:pic>
      <p:sp>
        <p:nvSpPr>
          <p:cNvPr id="8" name="Google Shape;108;p2"/>
          <p:cNvSpPr txBox="1">
            <a:spLocks/>
          </p:cNvSpPr>
          <p:nvPr/>
        </p:nvSpPr>
        <p:spPr>
          <a:xfrm>
            <a:off x="2308486" y="241339"/>
            <a:ext cx="9281626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r>
              <a:rPr lang="pt-BR" sz="3300" dirty="0" smtClean="0">
                <a:solidFill>
                  <a:srgbClr val="000000"/>
                </a:solidFill>
                <a:latin typeface="Righteous" panose="020B0604020202020204" charset="0"/>
              </a:rPr>
              <a:t>Requisitos de Usuário: Protótipos Telas</a:t>
            </a:r>
          </a:p>
        </p:txBody>
      </p:sp>
      <p:pic>
        <p:nvPicPr>
          <p:cNvPr id="2056" name="Picture 8" descr="File:Figma-1-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093" y="150910"/>
            <a:ext cx="1464039" cy="109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Espaço Reservado para Conteúdo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5" t="18037" r="44512" b="50103"/>
          <a:stretch/>
        </p:blipFill>
        <p:spPr>
          <a:xfrm>
            <a:off x="487662" y="104932"/>
            <a:ext cx="1341137" cy="1281252"/>
          </a:xfrm>
          <a:prstGeom prst="rect">
            <a:avLst/>
          </a:prstGeom>
        </p:spPr>
      </p:pic>
      <p:pic>
        <p:nvPicPr>
          <p:cNvPr id="18" name="Google Shape;150;g7703b86cf6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2755" y="2022132"/>
            <a:ext cx="7526494" cy="46275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/>
          <p:cNvSpPr txBox="1"/>
          <p:nvPr/>
        </p:nvSpPr>
        <p:spPr>
          <a:xfrm>
            <a:off x="5541470" y="1622022"/>
            <a:ext cx="2128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bel"/>
              </a:rPr>
              <a:t>Alto Nível</a:t>
            </a:r>
            <a:endParaRPr lang="pt-BR" sz="2000" dirty="0">
              <a:latin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11588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p2"/>
          <p:cNvSpPr txBox="1">
            <a:spLocks/>
          </p:cNvSpPr>
          <p:nvPr/>
        </p:nvSpPr>
        <p:spPr>
          <a:xfrm>
            <a:off x="44349" y="-179890"/>
            <a:ext cx="12191999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r>
              <a:rPr lang="pt-BR" sz="2700" dirty="0" smtClean="0">
                <a:solidFill>
                  <a:srgbClr val="000000"/>
                </a:solidFill>
                <a:latin typeface="Righteous" panose="020B0604020202020204"/>
              </a:rPr>
              <a:t>           Modelo Lógico - </a:t>
            </a:r>
            <a:r>
              <a:rPr lang="pt-BR" sz="2700" dirty="0">
                <a:latin typeface="Righteous" panose="020B0604020202020204"/>
              </a:rPr>
              <a:t>B</a:t>
            </a:r>
            <a:r>
              <a:rPr lang="pt-BR" sz="2700" dirty="0" smtClean="0">
                <a:latin typeface="Righteous" panose="020B0604020202020204"/>
              </a:rPr>
              <a:t>anco </a:t>
            </a:r>
            <a:r>
              <a:rPr lang="pt-BR" sz="2700" dirty="0">
                <a:latin typeface="Righteous" panose="020B0604020202020204"/>
              </a:rPr>
              <a:t>de D</a:t>
            </a:r>
            <a:r>
              <a:rPr lang="pt-BR" sz="2700" dirty="0" smtClean="0">
                <a:latin typeface="Righteous" panose="020B0604020202020204"/>
              </a:rPr>
              <a:t>ados</a:t>
            </a:r>
            <a:r>
              <a:rPr lang="pt-BR" sz="2700" dirty="0">
                <a:latin typeface="Righteous" panose="020B0604020202020204"/>
              </a:rPr>
              <a:t> </a:t>
            </a:r>
            <a:r>
              <a:rPr lang="pt-BR" sz="2700" dirty="0" smtClean="0">
                <a:latin typeface="Righteous" panose="020B0604020202020204"/>
              </a:rPr>
              <a:t>Relacional</a:t>
            </a:r>
            <a:endParaRPr lang="pt-BR" sz="2700" dirty="0">
              <a:solidFill>
                <a:srgbClr val="000000"/>
              </a:solidFill>
              <a:latin typeface="Righteous" panose="020B0604020202020204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24300" y="761662"/>
            <a:ext cx="9112047" cy="301870"/>
          </a:xfrm>
          <a:prstGeom prst="rect">
            <a:avLst/>
          </a:prstGeom>
        </p:spPr>
      </p:pic>
      <p:pic>
        <p:nvPicPr>
          <p:cNvPr id="10" name="Espaço Reservado para Conteúdo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1" t="50575" r="43786" b="17903"/>
          <a:stretch/>
        </p:blipFill>
        <p:spPr>
          <a:xfrm>
            <a:off x="299804" y="29510"/>
            <a:ext cx="1064302" cy="95078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2" y="1455180"/>
            <a:ext cx="6985417" cy="457378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274835" y="2729724"/>
            <a:ext cx="3188324" cy="277473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383721" y="5711252"/>
            <a:ext cx="297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bel"/>
              </a:rPr>
              <a:t>Relacionamento com: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latin typeface="Abel"/>
              </a:rPr>
              <a:t>Conhecimento_Usuário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latin typeface="Abel"/>
              </a:rPr>
              <a:t>Interesses_Usuário</a:t>
            </a:r>
            <a:endParaRPr lang="pt-BR" dirty="0">
              <a:latin typeface="Abe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041785" y="1877040"/>
            <a:ext cx="71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bel"/>
              </a:rPr>
              <a:t>DEV</a:t>
            </a:r>
          </a:p>
        </p:txBody>
      </p:sp>
      <p:sp>
        <p:nvSpPr>
          <p:cNvPr id="2" name="AutoShape 2" descr="O que é e como usar o MySQL? | Artigos | TechTudo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8" descr="MICROSOFT SQL SERVER STANDARD CORE LICENSE SOFTWARE ASSURANCE OPEN ..."/>
          <p:cNvSpPr>
            <a:spLocks noChangeAspect="1" noChangeArrowheads="1"/>
          </p:cNvSpPr>
          <p:nvPr/>
        </p:nvSpPr>
        <p:spPr bwMode="auto">
          <a:xfrm>
            <a:off x="155575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0124462" y="1855591"/>
            <a:ext cx="67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bel"/>
              </a:rPr>
              <a:t>PRD</a:t>
            </a:r>
            <a:endParaRPr lang="pt-BR" dirty="0">
              <a:latin typeface="Abel"/>
            </a:endParaRPr>
          </a:p>
        </p:txBody>
      </p:sp>
      <p:sp>
        <p:nvSpPr>
          <p:cNvPr id="14" name="Google Shape;203;g7703b86cf6_0_55"/>
          <p:cNvSpPr/>
          <p:nvPr/>
        </p:nvSpPr>
        <p:spPr>
          <a:xfrm>
            <a:off x="9086853" y="1376601"/>
            <a:ext cx="677158" cy="2808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3366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152" y="1063661"/>
            <a:ext cx="935634" cy="7391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24" y="1063533"/>
            <a:ext cx="796275" cy="7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2" y="4158091"/>
            <a:ext cx="9043851" cy="471675"/>
          </a:xfrm>
          <a:prstGeom prst="rect">
            <a:avLst/>
          </a:prstGeom>
        </p:spPr>
      </p:pic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9" t="32950" r="33134" b="34173"/>
          <a:stretch/>
        </p:blipFill>
        <p:spPr>
          <a:xfrm>
            <a:off x="10238282" y="104345"/>
            <a:ext cx="1499016" cy="1334712"/>
          </a:xfrm>
          <a:prstGeom prst="rect">
            <a:avLst/>
          </a:prstGeom>
        </p:spPr>
      </p:pic>
      <p:sp>
        <p:nvSpPr>
          <p:cNvPr id="9" name="Google Shape;108;p2"/>
          <p:cNvSpPr txBox="1">
            <a:spLocks/>
          </p:cNvSpPr>
          <p:nvPr/>
        </p:nvSpPr>
        <p:spPr>
          <a:xfrm>
            <a:off x="134912" y="293080"/>
            <a:ext cx="11022766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endParaRPr lang="pt-BR" sz="3000" dirty="0">
              <a:solidFill>
                <a:srgbClr val="000000"/>
              </a:solidFill>
              <a:latin typeface="Righteous" panose="020B0604020202020204" charset="0"/>
            </a:endParaRPr>
          </a:p>
        </p:txBody>
      </p:sp>
      <p:sp>
        <p:nvSpPr>
          <p:cNvPr id="13" name="Google Shape;108;p2"/>
          <p:cNvSpPr txBox="1">
            <a:spLocks/>
          </p:cNvSpPr>
          <p:nvPr/>
        </p:nvSpPr>
        <p:spPr>
          <a:xfrm>
            <a:off x="-1903615" y="3242085"/>
            <a:ext cx="11287593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r>
              <a:rPr lang="pt-BR" sz="4000" dirty="0" smtClean="0">
                <a:solidFill>
                  <a:srgbClr val="000000"/>
                </a:solidFill>
                <a:latin typeface="Righteous" panose="020B0604020202020204" charset="0"/>
              </a:rPr>
              <a:t>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25187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5896086" y="2806068"/>
            <a:ext cx="1932441" cy="1582836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3206490" y="2743875"/>
            <a:ext cx="1932441" cy="1582836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618474" y="2758937"/>
            <a:ext cx="1932441" cy="1582836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5925932" y="262204"/>
            <a:ext cx="1932441" cy="1582836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3253830" y="232052"/>
            <a:ext cx="1932441" cy="1582836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5126717" y="4766229"/>
            <a:ext cx="2509668" cy="1911408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1416928" y="4840122"/>
            <a:ext cx="2444323" cy="1954304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721253" y="232052"/>
            <a:ext cx="1932441" cy="1582836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69">
            <a:extLst>
              <a:ext uri="{FF2B5EF4-FFF2-40B4-BE49-F238E27FC236}">
                <a16:creationId xmlns:a16="http://schemas.microsoft.com/office/drawing/2014/main" id="{C76F71CA-6ABB-41D0-B16F-828558412540}"/>
              </a:ext>
            </a:extLst>
          </p:cNvPr>
          <p:cNvSpPr/>
          <p:nvPr/>
        </p:nvSpPr>
        <p:spPr>
          <a:xfrm>
            <a:off x="8994447" y="2383876"/>
            <a:ext cx="3182355" cy="1439039"/>
          </a:xfrm>
          <a:prstGeom prst="roundRect">
            <a:avLst/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433734" y="2827330"/>
            <a:ext cx="234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4928196" y="4914755"/>
            <a:ext cx="299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ChatServer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624758" y="3120853"/>
            <a:ext cx="221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1200" u="sng" dirty="0">
                <a:latin typeface="+mj-lt"/>
                <a:cs typeface="Arial" panose="020B0604020202020204" pitchFamily="34" charset="0"/>
              </a:rPr>
              <a:t>C</a:t>
            </a:r>
            <a:r>
              <a:rPr lang="pt-BR" sz="1200" u="sng" dirty="0" smtClean="0">
                <a:latin typeface="+mj-lt"/>
                <a:cs typeface="Arial" panose="020B0604020202020204" pitchFamily="34" charset="0"/>
              </a:rPr>
              <a:t>ontainer: </a:t>
            </a:r>
            <a:r>
              <a:rPr lang="pt-BR" sz="1200" u="sng" dirty="0" err="1" smtClean="0">
                <a:latin typeface="+mj-lt"/>
                <a:cs typeface="Arial" panose="020B0604020202020204" pitchFamily="34" charset="0"/>
              </a:rPr>
              <a:t>viaCEP</a:t>
            </a:r>
            <a:r>
              <a:rPr lang="pt-BR" sz="1200" u="sng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pt-BR" sz="1400" u="sng" dirty="0" smtClean="0">
                <a:latin typeface="+mj-lt"/>
                <a:cs typeface="Arial" panose="020B0604020202020204" pitchFamily="34" charset="0"/>
              </a:rPr>
              <a:t>+ </a:t>
            </a:r>
            <a:r>
              <a:rPr lang="pt-BR" sz="1400" u="sng" dirty="0" err="1" smtClean="0">
                <a:latin typeface="+mj-lt"/>
                <a:cs typeface="Arial" panose="020B0604020202020204" pitchFamily="34" charset="0"/>
              </a:rPr>
              <a:t>reCAPTHCA</a:t>
            </a:r>
            <a:r>
              <a:rPr lang="pt-BR" sz="1400" u="sng" dirty="0" smtClean="0">
                <a:latin typeface="+mj-lt"/>
                <a:cs typeface="Arial" panose="020B0604020202020204" pitchFamily="34" charset="0"/>
              </a:rPr>
              <a:t> + </a:t>
            </a:r>
            <a:r>
              <a:rPr lang="pt-BR" sz="1400" u="sng" dirty="0" err="1" smtClean="0">
                <a:latin typeface="+mj-lt"/>
                <a:cs typeface="Arial" panose="020B0604020202020204" pitchFamily="34" charset="0"/>
              </a:rPr>
              <a:t>Formspree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622094" y="3715245"/>
            <a:ext cx="196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 smtClean="0">
                <a:cs typeface="Arial" panose="020B0604020202020204" pitchFamily="34" charset="0"/>
              </a:rPr>
              <a:t>Microsserviços</a:t>
            </a:r>
            <a:r>
              <a:rPr lang="pt-BR" sz="1200" dirty="0" smtClean="0">
                <a:cs typeface="Arial" panose="020B0604020202020204" pitchFamily="34" charset="0"/>
              </a:rPr>
              <a:t> utilizados na Aplicação 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5500766" y="5358474"/>
            <a:ext cx="2344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1600" u="sng" dirty="0" err="1" smtClean="0">
                <a:latin typeface="+mj-lt"/>
                <a:cs typeface="Arial" panose="020B0604020202020204" pitchFamily="34" charset="0"/>
              </a:rPr>
              <a:t>Container:Node.Js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8517679" y="2885786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Banco de dados da </a:t>
            </a:r>
            <a:r>
              <a:rPr lang="pt-BR" b="1" dirty="0" smtClean="0"/>
              <a:t>Aplicação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1182592" y="5002936"/>
            <a:ext cx="300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405" y="18220"/>
            <a:ext cx="2140663" cy="2140663"/>
          </a:xfrm>
          <a:prstGeom prst="rect">
            <a:avLst/>
          </a:prstGeom>
          <a:noFill/>
          <a:ln>
            <a:solidFill>
              <a:srgbClr val="FFC000">
                <a:alpha val="13000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8469431" y="2494422"/>
            <a:ext cx="41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19">
            <a:extLst>
              <a:ext uri="{FF2B5EF4-FFF2-40B4-BE49-F238E27FC236}">
                <a16:creationId xmlns:a16="http://schemas.microsoft.com/office/drawing/2014/main" id="{B02C2695-1E9E-41F3-86DF-C3C1FF7ED59B}"/>
              </a:ext>
            </a:extLst>
          </p:cNvPr>
          <p:cNvSpPr txBox="1"/>
          <p:nvPr/>
        </p:nvSpPr>
        <p:spPr>
          <a:xfrm>
            <a:off x="336497" y="274965"/>
            <a:ext cx="2706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14" name="CaixaDeTexto 20">
            <a:extLst>
              <a:ext uri="{FF2B5EF4-FFF2-40B4-BE49-F238E27FC236}">
                <a16:creationId xmlns:a16="http://schemas.microsoft.com/office/drawing/2014/main" id="{8DF24842-2A74-41D5-8F63-969319914E33}"/>
              </a:ext>
            </a:extLst>
          </p:cNvPr>
          <p:cNvSpPr txBox="1"/>
          <p:nvPr/>
        </p:nvSpPr>
        <p:spPr>
          <a:xfrm>
            <a:off x="644916" y="612571"/>
            <a:ext cx="194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[</a:t>
            </a:r>
            <a:r>
              <a:rPr lang="pt-BR" sz="1200" u="sng" dirty="0" err="1" smtClean="0">
                <a:latin typeface="+mj-lt"/>
              </a:rPr>
              <a:t>Container:Spring</a:t>
            </a:r>
            <a:r>
              <a:rPr lang="pt-BR" sz="1200" u="sng" dirty="0" smtClean="0">
                <a:latin typeface="+mj-lt"/>
              </a:rPr>
              <a:t> Security + </a:t>
            </a:r>
            <a:r>
              <a:rPr lang="pt-BR" sz="1200" u="sng" dirty="0" err="1" smtClean="0">
                <a:latin typeface="+mj-lt"/>
              </a:rPr>
              <a:t>Bcrypt</a:t>
            </a:r>
            <a:r>
              <a:rPr lang="pt-BR" sz="1200" dirty="0" smtClean="0"/>
              <a:t>]</a:t>
            </a:r>
            <a:endParaRPr lang="pt-BR" sz="1200" dirty="0"/>
          </a:p>
        </p:txBody>
      </p:sp>
      <p:sp>
        <p:nvSpPr>
          <p:cNvPr id="16" name="CaixaDeTexto 21">
            <a:extLst>
              <a:ext uri="{FF2B5EF4-FFF2-40B4-BE49-F238E27FC236}">
                <a16:creationId xmlns:a16="http://schemas.microsoft.com/office/drawing/2014/main" id="{A4251B96-60E8-47C1-B5D3-493EC1B52C56}"/>
              </a:ext>
            </a:extLst>
          </p:cNvPr>
          <p:cNvSpPr txBox="1"/>
          <p:nvPr/>
        </p:nvSpPr>
        <p:spPr>
          <a:xfrm>
            <a:off x="653428" y="1082425"/>
            <a:ext cx="198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Componente responsável pela criptografia de dados, proteção dos endpoints 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8624F6-F83E-49BD-B4DE-126B8E5D9DD2}"/>
              </a:ext>
            </a:extLst>
          </p:cNvPr>
          <p:cNvSpPr/>
          <p:nvPr/>
        </p:nvSpPr>
        <p:spPr>
          <a:xfrm>
            <a:off x="148353" y="50442"/>
            <a:ext cx="8138814" cy="446405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</p:cNvCxnSpPr>
          <p:nvPr/>
        </p:nvCxnSpPr>
        <p:spPr>
          <a:xfrm>
            <a:off x="7880840" y="831888"/>
            <a:ext cx="1937415" cy="3213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19">
            <a:extLst>
              <a:ext uri="{FF2B5EF4-FFF2-40B4-BE49-F238E27FC236}">
                <a16:creationId xmlns:a16="http://schemas.microsoft.com/office/drawing/2014/main" id="{FF38ABE6-AF33-4A4C-87C3-21CE9FC6DB99}"/>
              </a:ext>
            </a:extLst>
          </p:cNvPr>
          <p:cNvSpPr txBox="1"/>
          <p:nvPr/>
        </p:nvSpPr>
        <p:spPr>
          <a:xfrm>
            <a:off x="5815419" y="302413"/>
            <a:ext cx="218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5226167" y="710522"/>
            <a:ext cx="3270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[</a:t>
            </a:r>
            <a:r>
              <a:rPr lang="pt-BR" sz="1200" u="sng" dirty="0" err="1" smtClean="0">
                <a:latin typeface="+mj-lt"/>
              </a:rPr>
              <a:t>Container:JDBC,JPA</a:t>
            </a:r>
            <a:r>
              <a:rPr lang="pt-BR" sz="1200" dirty="0" smtClean="0"/>
              <a:t>]</a:t>
            </a:r>
            <a:endParaRPr lang="pt-BR" sz="1200" dirty="0"/>
          </a:p>
        </p:txBody>
      </p:sp>
      <p:sp>
        <p:nvSpPr>
          <p:cNvPr id="106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5864695" y="1080381"/>
            <a:ext cx="211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cs typeface="Arial" panose="020B0604020202020204" pitchFamily="34" charset="0"/>
              </a:rPr>
              <a:t>Componente que gerencia as </a:t>
            </a:r>
            <a:r>
              <a:rPr lang="pt-BR" sz="1200" dirty="0" smtClean="0">
                <a:cs typeface="Arial" panose="020B0604020202020204" pitchFamily="34" charset="0"/>
              </a:rPr>
              <a:t>transações no </a:t>
            </a:r>
            <a:r>
              <a:rPr lang="pt-BR" sz="1200" dirty="0">
                <a:cs typeface="Arial" panose="020B0604020202020204" pitchFamily="34" charset="0"/>
              </a:rPr>
              <a:t>o </a:t>
            </a:r>
            <a:r>
              <a:rPr lang="pt-BR" sz="1200" dirty="0" smtClean="0">
                <a:cs typeface="Arial" panose="020B0604020202020204" pitchFamily="34" charset="0"/>
              </a:rPr>
              <a:t>banco de dados com modelo ORM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66" name="CaixaDeTexto 19">
            <a:extLst>
              <a:ext uri="{FF2B5EF4-FFF2-40B4-BE49-F238E27FC236}">
                <a16:creationId xmlns:a16="http://schemas.microsoft.com/office/drawing/2014/main" id="{FF38ABE6-AF33-4A4C-87C3-21CE9FC6DB99}"/>
              </a:ext>
            </a:extLst>
          </p:cNvPr>
          <p:cNvSpPr txBox="1"/>
          <p:nvPr/>
        </p:nvSpPr>
        <p:spPr>
          <a:xfrm>
            <a:off x="5329290" y="2861616"/>
            <a:ext cx="306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5254561" y="3220126"/>
            <a:ext cx="32709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[</a:t>
            </a:r>
            <a:r>
              <a:rPr lang="pt-BR" sz="1200" u="sng" dirty="0" smtClean="0">
                <a:latin typeface="+mj-lt"/>
              </a:rPr>
              <a:t>Container: Spring Boot</a:t>
            </a:r>
          </a:p>
          <a:p>
            <a:pPr algn="ctr"/>
            <a:r>
              <a:rPr lang="pt-BR" sz="1400" u="sng" dirty="0" err="1" smtClean="0">
                <a:latin typeface="+mj-lt"/>
              </a:rPr>
              <a:t>Rest</a:t>
            </a:r>
            <a:r>
              <a:rPr lang="pt-BR" sz="1400" u="sng" dirty="0" smtClean="0">
                <a:latin typeface="+mj-lt"/>
              </a:rPr>
              <a:t> </a:t>
            </a:r>
            <a:r>
              <a:rPr lang="pt-BR" sz="1400" u="sng" dirty="0" err="1" smtClean="0">
                <a:latin typeface="+mj-lt"/>
              </a:rPr>
              <a:t>Controller</a:t>
            </a:r>
            <a:r>
              <a:rPr lang="pt-BR" sz="1400" dirty="0" smtClean="0"/>
              <a:t>]</a:t>
            </a:r>
            <a:endParaRPr lang="pt-BR" sz="1400" dirty="0"/>
          </a:p>
        </p:txBody>
      </p:sp>
      <p:sp>
        <p:nvSpPr>
          <p:cNvPr id="71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5818534" y="3718999"/>
            <a:ext cx="216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Responsável pelo gerenciamento de sessões e novos usuários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73" name="CaixaDeTexto 19">
            <a:extLst>
              <a:ext uri="{FF2B5EF4-FFF2-40B4-BE49-F238E27FC236}">
                <a16:creationId xmlns:a16="http://schemas.microsoft.com/office/drawing/2014/main" id="{FF38ABE6-AF33-4A4C-87C3-21CE9FC6DB99}"/>
              </a:ext>
            </a:extLst>
          </p:cNvPr>
          <p:cNvSpPr txBox="1"/>
          <p:nvPr/>
        </p:nvSpPr>
        <p:spPr>
          <a:xfrm>
            <a:off x="3038450" y="268790"/>
            <a:ext cx="2392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2557096" y="647249"/>
            <a:ext cx="32709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[</a:t>
            </a:r>
            <a:r>
              <a:rPr lang="pt-BR" sz="1200" u="sng" dirty="0" smtClean="0">
                <a:latin typeface="+mj-lt"/>
              </a:rPr>
              <a:t>Container: Spring Boot</a:t>
            </a:r>
          </a:p>
          <a:p>
            <a:pPr algn="ctr"/>
            <a:r>
              <a:rPr lang="pt-BR" sz="1400" u="sng" dirty="0" err="1" smtClean="0">
                <a:latin typeface="+mj-lt"/>
              </a:rPr>
              <a:t>Rest</a:t>
            </a:r>
            <a:r>
              <a:rPr lang="pt-BR" sz="1400" u="sng" dirty="0" smtClean="0">
                <a:latin typeface="+mj-lt"/>
              </a:rPr>
              <a:t> </a:t>
            </a:r>
            <a:r>
              <a:rPr lang="pt-BR" sz="1400" u="sng" dirty="0" err="1" smtClean="0">
                <a:latin typeface="+mj-lt"/>
              </a:rPr>
              <a:t>Controller</a:t>
            </a:r>
            <a:r>
              <a:rPr lang="pt-BR" sz="1400" dirty="0" smtClean="0"/>
              <a:t>]</a:t>
            </a:r>
            <a:endParaRPr lang="pt-BR" sz="1400" dirty="0"/>
          </a:p>
        </p:txBody>
      </p:sp>
      <p:sp>
        <p:nvSpPr>
          <p:cNvPr id="75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3165922" y="1137426"/>
            <a:ext cx="210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Contém os endpoints relacionados aos conhecimentos 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76" name="CaixaDeTexto 19">
            <a:extLst>
              <a:ext uri="{FF2B5EF4-FFF2-40B4-BE49-F238E27FC236}">
                <a16:creationId xmlns:a16="http://schemas.microsoft.com/office/drawing/2014/main" id="{FF38ABE6-AF33-4A4C-87C3-21CE9FC6DB99}"/>
              </a:ext>
            </a:extLst>
          </p:cNvPr>
          <p:cNvSpPr txBox="1"/>
          <p:nvPr/>
        </p:nvSpPr>
        <p:spPr>
          <a:xfrm>
            <a:off x="2806644" y="2818132"/>
            <a:ext cx="277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2582265" y="3158981"/>
            <a:ext cx="32709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[</a:t>
            </a:r>
            <a:r>
              <a:rPr lang="pt-BR" sz="1400" u="sng" dirty="0" smtClean="0">
                <a:latin typeface="+mj-lt"/>
              </a:rPr>
              <a:t>Container: Spring Boot</a:t>
            </a:r>
          </a:p>
          <a:p>
            <a:pPr algn="ctr"/>
            <a:r>
              <a:rPr lang="pt-BR" sz="1200" u="sng" dirty="0" err="1" smtClean="0">
                <a:latin typeface="+mj-lt"/>
              </a:rPr>
              <a:t>Rest</a:t>
            </a:r>
            <a:r>
              <a:rPr lang="pt-BR" sz="1200" u="sng" dirty="0" smtClean="0">
                <a:latin typeface="+mj-lt"/>
              </a:rPr>
              <a:t> </a:t>
            </a:r>
            <a:r>
              <a:rPr lang="pt-BR" sz="1200" u="sng" dirty="0" err="1" smtClean="0">
                <a:latin typeface="+mj-lt"/>
              </a:rPr>
              <a:t>Controller</a:t>
            </a:r>
            <a:r>
              <a:rPr lang="pt-BR" sz="1200" dirty="0" smtClean="0"/>
              <a:t>]</a:t>
            </a:r>
            <a:endParaRPr lang="pt-BR" sz="1200" dirty="0"/>
          </a:p>
        </p:txBody>
      </p:sp>
      <p:sp>
        <p:nvSpPr>
          <p:cNvPr id="79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3049301" y="3701828"/>
            <a:ext cx="217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Contém os endpoints relacionados aos eventos 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82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8994447" y="4760922"/>
            <a:ext cx="2165623" cy="1737058"/>
          </a:xfrm>
          <a:prstGeom prst="roundRect">
            <a:avLst>
              <a:gd name="adj" fmla="val 2729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1166011" y="5385477"/>
            <a:ext cx="300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[</a:t>
            </a:r>
            <a:r>
              <a:rPr lang="pt-BR" sz="1400" u="sng" dirty="0" smtClean="0">
                <a:latin typeface="+mj-lt"/>
              </a:rPr>
              <a:t>Container: React.js, </a:t>
            </a:r>
            <a:r>
              <a:rPr lang="pt-BR" sz="1400" u="sng" dirty="0" err="1" smtClean="0">
                <a:latin typeface="+mj-lt"/>
              </a:rPr>
              <a:t>Bootstrap</a:t>
            </a:r>
            <a:r>
              <a:rPr lang="pt-BR" sz="1400" u="sng" dirty="0" smtClean="0">
                <a:latin typeface="+mj-lt"/>
              </a:rPr>
              <a:t>, Node.js, </a:t>
            </a:r>
            <a:r>
              <a:rPr lang="pt-BR" sz="1400" u="sng" dirty="0" err="1" smtClean="0">
                <a:latin typeface="+mj-lt"/>
              </a:rPr>
              <a:t>css</a:t>
            </a:r>
            <a:r>
              <a:rPr lang="pt-BR" sz="1400" u="sng" dirty="0" smtClean="0">
                <a:latin typeface="+mj-lt"/>
              </a:rPr>
              <a:t>, HTML + Bibliotecas</a:t>
            </a:r>
            <a:r>
              <a:rPr lang="pt-BR" sz="1400" dirty="0" smtClean="0"/>
              <a:t>]</a:t>
            </a:r>
            <a:endParaRPr lang="pt-BR" sz="1400" dirty="0"/>
          </a:p>
        </p:txBody>
      </p:sp>
      <p:sp>
        <p:nvSpPr>
          <p:cNvPr id="87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1451230" y="6071511"/>
            <a:ext cx="234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Site Institucional, Home Page dinâmica, autenticação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8624181" y="4930685"/>
            <a:ext cx="300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8567385" y="5378551"/>
            <a:ext cx="300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[</a:t>
            </a:r>
            <a:r>
              <a:rPr lang="pt-BR" sz="1400" u="sng" dirty="0" smtClean="0">
                <a:latin typeface="+mj-lt"/>
              </a:rPr>
              <a:t>Container: </a:t>
            </a:r>
            <a:r>
              <a:rPr lang="pt-BR" sz="1400" u="sng" dirty="0" err="1" smtClean="0">
                <a:latin typeface="+mj-lt"/>
              </a:rPr>
              <a:t>Android</a:t>
            </a:r>
            <a:r>
              <a:rPr lang="pt-BR" sz="1400" u="sng" dirty="0" smtClean="0">
                <a:latin typeface="+mj-lt"/>
              </a:rPr>
              <a:t> </a:t>
            </a:r>
            <a:r>
              <a:rPr lang="pt-BR" sz="1400" u="sng" dirty="0" err="1" smtClean="0">
                <a:latin typeface="+mj-lt"/>
              </a:rPr>
              <a:t>Kotlin</a:t>
            </a:r>
            <a:r>
              <a:rPr lang="pt-BR" sz="1400" dirty="0" smtClean="0"/>
              <a:t>]</a:t>
            </a:r>
            <a:endParaRPr lang="pt-BR" sz="1400" dirty="0"/>
          </a:p>
        </p:txBody>
      </p:sp>
      <p:sp>
        <p:nvSpPr>
          <p:cNvPr id="90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8975035" y="5786862"/>
            <a:ext cx="227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Mensagens, Posts e Gameficação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111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5254729" y="5817274"/>
            <a:ext cx="227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Servidor responsável por estabelecer as comunicações necessárias para o chat</a:t>
            </a:r>
            <a:endParaRPr lang="pt-BR" sz="1200" dirty="0">
              <a:cs typeface="Arial" panose="020B0604020202020204" pitchFamily="34" charset="0"/>
            </a:endParaRPr>
          </a:p>
        </p:txBody>
      </p:sp>
      <p:cxnSp>
        <p:nvCxnSpPr>
          <p:cNvPr id="112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25157" y="2322771"/>
            <a:ext cx="961028" cy="55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stCxn id="126" idx="0"/>
            <a:endCxn id="124" idx="2"/>
          </p:cNvCxnSpPr>
          <p:nvPr/>
        </p:nvCxnSpPr>
        <p:spPr>
          <a:xfrm rot="5400000" flipH="1" flipV="1">
            <a:off x="5083015" y="934737"/>
            <a:ext cx="898835" cy="2719442"/>
          </a:xfrm>
          <a:prstGeom prst="bentConnector3">
            <a:avLst>
              <a:gd name="adj1" fmla="val 71579"/>
            </a:avLst>
          </a:prstGeom>
          <a:ln w="19050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endCxn id="124" idx="1"/>
          </p:cNvCxnSpPr>
          <p:nvPr/>
        </p:nvCxnSpPr>
        <p:spPr>
          <a:xfrm flipV="1">
            <a:off x="5195173" y="1053622"/>
            <a:ext cx="730759" cy="96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stCxn id="77" idx="3"/>
            <a:endCxn id="54" idx="2"/>
          </p:cNvCxnSpPr>
          <p:nvPr/>
        </p:nvCxnSpPr>
        <p:spPr>
          <a:xfrm flipH="1" flipV="1">
            <a:off x="1687474" y="1814888"/>
            <a:ext cx="4165780" cy="1590315"/>
          </a:xfrm>
          <a:prstGeom prst="bentConnector4">
            <a:avLst>
              <a:gd name="adj1" fmla="val 8924"/>
              <a:gd name="adj2" fmla="val 62968"/>
            </a:avLst>
          </a:prstGeom>
          <a:ln w="19050">
            <a:solidFill>
              <a:schemeClr val="bg1">
                <a:lumMod val="50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1820839" y="4326307"/>
            <a:ext cx="818251" cy="513815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2639090" y="4377444"/>
            <a:ext cx="3256996" cy="462678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2639090" y="1736499"/>
            <a:ext cx="605429" cy="3103623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2639090" y="4326307"/>
            <a:ext cx="566359" cy="513815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</p:cNvCxnSpPr>
          <p:nvPr/>
        </p:nvCxnSpPr>
        <p:spPr>
          <a:xfrm flipH="1">
            <a:off x="7644699" y="5575334"/>
            <a:ext cx="1349748" cy="9083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3852938" y="5702834"/>
            <a:ext cx="1273779" cy="19099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</p:cNvCxnSpPr>
          <p:nvPr/>
        </p:nvCxnSpPr>
        <p:spPr>
          <a:xfrm flipH="1" flipV="1">
            <a:off x="7828527" y="4341774"/>
            <a:ext cx="1624560" cy="424455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ixaDeTexto 139"/>
          <p:cNvSpPr txBox="1"/>
          <p:nvPr/>
        </p:nvSpPr>
        <p:spPr>
          <a:xfrm>
            <a:off x="274642" y="2007224"/>
            <a:ext cx="114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CaixaDeTexto 215"/>
          <p:cNvSpPr txBox="1"/>
          <p:nvPr/>
        </p:nvSpPr>
        <p:spPr>
          <a:xfrm>
            <a:off x="4325156" y="5490951"/>
            <a:ext cx="67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HTTP</a:t>
            </a:r>
            <a:endParaRPr lang="pt-BR" dirty="0"/>
          </a:p>
        </p:txBody>
      </p:sp>
      <p:sp>
        <p:nvSpPr>
          <p:cNvPr id="217" name="CaixaDeTexto 216"/>
          <p:cNvSpPr txBox="1"/>
          <p:nvPr/>
        </p:nvSpPr>
        <p:spPr>
          <a:xfrm>
            <a:off x="8000402" y="5372268"/>
            <a:ext cx="67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HTTP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4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5896086" y="2806068"/>
            <a:ext cx="1932441" cy="1582836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3206490" y="2743875"/>
            <a:ext cx="1932441" cy="1582836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618474" y="2758937"/>
            <a:ext cx="1932441" cy="1582836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5925932" y="262204"/>
            <a:ext cx="1932441" cy="1582836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3253830" y="232052"/>
            <a:ext cx="1932441" cy="1582836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5143586" y="4916870"/>
            <a:ext cx="2509668" cy="1911408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1416928" y="4840122"/>
            <a:ext cx="2444323" cy="1954304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721253" y="232052"/>
            <a:ext cx="1932441" cy="1582836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69">
            <a:extLst>
              <a:ext uri="{FF2B5EF4-FFF2-40B4-BE49-F238E27FC236}">
                <a16:creationId xmlns:a16="http://schemas.microsoft.com/office/drawing/2014/main" id="{C76F71CA-6ABB-41D0-B16F-828558412540}"/>
              </a:ext>
            </a:extLst>
          </p:cNvPr>
          <p:cNvSpPr/>
          <p:nvPr/>
        </p:nvSpPr>
        <p:spPr>
          <a:xfrm>
            <a:off x="8994447" y="2383876"/>
            <a:ext cx="3182355" cy="1439039"/>
          </a:xfrm>
          <a:prstGeom prst="roundRect">
            <a:avLst/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433734" y="2827330"/>
            <a:ext cx="234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4928196" y="4914755"/>
            <a:ext cx="299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ChatServer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624758" y="3120853"/>
            <a:ext cx="221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1200" u="sng" dirty="0" err="1"/>
              <a:t>Component</a:t>
            </a:r>
            <a:r>
              <a:rPr lang="pt-BR" sz="1200" u="sng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pt-BR" sz="1200" u="sng" dirty="0" err="1" smtClean="0">
                <a:latin typeface="+mj-lt"/>
                <a:cs typeface="Arial" panose="020B0604020202020204" pitchFamily="34" charset="0"/>
              </a:rPr>
              <a:t>viaCEP</a:t>
            </a:r>
            <a:r>
              <a:rPr lang="pt-BR" sz="1200" u="sng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pt-BR" sz="1400" u="sng" dirty="0" smtClean="0">
                <a:latin typeface="+mj-lt"/>
                <a:cs typeface="Arial" panose="020B0604020202020204" pitchFamily="34" charset="0"/>
              </a:rPr>
              <a:t>+ </a:t>
            </a:r>
            <a:r>
              <a:rPr lang="pt-BR" sz="1400" u="sng" dirty="0" err="1" smtClean="0">
                <a:latin typeface="+mj-lt"/>
                <a:cs typeface="Arial" panose="020B0604020202020204" pitchFamily="34" charset="0"/>
              </a:rPr>
              <a:t>reCAPTHCA</a:t>
            </a:r>
            <a:r>
              <a:rPr lang="pt-BR" sz="1400" u="sng" dirty="0" smtClean="0">
                <a:latin typeface="+mj-lt"/>
                <a:cs typeface="Arial" panose="020B0604020202020204" pitchFamily="34" charset="0"/>
              </a:rPr>
              <a:t> + </a:t>
            </a:r>
            <a:r>
              <a:rPr lang="pt-BR" sz="1400" u="sng" dirty="0" err="1" smtClean="0">
                <a:latin typeface="+mj-lt"/>
                <a:cs typeface="Arial" panose="020B0604020202020204" pitchFamily="34" charset="0"/>
              </a:rPr>
              <a:t>Formspree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622094" y="3715245"/>
            <a:ext cx="196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 smtClean="0">
                <a:cs typeface="Arial" panose="020B0604020202020204" pitchFamily="34" charset="0"/>
              </a:rPr>
              <a:t>Microsserviços</a:t>
            </a:r>
            <a:r>
              <a:rPr lang="pt-BR" sz="1200" dirty="0" smtClean="0">
                <a:cs typeface="Arial" panose="020B0604020202020204" pitchFamily="34" charset="0"/>
              </a:rPr>
              <a:t> utilizados na Aplicação 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5500766" y="5358474"/>
            <a:ext cx="2344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1600" u="sng" dirty="0" err="1" smtClean="0">
                <a:latin typeface="+mj-lt"/>
                <a:cs typeface="Arial" panose="020B0604020202020204" pitchFamily="34" charset="0"/>
              </a:rPr>
              <a:t>Container:Node.Js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8517679" y="2885786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Banco de dados da </a:t>
            </a:r>
            <a:r>
              <a:rPr lang="pt-BR" b="1" dirty="0" smtClean="0"/>
              <a:t>Aplicação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1182592" y="5002936"/>
            <a:ext cx="300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405" y="18220"/>
            <a:ext cx="2140663" cy="2140663"/>
          </a:xfrm>
          <a:prstGeom prst="rect">
            <a:avLst/>
          </a:prstGeom>
          <a:noFill/>
          <a:ln>
            <a:solidFill>
              <a:srgbClr val="FFC000">
                <a:alpha val="13000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8469431" y="2494422"/>
            <a:ext cx="41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19">
            <a:extLst>
              <a:ext uri="{FF2B5EF4-FFF2-40B4-BE49-F238E27FC236}">
                <a16:creationId xmlns:a16="http://schemas.microsoft.com/office/drawing/2014/main" id="{B02C2695-1E9E-41F3-86DF-C3C1FF7ED59B}"/>
              </a:ext>
            </a:extLst>
          </p:cNvPr>
          <p:cNvSpPr txBox="1"/>
          <p:nvPr/>
        </p:nvSpPr>
        <p:spPr>
          <a:xfrm>
            <a:off x="336497" y="274965"/>
            <a:ext cx="2706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14" name="CaixaDeTexto 20">
            <a:extLst>
              <a:ext uri="{FF2B5EF4-FFF2-40B4-BE49-F238E27FC236}">
                <a16:creationId xmlns:a16="http://schemas.microsoft.com/office/drawing/2014/main" id="{8DF24842-2A74-41D5-8F63-969319914E33}"/>
              </a:ext>
            </a:extLst>
          </p:cNvPr>
          <p:cNvSpPr txBox="1"/>
          <p:nvPr/>
        </p:nvSpPr>
        <p:spPr>
          <a:xfrm>
            <a:off x="644916" y="612571"/>
            <a:ext cx="194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[</a:t>
            </a:r>
            <a:r>
              <a:rPr lang="pt-BR" sz="1200" u="sng" dirty="0" err="1" smtClean="0">
                <a:latin typeface="+mj-lt"/>
              </a:rPr>
              <a:t>Component:Spring</a:t>
            </a:r>
            <a:r>
              <a:rPr lang="pt-BR" sz="1200" u="sng" dirty="0" smtClean="0">
                <a:latin typeface="+mj-lt"/>
              </a:rPr>
              <a:t> Security + </a:t>
            </a:r>
            <a:r>
              <a:rPr lang="pt-BR" sz="1200" u="sng" dirty="0" err="1" smtClean="0">
                <a:latin typeface="+mj-lt"/>
              </a:rPr>
              <a:t>Bcrypt</a:t>
            </a:r>
            <a:r>
              <a:rPr lang="pt-BR" sz="1200" dirty="0" smtClean="0"/>
              <a:t>]</a:t>
            </a:r>
            <a:endParaRPr lang="pt-BR" sz="1200" dirty="0"/>
          </a:p>
        </p:txBody>
      </p:sp>
      <p:sp>
        <p:nvSpPr>
          <p:cNvPr id="16" name="CaixaDeTexto 21">
            <a:extLst>
              <a:ext uri="{FF2B5EF4-FFF2-40B4-BE49-F238E27FC236}">
                <a16:creationId xmlns:a16="http://schemas.microsoft.com/office/drawing/2014/main" id="{A4251B96-60E8-47C1-B5D3-493EC1B52C56}"/>
              </a:ext>
            </a:extLst>
          </p:cNvPr>
          <p:cNvSpPr txBox="1"/>
          <p:nvPr/>
        </p:nvSpPr>
        <p:spPr>
          <a:xfrm>
            <a:off x="653428" y="1082425"/>
            <a:ext cx="198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Componente responsável pela criptografia de dados, proteção dos endpoints 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8624F6-F83E-49BD-B4DE-126B8E5D9DD2}"/>
              </a:ext>
            </a:extLst>
          </p:cNvPr>
          <p:cNvSpPr/>
          <p:nvPr/>
        </p:nvSpPr>
        <p:spPr>
          <a:xfrm>
            <a:off x="148353" y="50442"/>
            <a:ext cx="8138814" cy="446405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</p:cNvCxnSpPr>
          <p:nvPr/>
        </p:nvCxnSpPr>
        <p:spPr>
          <a:xfrm>
            <a:off x="7880840" y="831888"/>
            <a:ext cx="1937415" cy="3213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19">
            <a:extLst>
              <a:ext uri="{FF2B5EF4-FFF2-40B4-BE49-F238E27FC236}">
                <a16:creationId xmlns:a16="http://schemas.microsoft.com/office/drawing/2014/main" id="{FF38ABE6-AF33-4A4C-87C3-21CE9FC6DB99}"/>
              </a:ext>
            </a:extLst>
          </p:cNvPr>
          <p:cNvSpPr txBox="1"/>
          <p:nvPr/>
        </p:nvSpPr>
        <p:spPr>
          <a:xfrm>
            <a:off x="5815419" y="302413"/>
            <a:ext cx="218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5226167" y="710522"/>
            <a:ext cx="3270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[</a:t>
            </a:r>
            <a:r>
              <a:rPr lang="pt-BR" sz="1200" u="sng" dirty="0" err="1"/>
              <a:t>Component</a:t>
            </a:r>
            <a:r>
              <a:rPr lang="pt-BR" sz="1200" u="sng" dirty="0" err="1" smtClean="0">
                <a:latin typeface="+mj-lt"/>
              </a:rPr>
              <a:t>:JDBC,JPA</a:t>
            </a:r>
            <a:r>
              <a:rPr lang="pt-BR" sz="1200" dirty="0" smtClean="0"/>
              <a:t>]</a:t>
            </a:r>
            <a:endParaRPr lang="pt-BR" sz="1200" dirty="0"/>
          </a:p>
        </p:txBody>
      </p:sp>
      <p:sp>
        <p:nvSpPr>
          <p:cNvPr id="106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5864695" y="1080381"/>
            <a:ext cx="211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cs typeface="Arial" panose="020B0604020202020204" pitchFamily="34" charset="0"/>
              </a:rPr>
              <a:t>Componente que gerencia as </a:t>
            </a:r>
            <a:r>
              <a:rPr lang="pt-BR" sz="1200" dirty="0" smtClean="0">
                <a:cs typeface="Arial" panose="020B0604020202020204" pitchFamily="34" charset="0"/>
              </a:rPr>
              <a:t>transações no </a:t>
            </a:r>
            <a:r>
              <a:rPr lang="pt-BR" sz="1200" dirty="0">
                <a:cs typeface="Arial" panose="020B0604020202020204" pitchFamily="34" charset="0"/>
              </a:rPr>
              <a:t>o </a:t>
            </a:r>
            <a:r>
              <a:rPr lang="pt-BR" sz="1200" dirty="0" smtClean="0">
                <a:cs typeface="Arial" panose="020B0604020202020204" pitchFamily="34" charset="0"/>
              </a:rPr>
              <a:t>banco de dados com modelo ORM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66" name="CaixaDeTexto 19">
            <a:extLst>
              <a:ext uri="{FF2B5EF4-FFF2-40B4-BE49-F238E27FC236}">
                <a16:creationId xmlns:a16="http://schemas.microsoft.com/office/drawing/2014/main" id="{FF38ABE6-AF33-4A4C-87C3-21CE9FC6DB99}"/>
              </a:ext>
            </a:extLst>
          </p:cNvPr>
          <p:cNvSpPr txBox="1"/>
          <p:nvPr/>
        </p:nvSpPr>
        <p:spPr>
          <a:xfrm>
            <a:off x="5329290" y="2861616"/>
            <a:ext cx="306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5229622" y="3186874"/>
            <a:ext cx="32709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[</a:t>
            </a:r>
            <a:r>
              <a:rPr lang="pt-BR" sz="1200" u="sng" dirty="0" err="1"/>
              <a:t>Component</a:t>
            </a:r>
            <a:r>
              <a:rPr lang="pt-BR" sz="1200" u="sng" dirty="0" smtClean="0">
                <a:latin typeface="+mj-lt"/>
              </a:rPr>
              <a:t>: Spring Boot</a:t>
            </a:r>
          </a:p>
          <a:p>
            <a:pPr algn="ctr"/>
            <a:r>
              <a:rPr lang="pt-BR" sz="1400" u="sng" dirty="0" err="1" smtClean="0">
                <a:latin typeface="+mj-lt"/>
              </a:rPr>
              <a:t>Rest</a:t>
            </a:r>
            <a:r>
              <a:rPr lang="pt-BR" sz="1400" u="sng" dirty="0" smtClean="0">
                <a:latin typeface="+mj-lt"/>
              </a:rPr>
              <a:t> </a:t>
            </a:r>
            <a:r>
              <a:rPr lang="pt-BR" sz="1400" u="sng" dirty="0" err="1" smtClean="0">
                <a:latin typeface="+mj-lt"/>
              </a:rPr>
              <a:t>Controller</a:t>
            </a:r>
            <a:r>
              <a:rPr lang="pt-BR" sz="1400" dirty="0" smtClean="0"/>
              <a:t>]</a:t>
            </a:r>
            <a:endParaRPr lang="pt-BR" sz="1400" dirty="0"/>
          </a:p>
        </p:txBody>
      </p:sp>
      <p:sp>
        <p:nvSpPr>
          <p:cNvPr id="71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5810221" y="3702373"/>
            <a:ext cx="216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Responsável pelo gerenciamento de sessões e novos usuários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73" name="CaixaDeTexto 19">
            <a:extLst>
              <a:ext uri="{FF2B5EF4-FFF2-40B4-BE49-F238E27FC236}">
                <a16:creationId xmlns:a16="http://schemas.microsoft.com/office/drawing/2014/main" id="{FF38ABE6-AF33-4A4C-87C3-21CE9FC6DB99}"/>
              </a:ext>
            </a:extLst>
          </p:cNvPr>
          <p:cNvSpPr txBox="1"/>
          <p:nvPr/>
        </p:nvSpPr>
        <p:spPr>
          <a:xfrm>
            <a:off x="3038450" y="268790"/>
            <a:ext cx="2392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2557096" y="647249"/>
            <a:ext cx="32709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[</a:t>
            </a:r>
            <a:r>
              <a:rPr lang="pt-BR" sz="1200" u="sng" dirty="0" err="1"/>
              <a:t>Component</a:t>
            </a:r>
            <a:r>
              <a:rPr lang="pt-BR" sz="1200" u="sng" dirty="0" smtClean="0">
                <a:latin typeface="+mj-lt"/>
              </a:rPr>
              <a:t>: Spring Boot</a:t>
            </a:r>
          </a:p>
          <a:p>
            <a:pPr algn="ctr"/>
            <a:r>
              <a:rPr lang="pt-BR" sz="1400" u="sng" dirty="0" err="1" smtClean="0">
                <a:latin typeface="+mj-lt"/>
              </a:rPr>
              <a:t>Rest</a:t>
            </a:r>
            <a:r>
              <a:rPr lang="pt-BR" sz="1400" u="sng" dirty="0" smtClean="0">
                <a:latin typeface="+mj-lt"/>
              </a:rPr>
              <a:t> </a:t>
            </a:r>
            <a:r>
              <a:rPr lang="pt-BR" sz="1400" u="sng" dirty="0" err="1" smtClean="0">
                <a:latin typeface="+mj-lt"/>
              </a:rPr>
              <a:t>Controller</a:t>
            </a:r>
            <a:r>
              <a:rPr lang="pt-BR" sz="1400" dirty="0" smtClean="0"/>
              <a:t>]</a:t>
            </a:r>
            <a:endParaRPr lang="pt-BR" sz="1400" dirty="0"/>
          </a:p>
        </p:txBody>
      </p:sp>
      <p:sp>
        <p:nvSpPr>
          <p:cNvPr id="75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3165922" y="1137426"/>
            <a:ext cx="210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Contém os endpoints relacionados aos conhecimentos 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76" name="CaixaDeTexto 19">
            <a:extLst>
              <a:ext uri="{FF2B5EF4-FFF2-40B4-BE49-F238E27FC236}">
                <a16:creationId xmlns:a16="http://schemas.microsoft.com/office/drawing/2014/main" id="{FF38ABE6-AF33-4A4C-87C3-21CE9FC6DB99}"/>
              </a:ext>
            </a:extLst>
          </p:cNvPr>
          <p:cNvSpPr txBox="1"/>
          <p:nvPr/>
        </p:nvSpPr>
        <p:spPr>
          <a:xfrm>
            <a:off x="2806644" y="2818132"/>
            <a:ext cx="277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2573952" y="3150668"/>
            <a:ext cx="3270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[</a:t>
            </a:r>
            <a:r>
              <a:rPr lang="pt-BR" sz="1400" u="sng" dirty="0" err="1"/>
              <a:t>Component</a:t>
            </a:r>
            <a:r>
              <a:rPr lang="pt-BR" sz="1400" u="sng" dirty="0" smtClean="0">
                <a:latin typeface="+mj-lt"/>
              </a:rPr>
              <a:t>: Spring Boot</a:t>
            </a:r>
          </a:p>
          <a:p>
            <a:pPr algn="ctr"/>
            <a:r>
              <a:rPr lang="pt-BR" sz="1400" u="sng" dirty="0" smtClean="0">
                <a:latin typeface="+mj-lt"/>
              </a:rPr>
              <a:t> </a:t>
            </a:r>
            <a:r>
              <a:rPr lang="pt-BR" sz="1400" u="sng" dirty="0" err="1" smtClean="0">
                <a:latin typeface="+mj-lt"/>
              </a:rPr>
              <a:t>Rest</a:t>
            </a:r>
            <a:r>
              <a:rPr lang="pt-BR" sz="1400" u="sng" dirty="0" smtClean="0">
                <a:latin typeface="+mj-lt"/>
              </a:rPr>
              <a:t> </a:t>
            </a:r>
            <a:r>
              <a:rPr lang="pt-BR" sz="1400" u="sng" dirty="0" err="1" smtClean="0">
                <a:latin typeface="+mj-lt"/>
              </a:rPr>
              <a:t>Controller</a:t>
            </a:r>
            <a:r>
              <a:rPr lang="pt-BR" sz="1400" dirty="0" smtClean="0"/>
              <a:t>]</a:t>
            </a:r>
            <a:endParaRPr lang="pt-BR" sz="1400" dirty="0"/>
          </a:p>
        </p:txBody>
      </p:sp>
      <p:sp>
        <p:nvSpPr>
          <p:cNvPr id="79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3049301" y="3701828"/>
            <a:ext cx="217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Contém os endpoints relacionados aos eventos 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82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8994447" y="4760922"/>
            <a:ext cx="2165623" cy="1737058"/>
          </a:xfrm>
          <a:prstGeom prst="roundRect">
            <a:avLst>
              <a:gd name="adj" fmla="val 2729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1166011" y="5385477"/>
            <a:ext cx="300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[</a:t>
            </a:r>
            <a:r>
              <a:rPr lang="pt-BR" sz="1400" u="sng" dirty="0" smtClean="0">
                <a:latin typeface="+mj-lt"/>
              </a:rPr>
              <a:t>Container: React.js, </a:t>
            </a:r>
            <a:r>
              <a:rPr lang="pt-BR" sz="1400" u="sng" dirty="0" err="1" smtClean="0">
                <a:latin typeface="+mj-lt"/>
              </a:rPr>
              <a:t>Bootstrap</a:t>
            </a:r>
            <a:r>
              <a:rPr lang="pt-BR" sz="1400" u="sng" dirty="0" smtClean="0">
                <a:latin typeface="+mj-lt"/>
              </a:rPr>
              <a:t>, Node.js, </a:t>
            </a:r>
            <a:r>
              <a:rPr lang="pt-BR" sz="1400" u="sng" dirty="0" err="1" smtClean="0">
                <a:latin typeface="+mj-lt"/>
              </a:rPr>
              <a:t>css</a:t>
            </a:r>
            <a:r>
              <a:rPr lang="pt-BR" sz="1400" u="sng" dirty="0" smtClean="0">
                <a:latin typeface="+mj-lt"/>
              </a:rPr>
              <a:t>, HTML + Bibliotecas</a:t>
            </a:r>
            <a:r>
              <a:rPr lang="pt-BR" sz="1400" dirty="0" smtClean="0"/>
              <a:t>]</a:t>
            </a:r>
            <a:endParaRPr lang="pt-BR" sz="1400" dirty="0"/>
          </a:p>
        </p:txBody>
      </p:sp>
      <p:sp>
        <p:nvSpPr>
          <p:cNvPr id="87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1451230" y="6071511"/>
            <a:ext cx="234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Site Institucional, Home Page dinâmica, autenticação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8564043" y="4931769"/>
            <a:ext cx="300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8567385" y="5378551"/>
            <a:ext cx="300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[</a:t>
            </a:r>
            <a:r>
              <a:rPr lang="pt-BR" sz="1400" u="sng" dirty="0" smtClean="0">
                <a:latin typeface="+mj-lt"/>
              </a:rPr>
              <a:t>Container: </a:t>
            </a:r>
            <a:r>
              <a:rPr lang="pt-BR" sz="1400" u="sng" dirty="0" err="1" smtClean="0">
                <a:latin typeface="+mj-lt"/>
              </a:rPr>
              <a:t>Android</a:t>
            </a:r>
            <a:r>
              <a:rPr lang="pt-BR" sz="1400" u="sng" dirty="0" smtClean="0">
                <a:latin typeface="+mj-lt"/>
              </a:rPr>
              <a:t> </a:t>
            </a:r>
            <a:r>
              <a:rPr lang="pt-BR" sz="1400" u="sng" dirty="0" err="1" smtClean="0">
                <a:latin typeface="+mj-lt"/>
              </a:rPr>
              <a:t>Kotlin</a:t>
            </a:r>
            <a:r>
              <a:rPr lang="pt-BR" sz="1400" dirty="0" smtClean="0"/>
              <a:t>]</a:t>
            </a:r>
            <a:endParaRPr lang="pt-BR" sz="1400" dirty="0"/>
          </a:p>
        </p:txBody>
      </p:sp>
      <p:sp>
        <p:nvSpPr>
          <p:cNvPr id="90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8975035" y="5786862"/>
            <a:ext cx="227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Mensagens, Posts e Gameficação</a:t>
            </a:r>
            <a:endParaRPr lang="pt-BR" sz="1200" dirty="0">
              <a:cs typeface="Arial" panose="020B0604020202020204" pitchFamily="34" charset="0"/>
            </a:endParaRPr>
          </a:p>
        </p:txBody>
      </p:sp>
      <p:sp>
        <p:nvSpPr>
          <p:cNvPr id="111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5254729" y="5817274"/>
            <a:ext cx="227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Servidor responsável por estabelecer as comunicações necessárias para o chat</a:t>
            </a:r>
            <a:endParaRPr lang="pt-BR" sz="1200" dirty="0">
              <a:cs typeface="Arial" panose="020B0604020202020204" pitchFamily="34" charset="0"/>
            </a:endParaRPr>
          </a:p>
        </p:txBody>
      </p:sp>
      <p:cxnSp>
        <p:nvCxnSpPr>
          <p:cNvPr id="112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25157" y="2322771"/>
            <a:ext cx="961028" cy="55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stCxn id="126" idx="0"/>
            <a:endCxn id="124" idx="2"/>
          </p:cNvCxnSpPr>
          <p:nvPr/>
        </p:nvCxnSpPr>
        <p:spPr>
          <a:xfrm rot="5400000" flipH="1" flipV="1">
            <a:off x="5083015" y="934737"/>
            <a:ext cx="898835" cy="2719442"/>
          </a:xfrm>
          <a:prstGeom prst="bentConnector3">
            <a:avLst>
              <a:gd name="adj1" fmla="val 71579"/>
            </a:avLst>
          </a:prstGeom>
          <a:ln w="19050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endCxn id="124" idx="1"/>
          </p:cNvCxnSpPr>
          <p:nvPr/>
        </p:nvCxnSpPr>
        <p:spPr>
          <a:xfrm flipV="1">
            <a:off x="5195173" y="1053622"/>
            <a:ext cx="730759" cy="96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stCxn id="77" idx="3"/>
            <a:endCxn id="54" idx="2"/>
          </p:cNvCxnSpPr>
          <p:nvPr/>
        </p:nvCxnSpPr>
        <p:spPr>
          <a:xfrm flipH="1" flipV="1">
            <a:off x="1687474" y="1814888"/>
            <a:ext cx="4165780" cy="1590315"/>
          </a:xfrm>
          <a:prstGeom prst="bentConnector4">
            <a:avLst>
              <a:gd name="adj1" fmla="val 8924"/>
              <a:gd name="adj2" fmla="val 62968"/>
            </a:avLst>
          </a:prstGeom>
          <a:ln w="19050">
            <a:solidFill>
              <a:schemeClr val="bg1">
                <a:lumMod val="50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1820839" y="4326307"/>
            <a:ext cx="818251" cy="513815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2639090" y="4377444"/>
            <a:ext cx="3256996" cy="462678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2639090" y="1736499"/>
            <a:ext cx="605429" cy="3103623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2639090" y="4326307"/>
            <a:ext cx="566359" cy="513815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</p:cNvCxnSpPr>
          <p:nvPr/>
        </p:nvCxnSpPr>
        <p:spPr>
          <a:xfrm flipH="1">
            <a:off x="7644699" y="5575334"/>
            <a:ext cx="1349748" cy="9083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3852938" y="5702834"/>
            <a:ext cx="1273779" cy="19099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90">
            <a:extLst>
              <a:ext uri="{FF2B5EF4-FFF2-40B4-BE49-F238E27FC236}">
                <a16:creationId xmlns:a16="http://schemas.microsoft.com/office/drawing/2014/main" id="{C2ADE833-325D-4D16-AF7F-113DC3BA8528}"/>
              </a:ext>
            </a:extLst>
          </p:cNvPr>
          <p:cNvCxnSpPr>
            <a:cxnSpLocks/>
          </p:cNvCxnSpPr>
          <p:nvPr/>
        </p:nvCxnSpPr>
        <p:spPr>
          <a:xfrm flipH="1" flipV="1">
            <a:off x="7828527" y="4341774"/>
            <a:ext cx="1624560" cy="424455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ixaDeTexto 139"/>
          <p:cNvSpPr txBox="1"/>
          <p:nvPr/>
        </p:nvSpPr>
        <p:spPr>
          <a:xfrm>
            <a:off x="274642" y="2007224"/>
            <a:ext cx="114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CaixaDeTexto 215"/>
          <p:cNvSpPr txBox="1"/>
          <p:nvPr/>
        </p:nvSpPr>
        <p:spPr>
          <a:xfrm>
            <a:off x="4325156" y="5490951"/>
            <a:ext cx="67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HTTP</a:t>
            </a:r>
            <a:endParaRPr lang="pt-BR" dirty="0"/>
          </a:p>
        </p:txBody>
      </p:sp>
      <p:sp>
        <p:nvSpPr>
          <p:cNvPr id="217" name="CaixaDeTexto 216"/>
          <p:cNvSpPr txBox="1"/>
          <p:nvPr/>
        </p:nvSpPr>
        <p:spPr>
          <a:xfrm>
            <a:off x="8000402" y="5372268"/>
            <a:ext cx="67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HTTP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7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8932680" y="4135628"/>
            <a:ext cx="2766059" cy="2451175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69">
            <a:extLst>
              <a:ext uri="{FF2B5EF4-FFF2-40B4-BE49-F238E27FC236}">
                <a16:creationId xmlns:a16="http://schemas.microsoft.com/office/drawing/2014/main" id="{492911A0-893E-4862-8A67-B8F392A82C74}"/>
              </a:ext>
            </a:extLst>
          </p:cNvPr>
          <p:cNvSpPr/>
          <p:nvPr/>
        </p:nvSpPr>
        <p:spPr>
          <a:xfrm>
            <a:off x="362926" y="587628"/>
            <a:ext cx="3068270" cy="1285952"/>
          </a:xfrm>
          <a:prstGeom prst="roundRect">
            <a:avLst/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DD142-176D-4474-9CCB-8FC449372972}"/>
              </a:ext>
            </a:extLst>
          </p:cNvPr>
          <p:cNvSpPr/>
          <p:nvPr/>
        </p:nvSpPr>
        <p:spPr>
          <a:xfrm>
            <a:off x="110836" y="335281"/>
            <a:ext cx="11918977" cy="318243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69">
            <a:extLst>
              <a:ext uri="{FF2B5EF4-FFF2-40B4-BE49-F238E27FC236}">
                <a16:creationId xmlns:a16="http://schemas.microsoft.com/office/drawing/2014/main" id="{D5E221DA-D7F1-4A8C-9139-C62841D0D35D}"/>
              </a:ext>
            </a:extLst>
          </p:cNvPr>
          <p:cNvSpPr/>
          <p:nvPr/>
        </p:nvSpPr>
        <p:spPr>
          <a:xfrm>
            <a:off x="3940571" y="569156"/>
            <a:ext cx="3068270" cy="1285952"/>
          </a:xfrm>
          <a:prstGeom prst="roundRect">
            <a:avLst/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69">
            <a:extLst>
              <a:ext uri="{FF2B5EF4-FFF2-40B4-BE49-F238E27FC236}">
                <a16:creationId xmlns:a16="http://schemas.microsoft.com/office/drawing/2014/main" id="{5EEF006B-09F1-4555-B3E3-0E979054E195}"/>
              </a:ext>
            </a:extLst>
          </p:cNvPr>
          <p:cNvSpPr/>
          <p:nvPr/>
        </p:nvSpPr>
        <p:spPr>
          <a:xfrm>
            <a:off x="7378919" y="569156"/>
            <a:ext cx="3068270" cy="1285952"/>
          </a:xfrm>
          <a:prstGeom prst="roundRect">
            <a:avLst/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1">
            <a:extLst>
              <a:ext uri="{FF2B5EF4-FFF2-40B4-BE49-F238E27FC236}">
                <a16:creationId xmlns:a16="http://schemas.microsoft.com/office/drawing/2014/main" id="{8F177F13-D78F-4BE7-97D9-049A690E373C}"/>
              </a:ext>
            </a:extLst>
          </p:cNvPr>
          <p:cNvSpPr txBox="1"/>
          <p:nvPr/>
        </p:nvSpPr>
        <p:spPr>
          <a:xfrm>
            <a:off x="362927" y="569156"/>
            <a:ext cx="306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Via CEP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43D4C3F8-909A-485F-B515-2B65AC324CB5}"/>
              </a:ext>
            </a:extLst>
          </p:cNvPr>
          <p:cNvSpPr txBox="1"/>
          <p:nvPr/>
        </p:nvSpPr>
        <p:spPr>
          <a:xfrm>
            <a:off x="3940572" y="569156"/>
            <a:ext cx="3068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reCAPTCHA</a:t>
            </a:r>
          </a:p>
        </p:txBody>
      </p:sp>
      <p:sp>
        <p:nvSpPr>
          <p:cNvPr id="17" name="CaixaDeTexto 11">
            <a:extLst>
              <a:ext uri="{FF2B5EF4-FFF2-40B4-BE49-F238E27FC236}">
                <a16:creationId xmlns:a16="http://schemas.microsoft.com/office/drawing/2014/main" id="{96A9B38B-AECA-4C2A-810A-5F006CD0001E}"/>
              </a:ext>
            </a:extLst>
          </p:cNvPr>
          <p:cNvSpPr txBox="1"/>
          <p:nvPr/>
        </p:nvSpPr>
        <p:spPr>
          <a:xfrm>
            <a:off x="7378918" y="569156"/>
            <a:ext cx="3068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FormSpree</a:t>
            </a:r>
          </a:p>
        </p:txBody>
      </p:sp>
      <p:sp>
        <p:nvSpPr>
          <p:cNvPr id="19" name="CaixaDeTexto 35">
            <a:extLst>
              <a:ext uri="{FF2B5EF4-FFF2-40B4-BE49-F238E27FC236}">
                <a16:creationId xmlns:a16="http://schemas.microsoft.com/office/drawing/2014/main" id="{4D5ADCAD-7223-4717-9874-750B27B9B0D4}"/>
              </a:ext>
            </a:extLst>
          </p:cNvPr>
          <p:cNvSpPr txBox="1"/>
          <p:nvPr/>
        </p:nvSpPr>
        <p:spPr>
          <a:xfrm>
            <a:off x="362926" y="866981"/>
            <a:ext cx="306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[MicroServiço: Api-Rest]</a:t>
            </a:r>
          </a:p>
        </p:txBody>
      </p:sp>
      <p:sp>
        <p:nvSpPr>
          <p:cNvPr id="21" name="CaixaDeTexto 35">
            <a:extLst>
              <a:ext uri="{FF2B5EF4-FFF2-40B4-BE49-F238E27FC236}">
                <a16:creationId xmlns:a16="http://schemas.microsoft.com/office/drawing/2014/main" id="{9770DC67-0D98-4DA1-AA98-46E4F56868B7}"/>
              </a:ext>
            </a:extLst>
          </p:cNvPr>
          <p:cNvSpPr txBox="1"/>
          <p:nvPr/>
        </p:nvSpPr>
        <p:spPr>
          <a:xfrm>
            <a:off x="598347" y="1265716"/>
            <a:ext cx="2597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u="sng" dirty="0">
                <a:cs typeface="Arial" panose="020B0604020202020204" pitchFamily="34" charset="0"/>
              </a:rPr>
              <a:t>Microserviço que traz os dados através do CEP</a:t>
            </a:r>
          </a:p>
        </p:txBody>
      </p:sp>
      <p:sp>
        <p:nvSpPr>
          <p:cNvPr id="23" name="CaixaDeTexto 35">
            <a:extLst>
              <a:ext uri="{FF2B5EF4-FFF2-40B4-BE49-F238E27FC236}">
                <a16:creationId xmlns:a16="http://schemas.microsoft.com/office/drawing/2014/main" id="{1B5315EC-3977-45F6-B091-2E161B18C68C}"/>
              </a:ext>
            </a:extLst>
          </p:cNvPr>
          <p:cNvSpPr txBox="1"/>
          <p:nvPr/>
        </p:nvSpPr>
        <p:spPr>
          <a:xfrm>
            <a:off x="4175992" y="1212132"/>
            <a:ext cx="2597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u="sng" dirty="0">
                <a:cs typeface="Arial" panose="020B0604020202020204" pitchFamily="34" charset="0"/>
              </a:rPr>
              <a:t>Microserviço que traz os dados através do CEP</a:t>
            </a:r>
          </a:p>
        </p:txBody>
      </p:sp>
      <p:sp>
        <p:nvSpPr>
          <p:cNvPr id="25" name="CaixaDeTexto 35">
            <a:extLst>
              <a:ext uri="{FF2B5EF4-FFF2-40B4-BE49-F238E27FC236}">
                <a16:creationId xmlns:a16="http://schemas.microsoft.com/office/drawing/2014/main" id="{B0D8BB97-0087-4410-BFC5-733CC3AAD5FE}"/>
              </a:ext>
            </a:extLst>
          </p:cNvPr>
          <p:cNvSpPr txBox="1"/>
          <p:nvPr/>
        </p:nvSpPr>
        <p:spPr>
          <a:xfrm>
            <a:off x="7680053" y="1236630"/>
            <a:ext cx="2597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u="sng" dirty="0">
                <a:cs typeface="Arial" panose="020B0604020202020204" pitchFamily="34" charset="0"/>
              </a:rPr>
              <a:t>Microserviço que traz os dados através do CEP</a:t>
            </a:r>
          </a:p>
        </p:txBody>
      </p:sp>
      <p:sp>
        <p:nvSpPr>
          <p:cNvPr id="27" name="CaixaDeTexto 35">
            <a:extLst>
              <a:ext uri="{FF2B5EF4-FFF2-40B4-BE49-F238E27FC236}">
                <a16:creationId xmlns:a16="http://schemas.microsoft.com/office/drawing/2014/main" id="{794DC673-442A-492A-B656-D3003D335259}"/>
              </a:ext>
            </a:extLst>
          </p:cNvPr>
          <p:cNvSpPr txBox="1"/>
          <p:nvPr/>
        </p:nvSpPr>
        <p:spPr>
          <a:xfrm>
            <a:off x="3940570" y="858189"/>
            <a:ext cx="306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[MicroService: Api-Rest]</a:t>
            </a:r>
          </a:p>
        </p:txBody>
      </p:sp>
      <p:sp>
        <p:nvSpPr>
          <p:cNvPr id="29" name="CaixaDeTexto 35">
            <a:extLst>
              <a:ext uri="{FF2B5EF4-FFF2-40B4-BE49-F238E27FC236}">
                <a16:creationId xmlns:a16="http://schemas.microsoft.com/office/drawing/2014/main" id="{0FD912C8-874E-49EC-894F-24D4A0AF779E}"/>
              </a:ext>
            </a:extLst>
          </p:cNvPr>
          <p:cNvSpPr txBox="1"/>
          <p:nvPr/>
        </p:nvSpPr>
        <p:spPr>
          <a:xfrm>
            <a:off x="7378917" y="866981"/>
            <a:ext cx="306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[MicroService: Api-Rest]</a:t>
            </a:r>
          </a:p>
        </p:txBody>
      </p:sp>
      <p:sp>
        <p:nvSpPr>
          <p:cNvPr id="38" name="CaixaDeTexto 11">
            <a:extLst>
              <a:ext uri="{FF2B5EF4-FFF2-40B4-BE49-F238E27FC236}">
                <a16:creationId xmlns:a16="http://schemas.microsoft.com/office/drawing/2014/main" id="{9242E883-B98E-4C4B-9BE0-2E2E32FB7F72}"/>
              </a:ext>
            </a:extLst>
          </p:cNvPr>
          <p:cNvSpPr txBox="1"/>
          <p:nvPr/>
        </p:nvSpPr>
        <p:spPr>
          <a:xfrm>
            <a:off x="8896110" y="4319258"/>
            <a:ext cx="297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 - Application 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B1C1C6-31B8-4C0F-B17A-A0D9349494B7}"/>
              </a:ext>
            </a:extLst>
          </p:cNvPr>
          <p:cNvCxnSpPr>
            <a:cxnSpLocks/>
            <a:stCxn id="50" idx="0"/>
            <a:endCxn id="11" idx="2"/>
          </p:cNvCxnSpPr>
          <p:nvPr/>
        </p:nvCxnSpPr>
        <p:spPr>
          <a:xfrm flipH="1" flipV="1">
            <a:off x="8913054" y="1855108"/>
            <a:ext cx="1402656" cy="2280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7EDAE8-8F98-4C87-BEFF-28395D8B23B4}"/>
              </a:ext>
            </a:extLst>
          </p:cNvPr>
          <p:cNvCxnSpPr>
            <a:cxnSpLocks/>
          </p:cNvCxnSpPr>
          <p:nvPr/>
        </p:nvCxnSpPr>
        <p:spPr>
          <a:xfrm flipV="1">
            <a:off x="3789567" y="5398316"/>
            <a:ext cx="5144708" cy="50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91019" y="3053711"/>
            <a:ext cx="145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Microsservice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1023508" y="4090435"/>
            <a:ext cx="2766059" cy="2451175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920861" y="4319258"/>
            <a:ext cx="300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859259" y="4917413"/>
            <a:ext cx="300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[</a:t>
            </a:r>
            <a:r>
              <a:rPr lang="pt-BR" sz="1400" u="sng" dirty="0" smtClean="0">
                <a:latin typeface="+mj-lt"/>
              </a:rPr>
              <a:t>Container: React.js, </a:t>
            </a:r>
            <a:r>
              <a:rPr lang="pt-BR" sz="1400" u="sng" dirty="0" err="1" smtClean="0">
                <a:latin typeface="+mj-lt"/>
              </a:rPr>
              <a:t>Bootstrap</a:t>
            </a:r>
            <a:r>
              <a:rPr lang="pt-BR" sz="1400" u="sng" dirty="0" smtClean="0">
                <a:latin typeface="+mj-lt"/>
              </a:rPr>
              <a:t>, Node.js, </a:t>
            </a:r>
            <a:r>
              <a:rPr lang="pt-BR" sz="1400" u="sng" dirty="0" err="1" smtClean="0">
                <a:latin typeface="+mj-lt"/>
              </a:rPr>
              <a:t>css</a:t>
            </a:r>
            <a:r>
              <a:rPr lang="pt-BR" sz="1400" u="sng" dirty="0" smtClean="0">
                <a:latin typeface="+mj-lt"/>
              </a:rPr>
              <a:t>, HTML + Bibliotecas</a:t>
            </a:r>
            <a:r>
              <a:rPr lang="pt-BR" sz="1400" dirty="0" smtClean="0"/>
              <a:t>]</a:t>
            </a:r>
            <a:endParaRPr lang="pt-BR" sz="1400" dirty="0"/>
          </a:p>
        </p:txBody>
      </p:sp>
      <p:sp>
        <p:nvSpPr>
          <p:cNvPr id="33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1190260" y="5731518"/>
            <a:ext cx="234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Site Institucional, Home Page dinâmica, autenticação</a:t>
            </a:r>
            <a:endParaRPr lang="pt-BR" sz="1200" dirty="0">
              <a:cs typeface="Arial" panose="020B0604020202020204" pitchFamily="34" charset="0"/>
            </a:endParaRPr>
          </a:p>
        </p:txBody>
      </p:sp>
      <p:cxnSp>
        <p:nvCxnSpPr>
          <p:cNvPr id="39" name="Straight Arrow Connector 41">
            <a:extLst>
              <a:ext uri="{FF2B5EF4-FFF2-40B4-BE49-F238E27FC236}">
                <a16:creationId xmlns:a16="http://schemas.microsoft.com/office/drawing/2014/main" id="{BEB1C1C6-31B8-4C0F-B17A-A0D9349494B7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3038764" y="1873580"/>
            <a:ext cx="7276946" cy="226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1">
            <a:extLst>
              <a:ext uri="{FF2B5EF4-FFF2-40B4-BE49-F238E27FC236}">
                <a16:creationId xmlns:a16="http://schemas.microsoft.com/office/drawing/2014/main" id="{BEB1C1C6-31B8-4C0F-B17A-A0D9349494B7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716118" y="1859283"/>
            <a:ext cx="3599592" cy="2276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8812130" y="4949454"/>
            <a:ext cx="300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[</a:t>
            </a:r>
            <a:r>
              <a:rPr lang="pt-BR" sz="1400" u="sng" dirty="0" smtClean="0">
                <a:latin typeface="+mj-lt"/>
              </a:rPr>
              <a:t>Container: </a:t>
            </a:r>
            <a:r>
              <a:rPr lang="pt-BR" sz="1400" u="sng" dirty="0" err="1" smtClean="0">
                <a:latin typeface="+mj-lt"/>
              </a:rPr>
              <a:t>SpringBoot</a:t>
            </a:r>
            <a:r>
              <a:rPr lang="pt-BR" sz="1400" u="sng" dirty="0" smtClean="0">
                <a:latin typeface="+mj-lt"/>
              </a:rPr>
              <a:t>, JPA]</a:t>
            </a:r>
            <a:endParaRPr lang="pt-BR" sz="1400" dirty="0"/>
          </a:p>
        </p:txBody>
      </p:sp>
      <p:sp>
        <p:nvSpPr>
          <p:cNvPr id="64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9142333" y="5731518"/>
            <a:ext cx="234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Servidor Back </a:t>
            </a:r>
            <a:r>
              <a:rPr lang="pt-BR" sz="1200" dirty="0" err="1" smtClean="0">
                <a:cs typeface="Arial" panose="020B0604020202020204" pitchFamily="34" charset="0"/>
              </a:rPr>
              <a:t>End</a:t>
            </a:r>
            <a:r>
              <a:rPr lang="pt-BR" sz="1200" dirty="0" smtClean="0">
                <a:cs typeface="Arial" panose="020B0604020202020204" pitchFamily="34" charset="0"/>
              </a:rPr>
              <a:t> + Conexão  com banco de dados</a:t>
            </a:r>
            <a:endParaRPr lang="pt-BR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8932680" y="4135628"/>
            <a:ext cx="2766059" cy="2451175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69">
            <a:extLst>
              <a:ext uri="{FF2B5EF4-FFF2-40B4-BE49-F238E27FC236}">
                <a16:creationId xmlns:a16="http://schemas.microsoft.com/office/drawing/2014/main" id="{492911A0-893E-4862-8A67-B8F392A82C74}"/>
              </a:ext>
            </a:extLst>
          </p:cNvPr>
          <p:cNvSpPr/>
          <p:nvPr/>
        </p:nvSpPr>
        <p:spPr>
          <a:xfrm>
            <a:off x="362926" y="587628"/>
            <a:ext cx="3068270" cy="1285952"/>
          </a:xfrm>
          <a:prstGeom prst="roundRect">
            <a:avLst/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DD142-176D-4474-9CCB-8FC449372972}"/>
              </a:ext>
            </a:extLst>
          </p:cNvPr>
          <p:cNvSpPr/>
          <p:nvPr/>
        </p:nvSpPr>
        <p:spPr>
          <a:xfrm>
            <a:off x="110836" y="335281"/>
            <a:ext cx="11918977" cy="318243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69">
            <a:extLst>
              <a:ext uri="{FF2B5EF4-FFF2-40B4-BE49-F238E27FC236}">
                <a16:creationId xmlns:a16="http://schemas.microsoft.com/office/drawing/2014/main" id="{D5E221DA-D7F1-4A8C-9139-C62841D0D35D}"/>
              </a:ext>
            </a:extLst>
          </p:cNvPr>
          <p:cNvSpPr/>
          <p:nvPr/>
        </p:nvSpPr>
        <p:spPr>
          <a:xfrm>
            <a:off x="3940571" y="569156"/>
            <a:ext cx="3068270" cy="1285952"/>
          </a:xfrm>
          <a:prstGeom prst="roundRect">
            <a:avLst/>
          </a:prstGeom>
          <a:solidFill>
            <a:srgbClr val="32B9CD"/>
          </a:solidFill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69">
            <a:extLst>
              <a:ext uri="{FF2B5EF4-FFF2-40B4-BE49-F238E27FC236}">
                <a16:creationId xmlns:a16="http://schemas.microsoft.com/office/drawing/2014/main" id="{5EEF006B-09F1-4555-B3E3-0E979054E195}"/>
              </a:ext>
            </a:extLst>
          </p:cNvPr>
          <p:cNvSpPr/>
          <p:nvPr/>
        </p:nvSpPr>
        <p:spPr>
          <a:xfrm>
            <a:off x="7378919" y="569156"/>
            <a:ext cx="3068270" cy="1285952"/>
          </a:xfrm>
          <a:prstGeom prst="roundRect">
            <a:avLst/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1">
            <a:extLst>
              <a:ext uri="{FF2B5EF4-FFF2-40B4-BE49-F238E27FC236}">
                <a16:creationId xmlns:a16="http://schemas.microsoft.com/office/drawing/2014/main" id="{8F177F13-D78F-4BE7-97D9-049A690E373C}"/>
              </a:ext>
            </a:extLst>
          </p:cNvPr>
          <p:cNvSpPr txBox="1"/>
          <p:nvPr/>
        </p:nvSpPr>
        <p:spPr>
          <a:xfrm>
            <a:off x="362927" y="569156"/>
            <a:ext cx="306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Via CEP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43D4C3F8-909A-485F-B515-2B65AC324CB5}"/>
              </a:ext>
            </a:extLst>
          </p:cNvPr>
          <p:cNvSpPr txBox="1"/>
          <p:nvPr/>
        </p:nvSpPr>
        <p:spPr>
          <a:xfrm>
            <a:off x="3940572" y="569156"/>
            <a:ext cx="3068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reCAPTCHA</a:t>
            </a:r>
          </a:p>
        </p:txBody>
      </p:sp>
      <p:sp>
        <p:nvSpPr>
          <p:cNvPr id="17" name="CaixaDeTexto 11">
            <a:extLst>
              <a:ext uri="{FF2B5EF4-FFF2-40B4-BE49-F238E27FC236}">
                <a16:creationId xmlns:a16="http://schemas.microsoft.com/office/drawing/2014/main" id="{96A9B38B-AECA-4C2A-810A-5F006CD0001E}"/>
              </a:ext>
            </a:extLst>
          </p:cNvPr>
          <p:cNvSpPr txBox="1"/>
          <p:nvPr/>
        </p:nvSpPr>
        <p:spPr>
          <a:xfrm>
            <a:off x="7378918" y="569156"/>
            <a:ext cx="3068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FormSpree</a:t>
            </a:r>
          </a:p>
        </p:txBody>
      </p:sp>
      <p:sp>
        <p:nvSpPr>
          <p:cNvPr id="19" name="CaixaDeTexto 35">
            <a:extLst>
              <a:ext uri="{FF2B5EF4-FFF2-40B4-BE49-F238E27FC236}">
                <a16:creationId xmlns:a16="http://schemas.microsoft.com/office/drawing/2014/main" id="{4D5ADCAD-7223-4717-9874-750B27B9B0D4}"/>
              </a:ext>
            </a:extLst>
          </p:cNvPr>
          <p:cNvSpPr txBox="1"/>
          <p:nvPr/>
        </p:nvSpPr>
        <p:spPr>
          <a:xfrm>
            <a:off x="362926" y="866981"/>
            <a:ext cx="306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[MicroServiço: Api-Rest]</a:t>
            </a:r>
          </a:p>
        </p:txBody>
      </p:sp>
      <p:sp>
        <p:nvSpPr>
          <p:cNvPr id="21" name="CaixaDeTexto 35">
            <a:extLst>
              <a:ext uri="{FF2B5EF4-FFF2-40B4-BE49-F238E27FC236}">
                <a16:creationId xmlns:a16="http://schemas.microsoft.com/office/drawing/2014/main" id="{9770DC67-0D98-4DA1-AA98-46E4F56868B7}"/>
              </a:ext>
            </a:extLst>
          </p:cNvPr>
          <p:cNvSpPr txBox="1"/>
          <p:nvPr/>
        </p:nvSpPr>
        <p:spPr>
          <a:xfrm>
            <a:off x="598347" y="1265716"/>
            <a:ext cx="2597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u="sng" dirty="0">
                <a:cs typeface="Arial" panose="020B0604020202020204" pitchFamily="34" charset="0"/>
              </a:rPr>
              <a:t>Microserviço que traz os dados através do CEP</a:t>
            </a:r>
          </a:p>
        </p:txBody>
      </p:sp>
      <p:sp>
        <p:nvSpPr>
          <p:cNvPr id="23" name="CaixaDeTexto 35">
            <a:extLst>
              <a:ext uri="{FF2B5EF4-FFF2-40B4-BE49-F238E27FC236}">
                <a16:creationId xmlns:a16="http://schemas.microsoft.com/office/drawing/2014/main" id="{1B5315EC-3977-45F6-B091-2E161B18C68C}"/>
              </a:ext>
            </a:extLst>
          </p:cNvPr>
          <p:cNvSpPr txBox="1"/>
          <p:nvPr/>
        </p:nvSpPr>
        <p:spPr>
          <a:xfrm>
            <a:off x="4175992" y="1212132"/>
            <a:ext cx="2597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u="sng" dirty="0" err="1">
                <a:cs typeface="Arial" panose="020B0604020202020204" pitchFamily="34" charset="0"/>
              </a:rPr>
              <a:t>Microserviço</a:t>
            </a:r>
            <a:r>
              <a:rPr lang="pt-BR" sz="1600" u="sng" dirty="0">
                <a:cs typeface="Arial" panose="020B0604020202020204" pitchFamily="34" charset="0"/>
              </a:rPr>
              <a:t> </a:t>
            </a:r>
            <a:r>
              <a:rPr lang="pt-BR" sz="1600" u="sng" dirty="0" smtClean="0">
                <a:cs typeface="Arial" panose="020B0604020202020204" pitchFamily="34" charset="0"/>
              </a:rPr>
              <a:t>que auxilia na parte de segurança</a:t>
            </a:r>
            <a:endParaRPr lang="pt-BR" sz="1600" u="sng" dirty="0">
              <a:cs typeface="Arial" panose="020B0604020202020204" pitchFamily="34" charset="0"/>
            </a:endParaRPr>
          </a:p>
        </p:txBody>
      </p:sp>
      <p:sp>
        <p:nvSpPr>
          <p:cNvPr id="25" name="CaixaDeTexto 35">
            <a:extLst>
              <a:ext uri="{FF2B5EF4-FFF2-40B4-BE49-F238E27FC236}">
                <a16:creationId xmlns:a16="http://schemas.microsoft.com/office/drawing/2014/main" id="{B0D8BB97-0087-4410-BFC5-733CC3AAD5FE}"/>
              </a:ext>
            </a:extLst>
          </p:cNvPr>
          <p:cNvSpPr txBox="1"/>
          <p:nvPr/>
        </p:nvSpPr>
        <p:spPr>
          <a:xfrm>
            <a:off x="7680053" y="1236630"/>
            <a:ext cx="2597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u="sng" dirty="0">
                <a:cs typeface="Arial" panose="020B0604020202020204" pitchFamily="34" charset="0"/>
              </a:rPr>
              <a:t>Microserviço que </a:t>
            </a:r>
            <a:r>
              <a:rPr lang="pt-BR" sz="1600" u="sng" dirty="0" smtClean="0">
                <a:cs typeface="Arial" panose="020B0604020202020204" pitchFamily="34" charset="0"/>
              </a:rPr>
              <a:t>auxilia no envio de </a:t>
            </a:r>
            <a:r>
              <a:rPr lang="pt-BR" sz="1600" u="sng" dirty="0" err="1" smtClean="0">
                <a:cs typeface="Arial" panose="020B0604020202020204" pitchFamily="34" charset="0"/>
              </a:rPr>
              <a:t>emails</a:t>
            </a:r>
            <a:endParaRPr lang="pt-BR" sz="1600" u="sng" dirty="0">
              <a:cs typeface="Arial" panose="020B0604020202020204" pitchFamily="34" charset="0"/>
            </a:endParaRPr>
          </a:p>
        </p:txBody>
      </p:sp>
      <p:sp>
        <p:nvSpPr>
          <p:cNvPr id="27" name="CaixaDeTexto 35">
            <a:extLst>
              <a:ext uri="{FF2B5EF4-FFF2-40B4-BE49-F238E27FC236}">
                <a16:creationId xmlns:a16="http://schemas.microsoft.com/office/drawing/2014/main" id="{794DC673-442A-492A-B656-D3003D335259}"/>
              </a:ext>
            </a:extLst>
          </p:cNvPr>
          <p:cNvSpPr txBox="1"/>
          <p:nvPr/>
        </p:nvSpPr>
        <p:spPr>
          <a:xfrm>
            <a:off x="3940570" y="858189"/>
            <a:ext cx="306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[MicroService: Api-Rest]</a:t>
            </a:r>
          </a:p>
        </p:txBody>
      </p:sp>
      <p:sp>
        <p:nvSpPr>
          <p:cNvPr id="29" name="CaixaDeTexto 35">
            <a:extLst>
              <a:ext uri="{FF2B5EF4-FFF2-40B4-BE49-F238E27FC236}">
                <a16:creationId xmlns:a16="http://schemas.microsoft.com/office/drawing/2014/main" id="{0FD912C8-874E-49EC-894F-24D4A0AF779E}"/>
              </a:ext>
            </a:extLst>
          </p:cNvPr>
          <p:cNvSpPr txBox="1"/>
          <p:nvPr/>
        </p:nvSpPr>
        <p:spPr>
          <a:xfrm>
            <a:off x="7378917" y="866981"/>
            <a:ext cx="306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[MicroService: Api-Rest]</a:t>
            </a:r>
          </a:p>
        </p:txBody>
      </p:sp>
      <p:sp>
        <p:nvSpPr>
          <p:cNvPr id="38" name="CaixaDeTexto 11">
            <a:extLst>
              <a:ext uri="{FF2B5EF4-FFF2-40B4-BE49-F238E27FC236}">
                <a16:creationId xmlns:a16="http://schemas.microsoft.com/office/drawing/2014/main" id="{9242E883-B98E-4C4B-9BE0-2E2E32FB7F72}"/>
              </a:ext>
            </a:extLst>
          </p:cNvPr>
          <p:cNvSpPr txBox="1"/>
          <p:nvPr/>
        </p:nvSpPr>
        <p:spPr>
          <a:xfrm>
            <a:off x="8896110" y="4319258"/>
            <a:ext cx="297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 - Application 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B1C1C6-31B8-4C0F-B17A-A0D9349494B7}"/>
              </a:ext>
            </a:extLst>
          </p:cNvPr>
          <p:cNvCxnSpPr>
            <a:cxnSpLocks/>
            <a:stCxn id="50" idx="0"/>
            <a:endCxn id="11" idx="2"/>
          </p:cNvCxnSpPr>
          <p:nvPr/>
        </p:nvCxnSpPr>
        <p:spPr>
          <a:xfrm flipH="1" flipV="1">
            <a:off x="8913054" y="1855108"/>
            <a:ext cx="1402656" cy="2280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7EDAE8-8F98-4C87-BEFF-28395D8B23B4}"/>
              </a:ext>
            </a:extLst>
          </p:cNvPr>
          <p:cNvCxnSpPr>
            <a:cxnSpLocks/>
          </p:cNvCxnSpPr>
          <p:nvPr/>
        </p:nvCxnSpPr>
        <p:spPr>
          <a:xfrm flipV="1">
            <a:off x="3789567" y="5398316"/>
            <a:ext cx="5144708" cy="50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91019" y="3053711"/>
            <a:ext cx="145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Microsservice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69">
            <a:extLst>
              <a:ext uri="{FF2B5EF4-FFF2-40B4-BE49-F238E27FC236}">
                <a16:creationId xmlns:a16="http://schemas.microsoft.com/office/drawing/2014/main" id="{2C3B1ABD-183F-4D41-9F1A-7ADA29D93E29}"/>
              </a:ext>
            </a:extLst>
          </p:cNvPr>
          <p:cNvSpPr/>
          <p:nvPr/>
        </p:nvSpPr>
        <p:spPr>
          <a:xfrm>
            <a:off x="1023508" y="4090435"/>
            <a:ext cx="2766059" cy="2451175"/>
          </a:xfrm>
          <a:prstGeom prst="roundRect">
            <a:avLst>
              <a:gd name="adj" fmla="val 2729"/>
            </a:avLst>
          </a:prstGeom>
          <a:solidFill>
            <a:srgbClr val="32B9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920861" y="4319258"/>
            <a:ext cx="300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859259" y="4917413"/>
            <a:ext cx="300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[</a:t>
            </a:r>
            <a:r>
              <a:rPr lang="pt-BR" sz="1400" u="sng" dirty="0" smtClean="0">
                <a:latin typeface="+mj-lt"/>
              </a:rPr>
              <a:t>Container: React.js, </a:t>
            </a:r>
            <a:r>
              <a:rPr lang="pt-BR" sz="1400" u="sng" dirty="0" err="1" smtClean="0">
                <a:latin typeface="+mj-lt"/>
              </a:rPr>
              <a:t>Bootstrap</a:t>
            </a:r>
            <a:r>
              <a:rPr lang="pt-BR" sz="1400" u="sng" dirty="0" smtClean="0">
                <a:latin typeface="+mj-lt"/>
              </a:rPr>
              <a:t>, Node.js, </a:t>
            </a:r>
            <a:r>
              <a:rPr lang="pt-BR" sz="1400" u="sng" dirty="0" err="1" smtClean="0">
                <a:latin typeface="+mj-lt"/>
              </a:rPr>
              <a:t>css</a:t>
            </a:r>
            <a:r>
              <a:rPr lang="pt-BR" sz="1400" u="sng" dirty="0" smtClean="0">
                <a:latin typeface="+mj-lt"/>
              </a:rPr>
              <a:t>, HTML + Bibliotecas</a:t>
            </a:r>
            <a:r>
              <a:rPr lang="pt-BR" sz="1400" dirty="0" smtClean="0"/>
              <a:t>]</a:t>
            </a:r>
            <a:endParaRPr lang="pt-BR" sz="1400" dirty="0"/>
          </a:p>
        </p:txBody>
      </p:sp>
      <p:sp>
        <p:nvSpPr>
          <p:cNvPr id="33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1190260" y="5731518"/>
            <a:ext cx="234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Site Institucional, Home Page dinâmica, autenticação</a:t>
            </a:r>
            <a:endParaRPr lang="pt-BR" sz="1200" dirty="0">
              <a:cs typeface="Arial" panose="020B0604020202020204" pitchFamily="34" charset="0"/>
            </a:endParaRPr>
          </a:p>
        </p:txBody>
      </p:sp>
      <p:cxnSp>
        <p:nvCxnSpPr>
          <p:cNvPr id="39" name="Straight Arrow Connector 41">
            <a:extLst>
              <a:ext uri="{FF2B5EF4-FFF2-40B4-BE49-F238E27FC236}">
                <a16:creationId xmlns:a16="http://schemas.microsoft.com/office/drawing/2014/main" id="{BEB1C1C6-31B8-4C0F-B17A-A0D9349494B7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3038764" y="1873580"/>
            <a:ext cx="7276946" cy="226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1">
            <a:extLst>
              <a:ext uri="{FF2B5EF4-FFF2-40B4-BE49-F238E27FC236}">
                <a16:creationId xmlns:a16="http://schemas.microsoft.com/office/drawing/2014/main" id="{BEB1C1C6-31B8-4C0F-B17A-A0D9349494B7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716118" y="1859283"/>
            <a:ext cx="3599592" cy="2276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20">
            <a:extLst>
              <a:ext uri="{FF2B5EF4-FFF2-40B4-BE49-F238E27FC236}">
                <a16:creationId xmlns:a16="http://schemas.microsoft.com/office/drawing/2014/main" id="{27ADD117-0BCE-41A5-8F48-2CA67C5014DA}"/>
              </a:ext>
            </a:extLst>
          </p:cNvPr>
          <p:cNvSpPr txBox="1"/>
          <p:nvPr/>
        </p:nvSpPr>
        <p:spPr>
          <a:xfrm>
            <a:off x="8812130" y="4949454"/>
            <a:ext cx="300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[</a:t>
            </a:r>
            <a:r>
              <a:rPr lang="pt-BR" sz="1400" u="sng" dirty="0" smtClean="0">
                <a:latin typeface="+mj-lt"/>
              </a:rPr>
              <a:t>Container: </a:t>
            </a:r>
            <a:r>
              <a:rPr lang="pt-BR" sz="1400" u="sng" dirty="0" err="1" smtClean="0">
                <a:latin typeface="+mj-lt"/>
              </a:rPr>
              <a:t>SpringBoot</a:t>
            </a:r>
            <a:r>
              <a:rPr lang="pt-BR" sz="1400" u="sng" dirty="0" smtClean="0">
                <a:latin typeface="+mj-lt"/>
              </a:rPr>
              <a:t>, JPA]</a:t>
            </a:r>
            <a:endParaRPr lang="pt-BR" sz="1400" dirty="0"/>
          </a:p>
        </p:txBody>
      </p:sp>
      <p:sp>
        <p:nvSpPr>
          <p:cNvPr id="64" name="CaixaDeTexto 21">
            <a:extLst>
              <a:ext uri="{FF2B5EF4-FFF2-40B4-BE49-F238E27FC236}">
                <a16:creationId xmlns:a16="http://schemas.microsoft.com/office/drawing/2014/main" id="{6ED0A439-D3D1-43E9-B759-95751ED4DE5F}"/>
              </a:ext>
            </a:extLst>
          </p:cNvPr>
          <p:cNvSpPr txBox="1"/>
          <p:nvPr/>
        </p:nvSpPr>
        <p:spPr>
          <a:xfrm>
            <a:off x="9142333" y="5731518"/>
            <a:ext cx="234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cs typeface="Arial" panose="020B0604020202020204" pitchFamily="34" charset="0"/>
              </a:rPr>
              <a:t>Servidor Back </a:t>
            </a:r>
            <a:r>
              <a:rPr lang="pt-BR" sz="1200" dirty="0" err="1" smtClean="0">
                <a:cs typeface="Arial" panose="020B0604020202020204" pitchFamily="34" charset="0"/>
              </a:rPr>
              <a:t>End</a:t>
            </a:r>
            <a:r>
              <a:rPr lang="pt-BR" sz="1200" dirty="0" smtClean="0">
                <a:cs typeface="Arial" panose="020B0604020202020204" pitchFamily="34" charset="0"/>
              </a:rPr>
              <a:t> + Conexão  com banco de dados</a:t>
            </a:r>
            <a:endParaRPr lang="pt-BR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50325" y="714541"/>
            <a:ext cx="3499658" cy="2543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024051" y="3530915"/>
            <a:ext cx="3499658" cy="3267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780416" y="599069"/>
            <a:ext cx="3646513" cy="2681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98269" y="120778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Captcha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58639" y="714541"/>
            <a:ext cx="3491344" cy="781398"/>
          </a:xfrm>
          <a:prstGeom prst="rect">
            <a:avLst/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024051" y="3526205"/>
            <a:ext cx="3491344" cy="781398"/>
          </a:xfrm>
          <a:prstGeom prst="rect">
            <a:avLst/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77643" y="599426"/>
            <a:ext cx="3646512" cy="871756"/>
          </a:xfrm>
          <a:prstGeom prst="rect">
            <a:avLst/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550325" y="2426962"/>
            <a:ext cx="349965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019893" y="5631497"/>
            <a:ext cx="3499658" cy="83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6780417" y="2479718"/>
            <a:ext cx="3499658" cy="27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591890" y="772732"/>
            <a:ext cx="324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&lt;&lt;Java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</a:p>
          <a:p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CaptchaDTO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043450" y="3590772"/>
            <a:ext cx="324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&lt;&lt;Java 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</a:p>
          <a:p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CaptchaResponse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863544" y="695512"/>
            <a:ext cx="324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&lt;&lt;Java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</a:p>
          <a:p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CaptchaValidator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591890" y="1529187"/>
            <a:ext cx="27016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captcha</a:t>
            </a:r>
            <a:endParaRPr lang="pt-B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698569" y="2482776"/>
            <a:ext cx="2701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002060"/>
                </a:solidFill>
              </a:rPr>
              <a:t>+ </a:t>
            </a:r>
            <a:r>
              <a:rPr lang="pt-BR" sz="1600" dirty="0" err="1" smtClean="0">
                <a:solidFill>
                  <a:srgbClr val="002060"/>
                </a:solidFill>
              </a:rPr>
              <a:t>getCaptcha</a:t>
            </a:r>
            <a:r>
              <a:rPr lang="pt-BR" sz="1600" dirty="0" smtClean="0">
                <a:solidFill>
                  <a:srgbClr val="002060"/>
                </a:solidFill>
              </a:rPr>
              <a:t>(): </a:t>
            </a:r>
            <a:r>
              <a:rPr lang="pt-BR" sz="1600" dirty="0" err="1" smtClean="0">
                <a:solidFill>
                  <a:srgbClr val="002060"/>
                </a:solidFill>
              </a:rPr>
              <a:t>String</a:t>
            </a:r>
            <a:endParaRPr lang="pt-BR" sz="1600" dirty="0" smtClean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+ </a:t>
            </a:r>
            <a:r>
              <a:rPr lang="pt-BR" sz="1600" dirty="0" err="1" smtClean="0">
                <a:solidFill>
                  <a:srgbClr val="002060"/>
                </a:solidFill>
              </a:rPr>
              <a:t>setCaptcha</a:t>
            </a:r>
            <a:r>
              <a:rPr lang="pt-BR" sz="1600" dirty="0" smtClean="0">
                <a:solidFill>
                  <a:srgbClr val="002060"/>
                </a:solidFill>
              </a:rPr>
              <a:t>():</a:t>
            </a:r>
            <a:r>
              <a:rPr lang="pt-BR" sz="1600" dirty="0" err="1" smtClean="0">
                <a:solidFill>
                  <a:srgbClr val="002060"/>
                </a:solidFill>
              </a:rPr>
              <a:t>void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 smtClean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043450" y="4366743"/>
            <a:ext cx="3081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Boolean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success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timestamp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hostname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errorCodes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123805" y="5678926"/>
            <a:ext cx="3081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2060"/>
                </a:solidFill>
              </a:rPr>
              <a:t>+ </a:t>
            </a:r>
            <a:r>
              <a:rPr lang="pt-BR" sz="1600" dirty="0" err="1" smtClean="0">
                <a:solidFill>
                  <a:srgbClr val="002060"/>
                </a:solidFill>
              </a:rPr>
              <a:t>getErrorCodes</a:t>
            </a:r>
            <a:r>
              <a:rPr lang="pt-BR" sz="1600" dirty="0" smtClean="0">
                <a:solidFill>
                  <a:srgbClr val="002060"/>
                </a:solidFill>
              </a:rPr>
              <a:t>(): </a:t>
            </a:r>
            <a:r>
              <a:rPr lang="pt-BR" sz="1600" dirty="0" err="1" smtClean="0">
                <a:solidFill>
                  <a:srgbClr val="002060"/>
                </a:solidFill>
              </a:rPr>
              <a:t>List</a:t>
            </a:r>
            <a:r>
              <a:rPr lang="pt-BR" sz="1600" dirty="0" smtClean="0">
                <a:solidFill>
                  <a:srgbClr val="002060"/>
                </a:solidFill>
              </a:rPr>
              <a:t>&lt;</a:t>
            </a:r>
            <a:r>
              <a:rPr lang="pt-BR" sz="1600" dirty="0" err="1" smtClean="0">
                <a:solidFill>
                  <a:srgbClr val="002060"/>
                </a:solidFill>
              </a:rPr>
              <a:t>String</a:t>
            </a:r>
            <a:r>
              <a:rPr lang="pt-BR" sz="1600" dirty="0" smtClean="0">
                <a:solidFill>
                  <a:srgbClr val="002060"/>
                </a:solidFill>
              </a:rPr>
              <a:t>&gt;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+ </a:t>
            </a:r>
            <a:r>
              <a:rPr lang="pt-BR" sz="1600" dirty="0" err="1" smtClean="0">
                <a:solidFill>
                  <a:srgbClr val="002060"/>
                </a:solidFill>
              </a:rPr>
              <a:t>getSuccess</a:t>
            </a:r>
            <a:r>
              <a:rPr lang="pt-BR" sz="1600" dirty="0" smtClean="0">
                <a:solidFill>
                  <a:srgbClr val="002060"/>
                </a:solidFill>
              </a:rPr>
              <a:t>(): </a:t>
            </a:r>
            <a:r>
              <a:rPr lang="pt-BR" sz="1600" dirty="0" err="1" smtClean="0">
                <a:solidFill>
                  <a:srgbClr val="002060"/>
                </a:solidFill>
              </a:rPr>
              <a:t>Boolean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pt-BR" sz="1600" dirty="0">
                <a:solidFill>
                  <a:srgbClr val="002060"/>
                </a:solidFill>
              </a:rPr>
              <a:t>+ </a:t>
            </a:r>
            <a:r>
              <a:rPr lang="pt-BR" sz="1600" dirty="0" err="1" smtClean="0">
                <a:solidFill>
                  <a:srgbClr val="002060"/>
                </a:solidFill>
              </a:rPr>
              <a:t>setErrorCodes</a:t>
            </a:r>
            <a:r>
              <a:rPr lang="pt-BR" sz="1600" dirty="0">
                <a:solidFill>
                  <a:srgbClr val="002060"/>
                </a:solidFill>
              </a:rPr>
              <a:t>(): </a:t>
            </a:r>
            <a:r>
              <a:rPr lang="pt-BR" sz="1600" dirty="0" err="1" smtClean="0">
                <a:solidFill>
                  <a:srgbClr val="002060"/>
                </a:solidFill>
              </a:rPr>
              <a:t>void</a:t>
            </a:r>
            <a:endParaRPr lang="pt-BR" sz="1600" dirty="0">
              <a:solidFill>
                <a:srgbClr val="002060"/>
              </a:solidFill>
            </a:endParaRPr>
          </a:p>
          <a:p>
            <a:r>
              <a:rPr lang="pt-BR" sz="1600" dirty="0">
                <a:solidFill>
                  <a:srgbClr val="002060"/>
                </a:solidFill>
              </a:rPr>
              <a:t>+ </a:t>
            </a:r>
            <a:r>
              <a:rPr lang="pt-BR" sz="1600" dirty="0" err="1" smtClean="0">
                <a:solidFill>
                  <a:srgbClr val="002060"/>
                </a:solidFill>
              </a:rPr>
              <a:t>setSuccess</a:t>
            </a:r>
            <a:r>
              <a:rPr lang="pt-BR" sz="1600" dirty="0">
                <a:solidFill>
                  <a:srgbClr val="002060"/>
                </a:solidFill>
              </a:rPr>
              <a:t>(): </a:t>
            </a:r>
            <a:r>
              <a:rPr lang="pt-BR" sz="1600" dirty="0" err="1" smtClean="0">
                <a:solidFill>
                  <a:srgbClr val="002060"/>
                </a:solidFill>
              </a:rPr>
              <a:t>void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730540" y="1497201"/>
            <a:ext cx="37241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GOOGLE_RECAPTCHA_ENDPOINT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recaptchaSecret</a:t>
            </a:r>
            <a:endParaRPr lang="pt-B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874628" y="2600784"/>
            <a:ext cx="2701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002060"/>
                </a:solidFill>
              </a:rPr>
              <a:t>+ </a:t>
            </a:r>
            <a:r>
              <a:rPr lang="pt-BR" sz="1600" dirty="0" err="1" smtClean="0">
                <a:solidFill>
                  <a:srgbClr val="002060"/>
                </a:solidFill>
              </a:rPr>
              <a:t>validateCaptcha</a:t>
            </a:r>
            <a:r>
              <a:rPr lang="pt-BR" sz="1600" dirty="0" smtClean="0">
                <a:solidFill>
                  <a:srgbClr val="002060"/>
                </a:solidFill>
              </a:rPr>
              <a:t>(): </a:t>
            </a:r>
            <a:r>
              <a:rPr lang="pt-BR" sz="1600" dirty="0" err="1" smtClean="0">
                <a:solidFill>
                  <a:srgbClr val="002060"/>
                </a:solidFill>
              </a:rPr>
              <a:t>boolean</a:t>
            </a:r>
            <a:endParaRPr lang="pt-BR" sz="1600" dirty="0" smtClean="0">
              <a:solidFill>
                <a:srgbClr val="002060"/>
              </a:solidFill>
            </a:endParaRPr>
          </a:p>
          <a:p>
            <a:endParaRPr lang="pt-BR" sz="1600" dirty="0">
              <a:solidFill>
                <a:srgbClr val="002060"/>
              </a:solidFill>
            </a:endParaRPr>
          </a:p>
          <a:p>
            <a:endParaRPr lang="pt-BR" sz="1600" dirty="0" smtClean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cxnSp>
        <p:nvCxnSpPr>
          <p:cNvPr id="38" name="Conector reto 37"/>
          <p:cNvCxnSpPr/>
          <p:nvPr/>
        </p:nvCxnSpPr>
        <p:spPr>
          <a:xfrm>
            <a:off x="5058296" y="2383431"/>
            <a:ext cx="1702721" cy="11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2576946" y="3267340"/>
            <a:ext cx="1438791" cy="18972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endCxn id="4" idx="3"/>
          </p:cNvCxnSpPr>
          <p:nvPr/>
        </p:nvCxnSpPr>
        <p:spPr>
          <a:xfrm flipH="1">
            <a:off x="7523709" y="3258236"/>
            <a:ext cx="1429796" cy="19063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5;p1"/>
          <p:cNvSpPr txBox="1">
            <a:spLocks/>
          </p:cNvSpPr>
          <p:nvPr/>
        </p:nvSpPr>
        <p:spPr>
          <a:xfrm>
            <a:off x="7311772" y="3173813"/>
            <a:ext cx="3831760" cy="9400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6000"/>
            </a:pPr>
            <a:r>
              <a:rPr lang="pt-BR" sz="6000" b="1" dirty="0" smtClean="0">
                <a:solidFill>
                  <a:srgbClr val="0099FF"/>
                </a:solidFill>
                <a:latin typeface="Righteous"/>
                <a:ea typeface="Righteous"/>
                <a:cs typeface="Righteous"/>
              </a:rPr>
              <a:t> </a:t>
            </a:r>
            <a:r>
              <a:rPr lang="pt-BR" sz="6000" b="1" dirty="0" smtClean="0">
                <a:solidFill>
                  <a:srgbClr val="2AA7C9"/>
                </a:solidFill>
                <a:latin typeface="Righteous"/>
                <a:ea typeface="Righteous"/>
                <a:cs typeface="Righteous"/>
              </a:rPr>
              <a:t>Aplicação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6000"/>
            </a:pPr>
            <a:r>
              <a:rPr lang="pt-BR" sz="6000" b="1" dirty="0" smtClean="0">
                <a:solidFill>
                  <a:srgbClr val="2AA7C9"/>
                </a:solidFill>
                <a:latin typeface="Righteous"/>
                <a:ea typeface="Righteous"/>
                <a:cs typeface="Righteous"/>
              </a:rPr>
              <a:t>{JDIT} </a:t>
            </a:r>
            <a:endParaRPr lang="pt-BR" sz="6000" b="1" dirty="0">
              <a:solidFill>
                <a:srgbClr val="2AA7C9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2050" name="Picture 2" descr="https://images-americanas.b2w.io/produtos/01/00/img/214179/7/214179747_1G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124" y="59085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1070919"/>
            <a:ext cx="4431029" cy="245394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683" y="1099829"/>
            <a:ext cx="4322961" cy="17317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6"/>
          <a:srcRect t="-1" b="49737"/>
          <a:stretch/>
        </p:blipFill>
        <p:spPr>
          <a:xfrm>
            <a:off x="2702798" y="2831532"/>
            <a:ext cx="3426345" cy="68456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333135" y="5833419"/>
            <a:ext cx="524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7"/>
              </a:rPr>
              <a:t>https://green-sea-0000ae210.azurestaticapps.net/#/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6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148149" y="934517"/>
            <a:ext cx="9043851" cy="471675"/>
          </a:xfrm>
          <a:prstGeom prst="rect">
            <a:avLst/>
          </a:prstGeom>
        </p:spPr>
      </p:pic>
      <p:sp>
        <p:nvSpPr>
          <p:cNvPr id="8" name="Google Shape;108;p2"/>
          <p:cNvSpPr txBox="1">
            <a:spLocks/>
          </p:cNvSpPr>
          <p:nvPr/>
        </p:nvSpPr>
        <p:spPr>
          <a:xfrm>
            <a:off x="779928" y="139318"/>
            <a:ext cx="11540703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r>
              <a:rPr lang="pt-BR" sz="4000" dirty="0" smtClean="0">
                <a:solidFill>
                  <a:srgbClr val="000000"/>
                </a:solidFill>
                <a:latin typeface="Righteous" panose="020B0604020202020204" charset="0"/>
              </a:rPr>
              <a:t>Aplicação – Testes </a:t>
            </a:r>
          </a:p>
        </p:txBody>
      </p:sp>
      <p:pic>
        <p:nvPicPr>
          <p:cNvPr id="20" name="Espaço Reservado para Conteúdo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5" t="18037" r="44512" b="50103"/>
          <a:stretch/>
        </p:blipFill>
        <p:spPr>
          <a:xfrm>
            <a:off x="738111" y="104932"/>
            <a:ext cx="1090688" cy="1041986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8151" y="1817136"/>
            <a:ext cx="10041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200" dirty="0">
                <a:latin typeface="Abel"/>
              </a:rPr>
              <a:t>Testes Unitários e Planilha de Testes (UAT – Teste de aceitação do usuário) </a:t>
            </a:r>
          </a:p>
        </p:txBody>
      </p:sp>
      <p:pic>
        <p:nvPicPr>
          <p:cNvPr id="1026" name="Picture 2" descr="https://elo7.dev/images/cover/novidades-do-junit-5-parte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223" y="1643049"/>
            <a:ext cx="1578621" cy="5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88970" y="4097638"/>
            <a:ext cx="1437166" cy="646331"/>
          </a:xfrm>
          <a:prstGeom prst="rect">
            <a:avLst/>
          </a:prstGeom>
          <a:ln>
            <a:solidFill>
              <a:srgbClr val="2AB4C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i="1" dirty="0" smtClean="0">
                <a:latin typeface="Abel" panose="020B0604020202020204"/>
              </a:rPr>
              <a:t>Método</a:t>
            </a:r>
          </a:p>
          <a:p>
            <a:pPr algn="ctr"/>
            <a:r>
              <a:rPr lang="pt-BR" dirty="0" smtClean="0">
                <a:latin typeface="Abel" panose="020B0604020202020204"/>
              </a:rPr>
              <a:t>buscarTipos</a:t>
            </a:r>
          </a:p>
        </p:txBody>
      </p:sp>
      <p:cxnSp>
        <p:nvCxnSpPr>
          <p:cNvPr id="6" name="Conector Angulado 5"/>
          <p:cNvCxnSpPr>
            <a:stCxn id="4" idx="0"/>
            <a:endCxn id="19" idx="1"/>
          </p:cNvCxnSpPr>
          <p:nvPr/>
        </p:nvCxnSpPr>
        <p:spPr>
          <a:xfrm rot="5400000" flipH="1" flipV="1">
            <a:off x="1922649" y="3121278"/>
            <a:ext cx="261264" cy="1691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4" idx="2"/>
            <a:endCxn id="21" idx="1"/>
          </p:cNvCxnSpPr>
          <p:nvPr/>
        </p:nvCxnSpPr>
        <p:spPr>
          <a:xfrm rot="16200000" flipH="1">
            <a:off x="1672858" y="4278663"/>
            <a:ext cx="760847" cy="1691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572151" y="3392810"/>
            <a:ext cx="1181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Abel" panose="020B0604020202020204"/>
              </a:rPr>
              <a:t>Cenário 1</a:t>
            </a:r>
            <a:endParaRPr lang="pt-BR" sz="1500" dirty="0">
              <a:latin typeface="Abel" panose="020B0604020202020204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537840" y="5558330"/>
            <a:ext cx="1181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Abel" panose="020B0604020202020204"/>
              </a:rPr>
              <a:t>Cenário 2</a:t>
            </a:r>
            <a:endParaRPr lang="pt-BR" sz="1500" dirty="0">
              <a:latin typeface="Abel" panose="020B0604020202020204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899010" y="2982294"/>
            <a:ext cx="2085416" cy="1708160"/>
          </a:xfrm>
          <a:prstGeom prst="rect">
            <a:avLst/>
          </a:prstGeom>
          <a:ln>
            <a:solidFill>
              <a:srgbClr val="2AB4C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500" dirty="0">
                <a:latin typeface="Abel" panose="020B0604020202020204"/>
              </a:rPr>
              <a:t>Contanto que existam dados do tipo de conhecimento requerido, deve retornar status 200 e a mesma quantidade de elementos na lista</a:t>
            </a:r>
            <a:endParaRPr lang="pt-BR" sz="1500" dirty="0" smtClean="0">
              <a:latin typeface="Abel" panose="020B0604020202020204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899010" y="5112401"/>
            <a:ext cx="2085416" cy="784830"/>
          </a:xfrm>
          <a:prstGeom prst="rect">
            <a:avLst/>
          </a:prstGeom>
          <a:ln>
            <a:solidFill>
              <a:srgbClr val="2AB4C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500" dirty="0">
                <a:latin typeface="Abel" panose="020B0604020202020204"/>
              </a:rPr>
              <a:t>Caso não existam conhecimentos para o tipo solicitado</a:t>
            </a:r>
            <a:endParaRPr lang="pt-BR" sz="1500" dirty="0" smtClean="0">
              <a:latin typeface="Abel" panose="020B0604020202020204"/>
            </a:endParaRPr>
          </a:p>
        </p:txBody>
      </p:sp>
      <p:cxnSp>
        <p:nvCxnSpPr>
          <p:cNvPr id="24" name="Conector de Seta Reta 23"/>
          <p:cNvCxnSpPr>
            <a:stCxn id="19" idx="3"/>
            <a:endCxn id="27" idx="1"/>
          </p:cNvCxnSpPr>
          <p:nvPr/>
        </p:nvCxnSpPr>
        <p:spPr>
          <a:xfrm>
            <a:off x="4984426" y="3836374"/>
            <a:ext cx="887419" cy="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5871845" y="3583846"/>
            <a:ext cx="2133024" cy="523220"/>
          </a:xfrm>
          <a:prstGeom prst="rect">
            <a:avLst/>
          </a:prstGeom>
          <a:ln>
            <a:solidFill>
              <a:srgbClr val="2AB4C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Abel" panose="020B0604020202020204"/>
              </a:rPr>
              <a:t>200 , List&lt;Conhecimento&gt;</a:t>
            </a:r>
            <a:endParaRPr lang="pt-BR" sz="1400" dirty="0" smtClean="0">
              <a:latin typeface="Abel" panose="020B0604020202020204"/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984426" y="5555295"/>
            <a:ext cx="886264" cy="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5871845" y="5378901"/>
            <a:ext cx="2133024" cy="338554"/>
          </a:xfrm>
          <a:prstGeom prst="rect">
            <a:avLst/>
          </a:prstGeom>
          <a:ln>
            <a:solidFill>
              <a:srgbClr val="2AB4C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Abel" panose="020B0604020202020204"/>
              </a:rPr>
              <a:t>204, null</a:t>
            </a:r>
            <a:endParaRPr lang="pt-BR" sz="1600" dirty="0" smtClean="0">
              <a:latin typeface="Abel" panose="020B0604020202020204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503305" y="5776066"/>
            <a:ext cx="956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bel" panose="020B0604020202020204"/>
              </a:rPr>
              <a:t>Esperado</a:t>
            </a:r>
            <a:endParaRPr lang="pt-BR" sz="1400" dirty="0">
              <a:latin typeface="Abel" panose="020B0604020202020204"/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50" y="4030507"/>
            <a:ext cx="2558144" cy="1319894"/>
          </a:xfrm>
          <a:prstGeom prst="rect">
            <a:avLst/>
          </a:prstGeom>
        </p:spPr>
      </p:pic>
      <p:sp>
        <p:nvSpPr>
          <p:cNvPr id="41" name="CaixaDeTexto 40"/>
          <p:cNvSpPr txBox="1"/>
          <p:nvPr/>
        </p:nvSpPr>
        <p:spPr>
          <a:xfrm>
            <a:off x="6422441" y="3252211"/>
            <a:ext cx="956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bel" panose="020B0604020202020204"/>
              </a:rPr>
              <a:t>Esperado</a:t>
            </a:r>
            <a:endParaRPr lang="pt-BR" sz="1400" dirty="0">
              <a:latin typeface="Abel" panose="020B0604020202020204"/>
            </a:endParaRPr>
          </a:p>
        </p:txBody>
      </p:sp>
      <p:cxnSp>
        <p:nvCxnSpPr>
          <p:cNvPr id="42" name="Conector Angulado 41"/>
          <p:cNvCxnSpPr>
            <a:stCxn id="27" idx="3"/>
            <a:endCxn id="33" idx="0"/>
          </p:cNvCxnSpPr>
          <p:nvPr/>
        </p:nvCxnSpPr>
        <p:spPr>
          <a:xfrm>
            <a:off x="8004869" y="3845456"/>
            <a:ext cx="1857153" cy="185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do 43"/>
          <p:cNvCxnSpPr>
            <a:stCxn id="30" idx="3"/>
            <a:endCxn id="33" idx="2"/>
          </p:cNvCxnSpPr>
          <p:nvPr/>
        </p:nvCxnSpPr>
        <p:spPr>
          <a:xfrm flipV="1">
            <a:off x="8004869" y="5350401"/>
            <a:ext cx="1857153" cy="197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10159537" y="5185963"/>
            <a:ext cx="1537994" cy="369332"/>
          </a:xfrm>
          <a:prstGeom prst="rect">
            <a:avLst/>
          </a:prstGeom>
          <a:solidFill>
            <a:srgbClr val="33CC33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bel" panose="020B0604020202020204"/>
              </a:rPr>
              <a:t>Test P</a:t>
            </a:r>
            <a:r>
              <a:rPr lang="pt-BR" b="1" dirty="0" smtClean="0">
                <a:solidFill>
                  <a:schemeClr val="bg1"/>
                </a:solidFill>
                <a:latin typeface="Abel" panose="020B0604020202020204"/>
              </a:rPr>
              <a:t>assed</a:t>
            </a:r>
            <a:endParaRPr lang="pt-BR" b="1" dirty="0">
              <a:solidFill>
                <a:schemeClr val="bg1"/>
              </a:solidFill>
              <a:latin typeface="Abe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329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5" t="18037" r="44512" b="50103"/>
          <a:stretch/>
        </p:blipFill>
        <p:spPr>
          <a:xfrm>
            <a:off x="487662" y="104932"/>
            <a:ext cx="1341137" cy="1281252"/>
          </a:xfrm>
        </p:spPr>
      </p:pic>
      <p:sp>
        <p:nvSpPr>
          <p:cNvPr id="6" name="Google Shape;108;p2"/>
          <p:cNvSpPr txBox="1">
            <a:spLocks/>
          </p:cNvSpPr>
          <p:nvPr/>
        </p:nvSpPr>
        <p:spPr>
          <a:xfrm>
            <a:off x="0" y="249504"/>
            <a:ext cx="12192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r>
              <a:rPr lang="pt-BR" sz="4000" dirty="0" smtClean="0">
                <a:solidFill>
                  <a:srgbClr val="000000"/>
                </a:solidFill>
                <a:latin typeface="Righteous" panose="020B0604020202020204" charset="0"/>
              </a:rPr>
              <a:t>Contexto de Negócio</a:t>
            </a:r>
            <a:endParaRPr lang="pt-BR" sz="4000" dirty="0">
              <a:solidFill>
                <a:srgbClr val="000000"/>
              </a:solidFill>
              <a:latin typeface="Righteous" panose="020B060402020202020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7" y="1821994"/>
            <a:ext cx="10601350" cy="4435113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148148" y="1150346"/>
            <a:ext cx="9043851" cy="4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346"/>
            <a:ext cx="9043851" cy="471675"/>
          </a:xfrm>
          <a:prstGeom prst="rect">
            <a:avLst/>
          </a:prstGeom>
        </p:spPr>
      </p:pic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9" t="32950" r="33134" b="34173"/>
          <a:stretch/>
        </p:blipFill>
        <p:spPr>
          <a:xfrm>
            <a:off x="10238282" y="104345"/>
            <a:ext cx="1499016" cy="1334712"/>
          </a:xfrm>
          <a:prstGeom prst="rect">
            <a:avLst/>
          </a:prstGeom>
        </p:spPr>
      </p:pic>
      <p:sp>
        <p:nvSpPr>
          <p:cNvPr id="9" name="Google Shape;108;p2"/>
          <p:cNvSpPr txBox="1">
            <a:spLocks/>
          </p:cNvSpPr>
          <p:nvPr/>
        </p:nvSpPr>
        <p:spPr>
          <a:xfrm>
            <a:off x="134912" y="293080"/>
            <a:ext cx="11022766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endParaRPr lang="pt-BR" sz="3000" dirty="0">
              <a:solidFill>
                <a:srgbClr val="000000"/>
              </a:solidFill>
              <a:latin typeface="Righteous" panose="020B0604020202020204" charset="0"/>
            </a:endParaRPr>
          </a:p>
        </p:txBody>
      </p:sp>
      <p:sp>
        <p:nvSpPr>
          <p:cNvPr id="13" name="Google Shape;108;p2"/>
          <p:cNvSpPr txBox="1">
            <a:spLocks/>
          </p:cNvSpPr>
          <p:nvPr/>
        </p:nvSpPr>
        <p:spPr>
          <a:xfrm>
            <a:off x="0" y="249504"/>
            <a:ext cx="11287593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r>
              <a:rPr lang="pt-BR" sz="4000" dirty="0">
                <a:latin typeface="Righteous" panose="020B0604020202020204" charset="0"/>
              </a:rPr>
              <a:t>Conclusão e Agradecimentos</a:t>
            </a:r>
            <a:endParaRPr lang="pt-BR" sz="4000" dirty="0" smtClean="0">
              <a:solidFill>
                <a:srgbClr val="000000"/>
              </a:solidFill>
              <a:latin typeface="Righteous" panose="020B0604020202020204" charset="0"/>
            </a:endParaRPr>
          </a:p>
        </p:txBody>
      </p:sp>
      <p:sp>
        <p:nvSpPr>
          <p:cNvPr id="6" name="Google Shape;228;g7703b86cf6_0_134"/>
          <p:cNvSpPr txBox="1">
            <a:spLocks/>
          </p:cNvSpPr>
          <p:nvPr/>
        </p:nvSpPr>
        <p:spPr>
          <a:xfrm>
            <a:off x="415600" y="1536633"/>
            <a:ext cx="3781646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304792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endParaRPr lang="pt-BR" dirty="0" smtClean="0"/>
          </a:p>
          <a:p>
            <a:pPr>
              <a:lnSpc>
                <a:spcPct val="10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ü"/>
            </a:pPr>
            <a:r>
              <a:rPr lang="pt-BR" sz="3200" dirty="0" smtClean="0">
                <a:latin typeface="Abel" panose="020B0604020202020204"/>
              </a:rPr>
              <a:t>Determinação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endParaRPr lang="pt-BR" sz="3200" dirty="0" smtClean="0">
              <a:latin typeface="Abel" panose="020B060402020202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endParaRPr lang="pt-BR" sz="3200" dirty="0" smtClean="0">
              <a:latin typeface="Abel" panose="020B060402020202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ü"/>
            </a:pPr>
            <a:r>
              <a:rPr lang="pt-BR" sz="3200" dirty="0" smtClean="0">
                <a:latin typeface="Abel" panose="020B0604020202020204"/>
              </a:rPr>
              <a:t>Solução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endParaRPr lang="pt-BR" sz="3200" dirty="0" smtClean="0">
              <a:latin typeface="Abel" panose="020B060402020202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endParaRPr lang="pt-BR" sz="3200" dirty="0" smtClean="0">
              <a:latin typeface="Abel" panose="020B060402020202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ü"/>
            </a:pPr>
            <a:r>
              <a:rPr lang="pt-BR" sz="3200" dirty="0" smtClean="0">
                <a:latin typeface="Abel" panose="020B0604020202020204"/>
              </a:rPr>
              <a:t>Aprendizado</a:t>
            </a:r>
            <a:endParaRPr lang="pt-BR" sz="3200" dirty="0">
              <a:latin typeface="Abel" panose="020B0604020202020204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94" y="2137420"/>
            <a:ext cx="2214814" cy="82472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59" y="1923716"/>
            <a:ext cx="2054689" cy="115062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94" y="3427527"/>
            <a:ext cx="2260145" cy="106759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38" y="3376038"/>
            <a:ext cx="1998610" cy="141101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44" y="4944942"/>
            <a:ext cx="2191495" cy="123271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553" y="4787056"/>
            <a:ext cx="3070180" cy="153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3" t="17091" r="32666" b="17990"/>
          <a:stretch/>
        </p:blipFill>
        <p:spPr>
          <a:xfrm>
            <a:off x="4257730" y="189242"/>
            <a:ext cx="3964769" cy="5125219"/>
          </a:xfrm>
        </p:spPr>
      </p:pic>
      <p:sp>
        <p:nvSpPr>
          <p:cNvPr id="6" name="Google Shape;75;p1"/>
          <p:cNvSpPr txBox="1">
            <a:spLocks/>
          </p:cNvSpPr>
          <p:nvPr/>
        </p:nvSpPr>
        <p:spPr>
          <a:xfrm>
            <a:off x="4098984" y="5464263"/>
            <a:ext cx="4116000" cy="9400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6000"/>
            </a:pPr>
            <a:r>
              <a:rPr lang="pt-BR" sz="6000" b="1" dirty="0">
                <a:solidFill>
                  <a:srgbClr val="2AA7C9"/>
                </a:solidFill>
                <a:latin typeface="Righteous"/>
                <a:ea typeface="Righteous"/>
                <a:cs typeface="Righteous"/>
              </a:rPr>
              <a:t>{</a:t>
            </a:r>
            <a:r>
              <a:rPr lang="pt-BR" sz="6000" b="1" dirty="0">
                <a:solidFill>
                  <a:srgbClr val="2AA7C9"/>
                </a:solidFill>
                <a:latin typeface="Righteous"/>
                <a:ea typeface="Righteous"/>
                <a:cs typeface="Righteous"/>
                <a:sym typeface="Righteous"/>
              </a:rPr>
              <a:t>JustDoIT}</a:t>
            </a:r>
          </a:p>
        </p:txBody>
      </p:sp>
    </p:spTree>
    <p:extLst>
      <p:ext uri="{BB962C8B-B14F-4D97-AF65-F5344CB8AC3E}">
        <p14:creationId xmlns:p14="http://schemas.microsoft.com/office/powerpoint/2010/main" val="1034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519" y="0"/>
            <a:ext cx="10515600" cy="1325563"/>
          </a:xfrm>
        </p:spPr>
        <p:txBody>
          <a:bodyPr/>
          <a:lstStyle/>
          <a:p>
            <a:r>
              <a:rPr lang="pt-BR" b="1" dirty="0" smtClean="0">
                <a:latin typeface="Righteous"/>
              </a:rPr>
              <a:t>Anexos </a:t>
            </a:r>
            <a:endParaRPr lang="pt-BR" b="1" dirty="0">
              <a:latin typeface="Righteou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4519" y="1004339"/>
            <a:ext cx="11287592" cy="5141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>
                <a:latin typeface="Abel"/>
              </a:rPr>
              <a:t>Artefatos que por motivo de tempo não foram apresentados, mas que foram realizados pelo grupo: </a:t>
            </a:r>
          </a:p>
          <a:p>
            <a:pPr marL="0" indent="0">
              <a:buNone/>
            </a:pPr>
            <a:endParaRPr lang="pt-BR" sz="1800" dirty="0" smtClean="0">
              <a:latin typeface="Abel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Abel"/>
              </a:rPr>
              <a:t> </a:t>
            </a:r>
            <a:r>
              <a:rPr lang="pt-BR" sz="1800" dirty="0">
                <a:latin typeface="Abel"/>
              </a:rPr>
              <a:t>User Stories</a:t>
            </a:r>
            <a:r>
              <a:rPr lang="pt-BR" sz="1800" dirty="0" smtClean="0">
                <a:latin typeface="Abel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Abel"/>
              </a:rPr>
              <a:t>Mapa de empatia;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Abel"/>
              </a:rPr>
              <a:t>180 entrevistas;</a:t>
            </a:r>
            <a:endParaRPr lang="pt-BR" sz="1800" dirty="0">
              <a:latin typeface="Abel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Abel"/>
              </a:rPr>
              <a:t> Use Case;</a:t>
            </a:r>
            <a:endParaRPr lang="pt-BR" sz="1800" dirty="0">
              <a:latin typeface="Abel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Abel"/>
              </a:rPr>
              <a:t> Storyboard;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Abel"/>
              </a:rPr>
              <a:t> Diagrama </a:t>
            </a:r>
            <a:r>
              <a:rPr lang="pt-BR" sz="1800" dirty="0">
                <a:latin typeface="Abel"/>
              </a:rPr>
              <a:t>de </a:t>
            </a:r>
            <a:r>
              <a:rPr lang="pt-BR" sz="1800" dirty="0" smtClean="0">
                <a:latin typeface="Abel"/>
              </a:rPr>
              <a:t>Classes;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Abel"/>
              </a:rPr>
              <a:t> Canvas Adaptado;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Abel"/>
              </a:rPr>
              <a:t> BPMN;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Abel"/>
              </a:rPr>
              <a:t> LLD;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>
                <a:latin typeface="Abel"/>
              </a:rPr>
              <a:t> </a:t>
            </a:r>
            <a:r>
              <a:rPr lang="pt-BR" sz="1800" dirty="0" smtClean="0">
                <a:latin typeface="Abel"/>
              </a:rPr>
              <a:t>Desenho </a:t>
            </a:r>
            <a:r>
              <a:rPr lang="pt-BR" sz="1800" dirty="0">
                <a:latin typeface="Abel"/>
              </a:rPr>
              <a:t>de </a:t>
            </a:r>
            <a:r>
              <a:rPr lang="pt-BR" sz="1800" dirty="0" smtClean="0">
                <a:latin typeface="Abel"/>
              </a:rPr>
              <a:t>solução;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Abel"/>
              </a:rPr>
              <a:t> </a:t>
            </a:r>
            <a:r>
              <a:rPr lang="pt-BR" sz="1800" dirty="0">
                <a:latin typeface="Abel"/>
              </a:rPr>
              <a:t>Banco de Dados </a:t>
            </a:r>
            <a:r>
              <a:rPr lang="pt-BR" sz="1800" dirty="0" smtClean="0">
                <a:latin typeface="Abel"/>
              </a:rPr>
              <a:t>Conceitual;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Abel"/>
              </a:rPr>
              <a:t> Documento de Layout;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Abel"/>
              </a:rPr>
              <a:t> Exercício exportar lista Participantes.</a:t>
            </a:r>
            <a:endParaRPr lang="pt-BR" sz="1800" dirty="0">
              <a:latin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7537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346"/>
            <a:ext cx="9043851" cy="471675"/>
          </a:xfrm>
          <a:prstGeom prst="rect">
            <a:avLst/>
          </a:prstGeom>
        </p:spPr>
      </p:pic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9" t="32950" r="33134" b="34173"/>
          <a:stretch/>
        </p:blipFill>
        <p:spPr>
          <a:xfrm>
            <a:off x="10238282" y="104345"/>
            <a:ext cx="1499016" cy="1334712"/>
          </a:xfrm>
          <a:prstGeom prst="rect">
            <a:avLst/>
          </a:prstGeom>
        </p:spPr>
      </p:pic>
      <p:sp>
        <p:nvSpPr>
          <p:cNvPr id="8" name="Google Shape;108;p2"/>
          <p:cNvSpPr txBox="1">
            <a:spLocks/>
          </p:cNvSpPr>
          <p:nvPr/>
        </p:nvSpPr>
        <p:spPr>
          <a:xfrm>
            <a:off x="0" y="267901"/>
            <a:ext cx="12192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r>
              <a:rPr lang="pt-BR" sz="4000" dirty="0" smtClean="0">
                <a:solidFill>
                  <a:srgbClr val="000000"/>
                </a:solidFill>
                <a:latin typeface="Righteous" panose="020B0604020202020204" charset="0"/>
              </a:rPr>
              <a:t>Justificativa</a:t>
            </a:r>
            <a:endParaRPr lang="pt-BR" sz="4000" dirty="0">
              <a:solidFill>
                <a:srgbClr val="000000"/>
              </a:solidFill>
              <a:latin typeface="Righteous" panose="020B0604020202020204" charset="0"/>
            </a:endParaRPr>
          </a:p>
        </p:txBody>
      </p:sp>
      <p:sp>
        <p:nvSpPr>
          <p:cNvPr id="9" name="Google Shape;107;p3"/>
          <p:cNvSpPr txBox="1">
            <a:spLocks/>
          </p:cNvSpPr>
          <p:nvPr/>
        </p:nvSpPr>
        <p:spPr>
          <a:xfrm>
            <a:off x="149735" y="2463541"/>
            <a:ext cx="3957738" cy="18626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pt-BR" sz="1800" dirty="0" smtClean="0">
                <a:latin typeface="Abel" panose="020B0604020202020204" charset="0"/>
                <a:ea typeface="Abel"/>
                <a:cs typeface="Abel"/>
                <a:sym typeface="Abel"/>
              </a:rPr>
              <a:t>Nosso </a:t>
            </a:r>
            <a:r>
              <a:rPr lang="pt-BR" sz="1800" dirty="0">
                <a:latin typeface="Abel" panose="020B0604020202020204" charset="0"/>
                <a:ea typeface="Abel"/>
                <a:cs typeface="Abel"/>
                <a:sym typeface="Abel"/>
              </a:rPr>
              <a:t>projeto tem o intuito de </a:t>
            </a:r>
            <a:r>
              <a:rPr lang="pt-BR" sz="1800" b="1" dirty="0" smtClean="0">
                <a:latin typeface="Abel" panose="020B0604020202020204" charset="0"/>
                <a:ea typeface="Abel"/>
                <a:cs typeface="Abel"/>
                <a:sym typeface="Abel"/>
              </a:rPr>
              <a:t>incentivar</a:t>
            </a:r>
            <a:r>
              <a:rPr lang="pt-BR" sz="1800" dirty="0" smtClean="0">
                <a:latin typeface="Abel" panose="020B0604020202020204" charset="0"/>
                <a:ea typeface="Abel"/>
                <a:cs typeface="Abel"/>
                <a:sym typeface="Abel"/>
              </a:rPr>
              <a:t> as </a:t>
            </a:r>
            <a:r>
              <a:rPr lang="pt-BR" sz="1800" dirty="0">
                <a:latin typeface="Abel" panose="020B0604020202020204" charset="0"/>
                <a:ea typeface="Abel"/>
                <a:cs typeface="Abel"/>
                <a:sym typeface="Abel"/>
              </a:rPr>
              <a:t>pessoas que sentem vontade de seguir carreira na área de TI e também </a:t>
            </a:r>
            <a:r>
              <a:rPr lang="pt-BR" sz="1800" dirty="0" smtClean="0">
                <a:latin typeface="Abel" panose="020B0604020202020204" charset="0"/>
                <a:ea typeface="Abel"/>
                <a:cs typeface="Abel"/>
                <a:sym typeface="Abel"/>
              </a:rPr>
              <a:t>estimular </a:t>
            </a:r>
            <a:r>
              <a:rPr lang="pt-BR" sz="1800" dirty="0">
                <a:latin typeface="Abel" panose="020B0604020202020204" charset="0"/>
                <a:ea typeface="Abel"/>
                <a:cs typeface="Abel"/>
                <a:sym typeface="Abel"/>
              </a:rPr>
              <a:t>quem possui experiência a </a:t>
            </a:r>
            <a:r>
              <a:rPr lang="pt-BR" sz="1800" b="1" dirty="0">
                <a:latin typeface="Abel" panose="020B0604020202020204" charset="0"/>
                <a:ea typeface="Abel"/>
                <a:cs typeface="Abel"/>
                <a:sym typeface="Abel"/>
              </a:rPr>
              <a:t>dividir </a:t>
            </a:r>
            <a:r>
              <a:rPr lang="pt-BR" sz="1800" dirty="0">
                <a:latin typeface="Abel" panose="020B0604020202020204" charset="0"/>
                <a:ea typeface="Abel"/>
                <a:cs typeface="Abel"/>
                <a:sym typeface="Abel"/>
              </a:rPr>
              <a:t>seu conhecimento, </a:t>
            </a:r>
            <a:r>
              <a:rPr lang="pt-BR" sz="1800" b="1" dirty="0">
                <a:latin typeface="Abel" panose="020B0604020202020204" charset="0"/>
                <a:ea typeface="Abel"/>
                <a:cs typeface="Abel"/>
                <a:sym typeface="Abel"/>
              </a:rPr>
              <a:t>conectando-os</a:t>
            </a:r>
            <a:r>
              <a:rPr lang="pt-BR" sz="1800" dirty="0">
                <a:latin typeface="Abel" panose="020B0604020202020204" charset="0"/>
                <a:ea typeface="Abel"/>
                <a:cs typeface="Abel"/>
                <a:sym typeface="Abel"/>
              </a:rPr>
              <a:t> ambos </a:t>
            </a:r>
            <a:r>
              <a:rPr lang="pt-BR" sz="1800" dirty="0" smtClean="0">
                <a:latin typeface="Abel" panose="020B0604020202020204" charset="0"/>
                <a:ea typeface="Abel"/>
                <a:cs typeface="Abel"/>
                <a:sym typeface="Abel"/>
              </a:rPr>
              <a:t>aprenderão. </a:t>
            </a:r>
            <a:endParaRPr lang="pt-BR" sz="1800" dirty="0">
              <a:latin typeface="Abel" panose="020B0604020202020204" charset="0"/>
              <a:ea typeface="Abel"/>
              <a:cs typeface="Abel"/>
              <a:sym typeface="Abel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None/>
            </a:pPr>
            <a:endParaRPr lang="pt-BR" sz="1800" dirty="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1" name="Google Shape;127;p5" descr="Uma imagem contendo relógi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7207" y="1602613"/>
            <a:ext cx="7629552" cy="479553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2" name="Google Shape;108;p2"/>
          <p:cNvSpPr txBox="1">
            <a:spLocks/>
          </p:cNvSpPr>
          <p:nvPr/>
        </p:nvSpPr>
        <p:spPr>
          <a:xfrm>
            <a:off x="7000405" y="5894350"/>
            <a:ext cx="1761345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r>
              <a:rPr lang="pt-BR" sz="2000" dirty="0" smtClean="0">
                <a:solidFill>
                  <a:srgbClr val="000000"/>
                </a:solidFill>
                <a:latin typeface="Righteous" panose="020B0604020202020204" charset="0"/>
              </a:rPr>
              <a:t>HLD </a:t>
            </a:r>
            <a:endParaRPr lang="pt-BR" sz="2000" dirty="0">
              <a:solidFill>
                <a:srgbClr val="000000"/>
              </a:solidFill>
              <a:latin typeface="Righteou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48149" y="1150346"/>
            <a:ext cx="9043851" cy="471675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1" t="50575" r="43786" b="17903"/>
          <a:stretch/>
        </p:blipFill>
        <p:spPr>
          <a:xfrm>
            <a:off x="479685" y="167569"/>
            <a:ext cx="1364105" cy="1218614"/>
          </a:xfrm>
        </p:spPr>
      </p:pic>
      <p:sp>
        <p:nvSpPr>
          <p:cNvPr id="5" name="Google Shape;108;p2"/>
          <p:cNvSpPr txBox="1">
            <a:spLocks/>
          </p:cNvSpPr>
          <p:nvPr/>
        </p:nvSpPr>
        <p:spPr>
          <a:xfrm>
            <a:off x="0" y="267901"/>
            <a:ext cx="12192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r>
              <a:rPr lang="pt-BR" sz="4000" dirty="0" smtClean="0">
                <a:solidFill>
                  <a:srgbClr val="000000"/>
                </a:solidFill>
                <a:latin typeface="Righteous" panose="020B0604020202020204" charset="0"/>
              </a:rPr>
              <a:t>Inovação </a:t>
            </a:r>
            <a:endParaRPr lang="pt-BR" sz="4000" dirty="0">
              <a:solidFill>
                <a:srgbClr val="000000"/>
              </a:solidFill>
              <a:latin typeface="Righteous" panose="020B060402020202020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025535" y="4390293"/>
            <a:ext cx="39161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000" dirty="0" smtClean="0">
                <a:latin typeface="Abel" panose="020B0604020202020204" charset="0"/>
              </a:rPr>
              <a:t>Chat para interação </a:t>
            </a:r>
            <a:endParaRPr lang="pt-BR" sz="3000" dirty="0">
              <a:latin typeface="Abel" panose="020B060402020202020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512761" y="2381401"/>
            <a:ext cx="33793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000" dirty="0" smtClean="0">
                <a:latin typeface="Abel" panose="020B0604020202020204" charset="0"/>
              </a:rPr>
              <a:t>Spring Security </a:t>
            </a:r>
            <a:endParaRPr lang="pt-BR" sz="3000" dirty="0">
              <a:latin typeface="Abel" panose="020B060402020202020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t="20641" b="14327"/>
          <a:stretch/>
        </p:blipFill>
        <p:spPr>
          <a:xfrm>
            <a:off x="4961799" y="2105184"/>
            <a:ext cx="3399146" cy="1298416"/>
          </a:xfrm>
          <a:prstGeom prst="rect">
            <a:avLst/>
          </a:prstGeom>
        </p:spPr>
      </p:pic>
      <p:sp>
        <p:nvSpPr>
          <p:cNvPr id="9" name="AutoShape 4" descr="Node.js – Wikipédia, a enciclopédia livre"/>
          <p:cNvSpPr>
            <a:spLocks noChangeAspect="1" noChangeArrowheads="1"/>
          </p:cNvSpPr>
          <p:nvPr/>
        </p:nvSpPr>
        <p:spPr bwMode="auto">
          <a:xfrm>
            <a:off x="-1319213" y="3628936"/>
            <a:ext cx="26384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Node.js – Wikipédia, a enciclopédia liv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812" y="4390293"/>
            <a:ext cx="1386980" cy="84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licações Real Time com Node.js - Getty/IO Blog - Javascript, AWS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29" y="5431110"/>
            <a:ext cx="2221146" cy="79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7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7703b86cf6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8208" y="5391674"/>
            <a:ext cx="770672" cy="837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7703b86cf6_0_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3000" y="5343323"/>
            <a:ext cx="874084" cy="9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7703b86cf6_0_55"/>
          <p:cNvSpPr/>
          <p:nvPr/>
        </p:nvSpPr>
        <p:spPr>
          <a:xfrm>
            <a:off x="10227880" y="5668431"/>
            <a:ext cx="556834" cy="2032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3366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703b86cf6_0_55"/>
          <p:cNvSpPr/>
          <p:nvPr/>
        </p:nvSpPr>
        <p:spPr>
          <a:xfrm>
            <a:off x="2269373" y="1841051"/>
            <a:ext cx="1812000" cy="1331200"/>
          </a:xfrm>
          <a:prstGeom prst="roundRect">
            <a:avLst>
              <a:gd name="adj" fmla="val 16667"/>
            </a:avLst>
          </a:prstGeom>
          <a:solidFill>
            <a:srgbClr val="2AA7C9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7703b86cf6_0_55"/>
          <p:cNvSpPr/>
          <p:nvPr/>
        </p:nvSpPr>
        <p:spPr>
          <a:xfrm>
            <a:off x="2207028" y="5157892"/>
            <a:ext cx="1936800" cy="1224400"/>
          </a:xfrm>
          <a:prstGeom prst="roundRect">
            <a:avLst>
              <a:gd name="adj" fmla="val 16667"/>
            </a:avLst>
          </a:prstGeom>
          <a:solidFill>
            <a:srgbClr val="2AA7C9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7703b86cf6_0_55"/>
          <p:cNvSpPr/>
          <p:nvPr/>
        </p:nvSpPr>
        <p:spPr>
          <a:xfrm>
            <a:off x="4261591" y="3525239"/>
            <a:ext cx="1951200" cy="1022800"/>
          </a:xfrm>
          <a:prstGeom prst="roundRect">
            <a:avLst>
              <a:gd name="adj" fmla="val 16667"/>
            </a:avLst>
          </a:prstGeom>
          <a:solidFill>
            <a:srgbClr val="2AA7C9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7703b86cf6_0_55"/>
          <p:cNvSpPr/>
          <p:nvPr/>
        </p:nvSpPr>
        <p:spPr>
          <a:xfrm>
            <a:off x="360219" y="3551804"/>
            <a:ext cx="1812000" cy="994000"/>
          </a:xfrm>
          <a:prstGeom prst="roundRect">
            <a:avLst>
              <a:gd name="adj" fmla="val 16667"/>
            </a:avLst>
          </a:prstGeom>
          <a:solidFill>
            <a:srgbClr val="2AA7C9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7703b86cf6_0_55"/>
          <p:cNvCxnSpPr>
            <a:stCxn id="207" idx="0"/>
            <a:endCxn id="204" idx="1"/>
          </p:cNvCxnSpPr>
          <p:nvPr/>
        </p:nvCxnSpPr>
        <p:spPr>
          <a:xfrm rot="-5400000">
            <a:off x="1245219" y="2527604"/>
            <a:ext cx="1045200" cy="1003200"/>
          </a:xfrm>
          <a:prstGeom prst="curvedConnector2">
            <a:avLst/>
          </a:prstGeom>
          <a:noFill/>
          <a:ln w="9525" cap="flat" cmpd="sng">
            <a:solidFill>
              <a:srgbClr val="E54A5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9" name="Google Shape;209;g7703b86cf6_0_55"/>
          <p:cNvCxnSpPr>
            <a:stCxn id="204" idx="3"/>
            <a:endCxn id="206" idx="0"/>
          </p:cNvCxnSpPr>
          <p:nvPr/>
        </p:nvCxnSpPr>
        <p:spPr>
          <a:xfrm>
            <a:off x="4081373" y="2506651"/>
            <a:ext cx="1156000" cy="1018400"/>
          </a:xfrm>
          <a:prstGeom prst="curvedConnector2">
            <a:avLst/>
          </a:prstGeom>
          <a:noFill/>
          <a:ln w="9525" cap="flat" cmpd="sng">
            <a:solidFill>
              <a:srgbClr val="E54A5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0" name="Google Shape;210;g7703b86cf6_0_55"/>
          <p:cNvCxnSpPr>
            <a:stCxn id="206" idx="2"/>
            <a:endCxn id="205" idx="3"/>
          </p:cNvCxnSpPr>
          <p:nvPr/>
        </p:nvCxnSpPr>
        <p:spPr>
          <a:xfrm rot="5400000">
            <a:off x="4079591" y="4612439"/>
            <a:ext cx="1222000" cy="1093200"/>
          </a:xfrm>
          <a:prstGeom prst="curvedConnector2">
            <a:avLst/>
          </a:prstGeom>
          <a:noFill/>
          <a:ln w="9525" cap="flat" cmpd="sng">
            <a:solidFill>
              <a:srgbClr val="E54A5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g7703b86cf6_0_55"/>
          <p:cNvCxnSpPr>
            <a:stCxn id="205" idx="1"/>
            <a:endCxn id="207" idx="2"/>
          </p:cNvCxnSpPr>
          <p:nvPr/>
        </p:nvCxnSpPr>
        <p:spPr>
          <a:xfrm rot="10800000">
            <a:off x="1266228" y="4545692"/>
            <a:ext cx="940800" cy="1224400"/>
          </a:xfrm>
          <a:prstGeom prst="curvedConnector2">
            <a:avLst/>
          </a:prstGeom>
          <a:noFill/>
          <a:ln w="9525" cap="flat" cmpd="sng">
            <a:solidFill>
              <a:srgbClr val="E54A5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g7703b86cf6_0_55"/>
          <p:cNvSpPr txBox="1"/>
          <p:nvPr/>
        </p:nvSpPr>
        <p:spPr>
          <a:xfrm>
            <a:off x="2269373" y="1878940"/>
            <a:ext cx="2033040" cy="125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pt-BR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Planejamento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1" indent="-285741">
              <a:buClr>
                <a:srgbClr val="000000"/>
              </a:buClr>
              <a:buSzPts val="825"/>
              <a:buFont typeface="Arial"/>
              <a:buChar char="•"/>
            </a:pPr>
            <a:r>
              <a:rPr lang="pt-BR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Histórias de usuário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1" indent="-285741">
              <a:buClr>
                <a:srgbClr val="000000"/>
              </a:buClr>
              <a:buSzPts val="825"/>
              <a:buFont typeface="Arial"/>
              <a:buChar char="•"/>
            </a:pPr>
            <a:r>
              <a:rPr lang="pt-BR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Planilha Requisitos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1" indent="-285741">
              <a:buClr>
                <a:srgbClr val="000000"/>
              </a:buClr>
              <a:buSzPts val="825"/>
              <a:buFont typeface="Arial"/>
              <a:buChar char="•"/>
            </a:pPr>
            <a:r>
              <a:rPr lang="pt-BR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Produt Backlog</a:t>
            </a:r>
            <a:endParaRPr sz="11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1" indent="-285741">
              <a:buClr>
                <a:srgbClr val="000000"/>
              </a:buClr>
              <a:buSzPts val="825"/>
              <a:buFont typeface="Arial"/>
              <a:buChar char="•"/>
            </a:pPr>
            <a:r>
              <a:rPr lang="pt-BR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BPMN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1" indent="-285741">
              <a:buClr>
                <a:srgbClr val="000000"/>
              </a:buClr>
              <a:buSzPts val="825"/>
              <a:buFont typeface="Arial"/>
              <a:buChar char="•"/>
            </a:pPr>
            <a:r>
              <a:rPr lang="pt-BR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  <a:endParaRPr sz="11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1" indent="-285741">
              <a:buClr>
                <a:srgbClr val="000000"/>
              </a:buClr>
              <a:buSzPts val="825"/>
              <a:buFont typeface="Arial"/>
              <a:buChar char="•"/>
            </a:pPr>
            <a:r>
              <a:rPr lang="pt-BR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LLD / HLD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7703b86cf6_0_55"/>
          <p:cNvSpPr txBox="1"/>
          <p:nvPr/>
        </p:nvSpPr>
        <p:spPr>
          <a:xfrm>
            <a:off x="4265110" y="3523934"/>
            <a:ext cx="2197200" cy="9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pt-BR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1" indent="-285741">
              <a:buClr>
                <a:srgbClr val="000000"/>
              </a:buClr>
              <a:buSzPts val="825"/>
              <a:buFont typeface="Arial"/>
              <a:buChar char="•"/>
            </a:pPr>
            <a:r>
              <a:rPr lang="pt-BR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Protótipos - Figma</a:t>
            </a:r>
            <a:endParaRPr sz="11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1" indent="-285741">
              <a:buClr>
                <a:srgbClr val="000000"/>
              </a:buClr>
              <a:buSzPts val="825"/>
              <a:buFont typeface="Arial"/>
              <a:buChar char="•"/>
            </a:pPr>
            <a:r>
              <a:rPr lang="pt-BR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Diagrama de Classes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1" indent="-285741">
              <a:buClr>
                <a:srgbClr val="000000"/>
              </a:buClr>
              <a:buSzPts val="825"/>
              <a:buFont typeface="Arial"/>
              <a:buChar char="•"/>
            </a:pPr>
            <a:r>
              <a:rPr lang="pt-BR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Diagramas Conceitual/ Lógico - Dados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703b86cf6_0_55"/>
          <p:cNvSpPr txBox="1"/>
          <p:nvPr/>
        </p:nvSpPr>
        <p:spPr>
          <a:xfrm>
            <a:off x="2135572" y="5184645"/>
            <a:ext cx="2056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pt-BR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Codificação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1" indent="-285741">
              <a:buClr>
                <a:srgbClr val="000000"/>
              </a:buClr>
              <a:buSzPts val="825"/>
              <a:buFont typeface="Arial"/>
              <a:buChar char="•"/>
            </a:pPr>
            <a:r>
              <a:rPr lang="pt-BR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Desenvolvimento puro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1" indent="-285741">
              <a:buClr>
                <a:srgbClr val="000000"/>
              </a:buClr>
              <a:buSzPts val="825"/>
              <a:buFont typeface="Arial"/>
              <a:buChar char="•"/>
            </a:pPr>
            <a:r>
              <a:rPr lang="pt-BR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Programação em pares/ grupos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1" indent="-285741">
              <a:buClr>
                <a:srgbClr val="000000"/>
              </a:buClr>
              <a:buSzPts val="825"/>
              <a:buFont typeface="Arial"/>
              <a:buChar char="•"/>
            </a:pPr>
            <a:r>
              <a:rPr lang="pt-BR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Aprendizado - Aplicação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41" indent="-285741">
              <a:buClr>
                <a:srgbClr val="000000"/>
              </a:buClr>
              <a:buSzPts val="825"/>
              <a:buFont typeface="Arial"/>
              <a:buChar char="•"/>
            </a:pPr>
            <a:r>
              <a:rPr lang="pt-BR" sz="1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Refatoração</a:t>
            </a:r>
            <a:endParaRPr sz="11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25"/>
            </a:pPr>
            <a:endParaRPr sz="11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7703b86cf6_0_55"/>
          <p:cNvSpPr txBox="1"/>
          <p:nvPr/>
        </p:nvSpPr>
        <p:spPr>
          <a:xfrm>
            <a:off x="368244" y="3523934"/>
            <a:ext cx="1803143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pt-BR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Teste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45" indent="-171445">
              <a:buClr>
                <a:srgbClr val="000000"/>
              </a:buClr>
              <a:buSzPts val="900"/>
              <a:buFont typeface="Arial"/>
              <a:buChar char="•"/>
            </a:pPr>
            <a:r>
              <a:rPr lang="pt-BR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Testes unitários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45" indent="-171445">
              <a:buClr>
                <a:srgbClr val="000000"/>
              </a:buClr>
              <a:buSzPts val="900"/>
              <a:buFont typeface="Arial"/>
              <a:buChar char="•"/>
            </a:pPr>
            <a:r>
              <a:rPr lang="pt-BR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Integração contínua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45" indent="-171445">
              <a:buClr>
                <a:srgbClr val="000000"/>
              </a:buClr>
              <a:buSzPts val="900"/>
              <a:buFont typeface="Arial"/>
              <a:buChar char="•"/>
            </a:pPr>
            <a:r>
              <a:rPr lang="pt-BR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Melhoria contínua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45" indent="-171445">
              <a:buClr>
                <a:srgbClr val="000000"/>
              </a:buClr>
              <a:buSzPts val="900"/>
              <a:buFont typeface="Arial"/>
              <a:buChar char="•"/>
            </a:pPr>
            <a:r>
              <a:rPr lang="pt-BR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Debug</a:t>
            </a:r>
            <a:endParaRPr sz="1867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7703b86cf6_0_55"/>
          <p:cNvSpPr txBox="1"/>
          <p:nvPr/>
        </p:nvSpPr>
        <p:spPr>
          <a:xfrm>
            <a:off x="6829153" y="4948959"/>
            <a:ext cx="1936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50"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Ferramentas CASE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7703b86cf6_0_55"/>
          <p:cNvSpPr txBox="1"/>
          <p:nvPr/>
        </p:nvSpPr>
        <p:spPr>
          <a:xfrm>
            <a:off x="9713544" y="4948959"/>
            <a:ext cx="1429847" cy="259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50"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Comunicação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7703b86cf6_0_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58625" y="5316411"/>
            <a:ext cx="624675" cy="6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7703b86cf6_0_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41004" y="6043333"/>
            <a:ext cx="1184756" cy="616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7703b86cf6_0_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94691" y="5343323"/>
            <a:ext cx="703032" cy="70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7703b86cf6_0_5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48010" y="6051646"/>
            <a:ext cx="936173" cy="75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7703b86cf6_0_5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43890" y="5323758"/>
            <a:ext cx="728327" cy="72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Espaço Reservado para Conteúdo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5" t="18037" r="44512" b="50103"/>
          <a:stretch/>
        </p:blipFill>
        <p:spPr>
          <a:xfrm>
            <a:off x="487662" y="104932"/>
            <a:ext cx="1086305" cy="10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08;p2"/>
          <p:cNvSpPr txBox="1">
            <a:spLocks/>
          </p:cNvSpPr>
          <p:nvPr/>
        </p:nvSpPr>
        <p:spPr>
          <a:xfrm>
            <a:off x="1997" y="84364"/>
            <a:ext cx="12192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r>
              <a:rPr lang="pt-BR" sz="4000" dirty="0" smtClean="0">
                <a:solidFill>
                  <a:srgbClr val="000000"/>
                </a:solidFill>
                <a:latin typeface="Righteous" panose="020B0604020202020204" charset="0"/>
              </a:rPr>
              <a:t>Planejamento</a:t>
            </a:r>
            <a:endParaRPr lang="pt-BR" sz="4000" dirty="0">
              <a:solidFill>
                <a:srgbClr val="000000"/>
              </a:solidFill>
              <a:latin typeface="Righteous" panose="020B0604020202020204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148149" y="968467"/>
            <a:ext cx="9043851" cy="4716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617300"/>
            <a:ext cx="5861154" cy="20445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13"/>
          <a:srcRect l="1314" t="25598" r="49329"/>
          <a:stretch/>
        </p:blipFill>
        <p:spPr>
          <a:xfrm>
            <a:off x="7457657" y="1684320"/>
            <a:ext cx="3885865" cy="1487931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13"/>
          <a:srcRect l="50111" t="26247"/>
          <a:stretch/>
        </p:blipFill>
        <p:spPr>
          <a:xfrm>
            <a:off x="7401271" y="3230346"/>
            <a:ext cx="3942251" cy="148042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854000" y="1358343"/>
            <a:ext cx="112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Equipe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930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" y="858008"/>
            <a:ext cx="9043851" cy="471675"/>
          </a:xfrm>
          <a:prstGeom prst="rect">
            <a:avLst/>
          </a:prstGeom>
        </p:spPr>
      </p:pic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9" t="32950" r="33134" b="34173"/>
          <a:stretch/>
        </p:blipFill>
        <p:spPr>
          <a:xfrm>
            <a:off x="10605662" y="104345"/>
            <a:ext cx="1131636" cy="1007600"/>
          </a:xfrm>
          <a:prstGeom prst="rect">
            <a:avLst/>
          </a:prstGeom>
        </p:spPr>
      </p:pic>
      <p:sp>
        <p:nvSpPr>
          <p:cNvPr id="6" name="Google Shape;108;p2"/>
          <p:cNvSpPr txBox="1">
            <a:spLocks/>
          </p:cNvSpPr>
          <p:nvPr/>
        </p:nvSpPr>
        <p:spPr>
          <a:xfrm>
            <a:off x="259092" y="1310"/>
            <a:ext cx="10388183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r>
              <a:rPr lang="pt-BR" sz="4000" dirty="0" smtClean="0">
                <a:solidFill>
                  <a:srgbClr val="000000"/>
                </a:solidFill>
                <a:latin typeface="Righteous" panose="020B0604020202020204" charset="0"/>
              </a:rPr>
              <a:t>Ideação: Canvas</a:t>
            </a:r>
            <a:endParaRPr lang="pt-BR" sz="4000" dirty="0">
              <a:solidFill>
                <a:srgbClr val="000000"/>
              </a:solidFill>
              <a:latin typeface="Righteous" panose="020B0604020202020204" charset="0"/>
            </a:endParaRPr>
          </a:p>
        </p:txBody>
      </p:sp>
      <p:pic>
        <p:nvPicPr>
          <p:cNvPr id="8" name="Google Shape;121;g712623e5b4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85" y="1111945"/>
            <a:ext cx="10829372" cy="5440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1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B4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6063175" y="0"/>
            <a:ext cx="6128825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/>
          <a:srcRect l="4667" t="4314" r="7071" b="13055"/>
          <a:stretch/>
        </p:blipFill>
        <p:spPr>
          <a:xfrm>
            <a:off x="1697538" y="235131"/>
            <a:ext cx="2621244" cy="283162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10264" t="4474" r="6748" b="4801"/>
          <a:stretch/>
        </p:blipFill>
        <p:spPr>
          <a:xfrm>
            <a:off x="8109019" y="124097"/>
            <a:ext cx="2272938" cy="330490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802923" y="317143"/>
            <a:ext cx="5205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Abel" panose="020B0604020202020204"/>
              </a:rPr>
              <a:t>P</a:t>
            </a:r>
          </a:p>
          <a:p>
            <a:r>
              <a:rPr lang="pt-BR" sz="4800" b="1" dirty="0" smtClean="0">
                <a:latin typeface="Abel" panose="020B0604020202020204"/>
              </a:rPr>
              <a:t>E</a:t>
            </a:r>
          </a:p>
          <a:p>
            <a:r>
              <a:rPr lang="pt-BR" sz="4800" b="1" dirty="0" smtClean="0">
                <a:latin typeface="Abel" panose="020B0604020202020204"/>
              </a:rPr>
              <a:t>R</a:t>
            </a:r>
          </a:p>
          <a:p>
            <a:r>
              <a:rPr lang="pt-BR" sz="4800" b="1" dirty="0" smtClean="0">
                <a:latin typeface="Abel" panose="020B0604020202020204"/>
              </a:rPr>
              <a:t>S</a:t>
            </a:r>
          </a:p>
          <a:p>
            <a:r>
              <a:rPr lang="pt-BR" sz="4800" b="1" dirty="0" smtClean="0">
                <a:latin typeface="Abel" panose="020B0604020202020204"/>
              </a:rPr>
              <a:t>O</a:t>
            </a:r>
          </a:p>
          <a:p>
            <a:r>
              <a:rPr lang="pt-BR" sz="4800" b="1" dirty="0" smtClean="0">
                <a:latin typeface="Abel" panose="020B0604020202020204"/>
              </a:rPr>
              <a:t>N</a:t>
            </a:r>
          </a:p>
          <a:p>
            <a:r>
              <a:rPr lang="pt-BR" sz="4800" b="1" dirty="0" smtClean="0">
                <a:latin typeface="Abel" panose="020B0604020202020204"/>
              </a:rPr>
              <a:t>A</a:t>
            </a:r>
          </a:p>
          <a:p>
            <a:r>
              <a:rPr lang="pt-BR" sz="4800" b="1" dirty="0">
                <a:latin typeface="Abel" panose="020B0604020202020204"/>
              </a:rPr>
              <a:t>S</a:t>
            </a:r>
            <a:endParaRPr lang="pt-BR" sz="4800" b="1" dirty="0" smtClean="0">
              <a:latin typeface="Abel" panose="020B0604020202020204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15693" y="3317964"/>
            <a:ext cx="3287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Abel" panose="020B0604020202020204" charset="0"/>
              </a:rPr>
              <a:t>Criar </a:t>
            </a:r>
            <a:r>
              <a:rPr lang="pt-BR" sz="1600" dirty="0">
                <a:solidFill>
                  <a:schemeClr val="bg1"/>
                </a:solidFill>
                <a:latin typeface="Abel" panose="020B0604020202020204" charset="0"/>
              </a:rPr>
              <a:t>uma plataforma </a:t>
            </a:r>
            <a:r>
              <a:rPr lang="pt-BR" sz="1600" dirty="0" smtClean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Abel" panose="020B0604020202020204" charset="0"/>
              </a:rPr>
              <a:t>para democratizar o ensino de </a:t>
            </a:r>
            <a:r>
              <a:rPr lang="pt-BR" sz="1600" dirty="0" smtClean="0">
                <a:solidFill>
                  <a:schemeClr val="bg1"/>
                </a:solidFill>
                <a:latin typeface="Abel" panose="020B0604020202020204" charset="0"/>
              </a:rPr>
              <a:t>TI;</a:t>
            </a:r>
            <a:endParaRPr lang="pt-BR" sz="16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 algn="ctr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Abel" panose="020B0604020202020204" charset="0"/>
              </a:rPr>
              <a:t>Criar </a:t>
            </a:r>
            <a:r>
              <a:rPr lang="pt-BR" sz="1600" dirty="0">
                <a:solidFill>
                  <a:schemeClr val="bg1"/>
                </a:solidFill>
                <a:latin typeface="Abel" panose="020B0604020202020204" charset="0"/>
              </a:rPr>
              <a:t>uma ferramenta de chat dentro da ferramenta que proporcione interação com profissionais da </a:t>
            </a:r>
            <a:r>
              <a:rPr lang="pt-BR" sz="1600" dirty="0" smtClean="0">
                <a:solidFill>
                  <a:schemeClr val="bg1"/>
                </a:solidFill>
                <a:latin typeface="Abel" panose="020B0604020202020204" charset="0"/>
              </a:rPr>
              <a:t>área;</a:t>
            </a:r>
            <a:endParaRPr lang="pt-BR" sz="16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 algn="ctr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1"/>
                </a:solidFill>
                <a:latin typeface="Abel" panose="020B0604020202020204" charset="0"/>
              </a:rPr>
              <a:t>Ter </a:t>
            </a:r>
            <a:r>
              <a:rPr lang="pt-BR" sz="1600" dirty="0">
                <a:solidFill>
                  <a:schemeClr val="bg1"/>
                </a:solidFill>
                <a:latin typeface="Abel" panose="020B0604020202020204" charset="0"/>
              </a:rPr>
              <a:t>acesso a materiais e </a:t>
            </a:r>
            <a:r>
              <a:rPr lang="pt-BR" sz="1600" dirty="0" smtClean="0">
                <a:solidFill>
                  <a:schemeClr val="bg1"/>
                </a:solidFill>
                <a:latin typeface="Abel" panose="020B0604020202020204" charset="0"/>
              </a:rPr>
              <a:t>eventos de TI dentro </a:t>
            </a:r>
            <a:r>
              <a:rPr lang="pt-BR" sz="1600" dirty="0">
                <a:solidFill>
                  <a:schemeClr val="bg1"/>
                </a:solidFill>
                <a:latin typeface="Abel" panose="020B0604020202020204" charset="0"/>
              </a:rPr>
              <a:t>da </a:t>
            </a:r>
            <a:r>
              <a:rPr lang="pt-BR" sz="1600" dirty="0" smtClean="0">
                <a:solidFill>
                  <a:schemeClr val="bg1"/>
                </a:solidFill>
                <a:latin typeface="Abel" panose="020B0604020202020204" charset="0"/>
              </a:rPr>
              <a:t>plataforma.</a:t>
            </a:r>
            <a:endParaRPr lang="pt-BR" sz="1600" dirty="0">
              <a:solidFill>
                <a:schemeClr val="bg1"/>
              </a:solidFill>
              <a:latin typeface="Abel" panose="020B060402020202020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4565" y="3687297"/>
            <a:ext cx="2762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>
                <a:solidFill>
                  <a:schemeClr val="bg1"/>
                </a:solidFill>
                <a:latin typeface="Abel" panose="020B0604020202020204"/>
              </a:rPr>
              <a:t>“Sou nova na área de TI, acredito que o  aprendizado de forma divertida e sociável é </a:t>
            </a:r>
            <a:r>
              <a:rPr lang="pt-BR" b="1" i="1" dirty="0" smtClean="0">
                <a:solidFill>
                  <a:schemeClr val="bg1"/>
                </a:solidFill>
                <a:latin typeface="Abel" panose="020B0604020202020204"/>
              </a:rPr>
              <a:t>mais </a:t>
            </a:r>
            <a:r>
              <a:rPr lang="pt-BR" b="1" i="1" dirty="0">
                <a:solidFill>
                  <a:schemeClr val="bg1"/>
                </a:solidFill>
                <a:latin typeface="Abel" panose="020B0604020202020204"/>
              </a:rPr>
              <a:t>i</a:t>
            </a:r>
            <a:r>
              <a:rPr lang="pt-BR" b="1" i="1" dirty="0" smtClean="0">
                <a:solidFill>
                  <a:schemeClr val="bg1"/>
                </a:solidFill>
                <a:latin typeface="Abel" panose="020B0604020202020204"/>
              </a:rPr>
              <a:t>nteressante</a:t>
            </a:r>
            <a:r>
              <a:rPr lang="pt-BR" b="1" i="1" dirty="0">
                <a:solidFill>
                  <a:schemeClr val="bg1"/>
                </a:solidFill>
                <a:latin typeface="Abel" panose="020B0604020202020204"/>
              </a:rPr>
              <a:t>, portanto mais atrativo e fácil de aprender. ”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749737" y="3759197"/>
            <a:ext cx="22693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1" dirty="0">
                <a:latin typeface="Abel" panose="020B0604020202020204"/>
              </a:rPr>
              <a:t/>
            </a:r>
            <a:br>
              <a:rPr lang="pt-BR" b="1" i="1" dirty="0">
                <a:latin typeface="Abel" panose="020B0604020202020204"/>
              </a:rPr>
            </a:br>
            <a:r>
              <a:rPr lang="pt-BR" b="1" i="1" dirty="0">
                <a:solidFill>
                  <a:srgbClr val="000000"/>
                </a:solidFill>
                <a:latin typeface="Abel" panose="020B0604020202020204"/>
              </a:rPr>
              <a:t>“Empoderar cada pessoa e cada organização no planeta para alcançar mais”</a:t>
            </a:r>
            <a:endParaRPr lang="pt-BR" b="1" i="1" dirty="0">
              <a:latin typeface="Abel" panose="020B0604020202020204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245488" y="3133299"/>
            <a:ext cx="26040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 smtClean="0">
                <a:solidFill>
                  <a:srgbClr val="0000FF"/>
                </a:solidFill>
                <a:latin typeface="Abel" panose="020B0604020202020204"/>
              </a:rPr>
              <a:t> </a:t>
            </a:r>
            <a:endParaRPr lang="pt-BR" sz="1600" dirty="0" smtClean="0">
              <a:latin typeface="Abel" panose="020B0604020202020204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Abel" panose="020B0604020202020204"/>
              </a:rPr>
              <a:t>  Atuar como professora mentora dentro da plataforma;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Abel" panose="020B0604020202020204"/>
              </a:rPr>
              <a:t>  Criar um ambiente de chat, onde Cinthia poderá conversar com estudantes e assim disseminar o seu conhecimento.</a:t>
            </a:r>
            <a:endParaRPr lang="pt-BR" sz="1600" dirty="0">
              <a:solidFill>
                <a:srgbClr val="000000"/>
              </a:solidFill>
              <a:latin typeface="Abe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497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148149" y="1150346"/>
            <a:ext cx="9043851" cy="471675"/>
          </a:xfrm>
          <a:prstGeom prst="rect">
            <a:avLst/>
          </a:prstGeom>
        </p:spPr>
      </p:pic>
      <p:pic>
        <p:nvPicPr>
          <p:cNvPr id="11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1" t="50575" r="43786" b="17903"/>
          <a:stretch/>
        </p:blipFill>
        <p:spPr>
          <a:xfrm>
            <a:off x="479685" y="167569"/>
            <a:ext cx="1364105" cy="1218614"/>
          </a:xfrm>
        </p:spPr>
      </p:pic>
      <p:sp>
        <p:nvSpPr>
          <p:cNvPr id="8" name="Google Shape;108;p2"/>
          <p:cNvSpPr txBox="1">
            <a:spLocks/>
          </p:cNvSpPr>
          <p:nvPr/>
        </p:nvSpPr>
        <p:spPr>
          <a:xfrm>
            <a:off x="0" y="293080"/>
            <a:ext cx="12192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r>
              <a:rPr lang="pt-BR" sz="4000" dirty="0" smtClean="0">
                <a:solidFill>
                  <a:srgbClr val="000000"/>
                </a:solidFill>
                <a:latin typeface="Righteous" panose="020B0604020202020204" charset="0"/>
              </a:rPr>
              <a:t>Jornada de Usuário</a:t>
            </a:r>
            <a:endParaRPr lang="pt-BR" sz="4000" dirty="0">
              <a:solidFill>
                <a:srgbClr val="000000"/>
              </a:solidFill>
              <a:latin typeface="Righteous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3" y="2243448"/>
            <a:ext cx="11041762" cy="350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0346"/>
            <a:ext cx="9043851" cy="471675"/>
          </a:xfrm>
          <a:prstGeom prst="rect">
            <a:avLst/>
          </a:prstGeom>
        </p:spPr>
      </p:pic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9" t="32950" r="33134" b="34173"/>
          <a:stretch/>
        </p:blipFill>
        <p:spPr>
          <a:xfrm>
            <a:off x="10238282" y="104345"/>
            <a:ext cx="1499016" cy="1334712"/>
          </a:xfrm>
          <a:prstGeom prst="rect">
            <a:avLst/>
          </a:prstGeom>
        </p:spPr>
      </p:pic>
      <p:sp>
        <p:nvSpPr>
          <p:cNvPr id="9" name="Google Shape;108;p2"/>
          <p:cNvSpPr txBox="1">
            <a:spLocks/>
          </p:cNvSpPr>
          <p:nvPr/>
        </p:nvSpPr>
        <p:spPr>
          <a:xfrm>
            <a:off x="-404734" y="305849"/>
            <a:ext cx="11022766" cy="100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3000"/>
            </a:pPr>
            <a:r>
              <a:rPr lang="pt-BR" sz="3500" dirty="0" smtClean="0">
                <a:solidFill>
                  <a:srgbClr val="000000"/>
                </a:solidFill>
                <a:latin typeface="Righteous" panose="020B0604020202020204" charset="0"/>
              </a:rPr>
              <a:t>Requisito de Sistema: PB e Requisitos</a:t>
            </a:r>
            <a:endParaRPr lang="pt-BR" sz="3500" dirty="0">
              <a:solidFill>
                <a:srgbClr val="000000"/>
              </a:solidFill>
              <a:latin typeface="Righteous" panose="020B0604020202020204" charset="0"/>
            </a:endParaRPr>
          </a:p>
        </p:txBody>
      </p:sp>
      <p:pic>
        <p:nvPicPr>
          <p:cNvPr id="10" name="Google Shape;142;g7703b86cf6_5_12"/>
          <p:cNvPicPr preferRelativeResize="0"/>
          <p:nvPr/>
        </p:nvPicPr>
        <p:blipFill rotWithShape="1">
          <a:blip r:embed="rId5">
            <a:alphaModFix/>
          </a:blip>
          <a:srcRect t="24812"/>
          <a:stretch/>
        </p:blipFill>
        <p:spPr>
          <a:xfrm>
            <a:off x="1918740" y="1559682"/>
            <a:ext cx="8200620" cy="228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25" y="4443616"/>
            <a:ext cx="11792016" cy="18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4948</TotalTime>
  <Words>1018</Words>
  <Application>Microsoft Office PowerPoint</Application>
  <PresentationFormat>Widescreen</PresentationFormat>
  <Paragraphs>249</Paragraphs>
  <Slides>22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Abel</vt:lpstr>
      <vt:lpstr>Arial</vt:lpstr>
      <vt:lpstr>Calibri</vt:lpstr>
      <vt:lpstr>Calibri Light</vt:lpstr>
      <vt:lpstr>Righteous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Anexos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PcD – Pessoa com Deficiência</dc:title>
  <dc:creator>Aluno</dc:creator>
  <cp:lastModifiedBy>Aluno</cp:lastModifiedBy>
  <cp:revision>170</cp:revision>
  <dcterms:created xsi:type="dcterms:W3CDTF">2020-06-03T14:41:22Z</dcterms:created>
  <dcterms:modified xsi:type="dcterms:W3CDTF">2020-06-23T22:25:34Z</dcterms:modified>
</cp:coreProperties>
</file>