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670550" cx="10080625"/>
  <p:notesSz cx="7559675" cy="106918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19" roundtripDataSignature="AMtx7mgY1k454GLwS42LltE4HtneY6Tv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79C35A7-D54A-4083-B6A9-936F9E75B0C0}">
  <a:tblStyle styleId="{A79C35A7-D54A-4083-B6A9-936F9E75B0C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regular.fntdata"/><Relationship Id="rId14" Type="http://schemas.openxmlformats.org/officeDocument/2006/relationships/slide" Target="slides/slide8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215900" y="812800"/>
            <a:ext cx="7126287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3" type="hdr"/>
          </p:nvPr>
        </p:nvSpPr>
        <p:spPr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0" type="dt"/>
          </p:nvPr>
        </p:nvSpPr>
        <p:spPr>
          <a:xfrm>
            <a:off x="4278312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1" type="ftr"/>
          </p:nvPr>
        </p:nvSpPr>
        <p:spPr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4" type="sldNum"/>
          </p:nvPr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7ed084070d_0_7:notes"/>
          <p:cNvSpPr txBox="1"/>
          <p:nvPr>
            <p:ph idx="12" type="sldNum"/>
          </p:nvPr>
        </p:nvSpPr>
        <p:spPr>
          <a:xfrm>
            <a:off x="4278312" y="10156825"/>
            <a:ext cx="3279900" cy="53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30" name="Google Shape;30;g7ed084070d_0_7:notes"/>
          <p:cNvSpPr/>
          <p:nvPr>
            <p:ph idx="2" type="sldImg"/>
          </p:nvPr>
        </p:nvSpPr>
        <p:spPr>
          <a:xfrm>
            <a:off x="215900" y="812800"/>
            <a:ext cx="7126200" cy="400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g7ed084070d_0_7:notes"/>
          <p:cNvSpPr txBox="1"/>
          <p:nvPr>
            <p:ph idx="1" type="body"/>
          </p:nvPr>
        </p:nvSpPr>
        <p:spPr>
          <a:xfrm>
            <a:off x="755650" y="5078412"/>
            <a:ext cx="6046800" cy="48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g7ed084070d_0_7:notes"/>
          <p:cNvSpPr txBox="1"/>
          <p:nvPr>
            <p:ph idx="3" type="sldNum"/>
          </p:nvPr>
        </p:nvSpPr>
        <p:spPr>
          <a:xfrm>
            <a:off x="4278312" y="10156825"/>
            <a:ext cx="3279900" cy="53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7ed084070d_2_1:notes"/>
          <p:cNvSpPr txBox="1"/>
          <p:nvPr>
            <p:ph idx="12" type="sldNum"/>
          </p:nvPr>
        </p:nvSpPr>
        <p:spPr>
          <a:xfrm>
            <a:off x="4278312" y="10156825"/>
            <a:ext cx="3279900" cy="53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38" name="Google Shape;38;g7ed084070d_2_1:notes"/>
          <p:cNvSpPr/>
          <p:nvPr>
            <p:ph idx="2" type="sldImg"/>
          </p:nvPr>
        </p:nvSpPr>
        <p:spPr>
          <a:xfrm>
            <a:off x="215900" y="812800"/>
            <a:ext cx="7126200" cy="400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7ed084070d_2_1:notes"/>
          <p:cNvSpPr txBox="1"/>
          <p:nvPr>
            <p:ph idx="1" type="body"/>
          </p:nvPr>
        </p:nvSpPr>
        <p:spPr>
          <a:xfrm>
            <a:off x="755650" y="5078412"/>
            <a:ext cx="6046800" cy="48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g7ed084070d_2_1:notes"/>
          <p:cNvSpPr txBox="1"/>
          <p:nvPr>
            <p:ph idx="3" type="sldNum"/>
          </p:nvPr>
        </p:nvSpPr>
        <p:spPr>
          <a:xfrm>
            <a:off x="4278312" y="10156825"/>
            <a:ext cx="3279900" cy="53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7042307e8d_0_0:notes"/>
          <p:cNvSpPr txBox="1"/>
          <p:nvPr>
            <p:ph idx="12" type="sldNum"/>
          </p:nvPr>
        </p:nvSpPr>
        <p:spPr>
          <a:xfrm>
            <a:off x="4278312" y="10156825"/>
            <a:ext cx="3279900" cy="53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46" name="Google Shape;46;g7042307e8d_0_0:notes"/>
          <p:cNvSpPr/>
          <p:nvPr>
            <p:ph idx="2" type="sldImg"/>
          </p:nvPr>
        </p:nvSpPr>
        <p:spPr>
          <a:xfrm>
            <a:off x="215900" y="812800"/>
            <a:ext cx="7126200" cy="400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7042307e8d_0_0:notes"/>
          <p:cNvSpPr txBox="1"/>
          <p:nvPr>
            <p:ph idx="1" type="body"/>
          </p:nvPr>
        </p:nvSpPr>
        <p:spPr>
          <a:xfrm>
            <a:off x="755650" y="5078412"/>
            <a:ext cx="6046800" cy="48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g7042307e8d_0_0:notes"/>
          <p:cNvSpPr txBox="1"/>
          <p:nvPr>
            <p:ph idx="3" type="sldNum"/>
          </p:nvPr>
        </p:nvSpPr>
        <p:spPr>
          <a:xfrm>
            <a:off x="4278312" y="10156825"/>
            <a:ext cx="3279900" cy="53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7042307e8d_0_8:notes"/>
          <p:cNvSpPr txBox="1"/>
          <p:nvPr>
            <p:ph idx="12" type="sldNum"/>
          </p:nvPr>
        </p:nvSpPr>
        <p:spPr>
          <a:xfrm>
            <a:off x="4278312" y="10156825"/>
            <a:ext cx="3279900" cy="53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54" name="Google Shape;54;g7042307e8d_0_8:notes"/>
          <p:cNvSpPr/>
          <p:nvPr>
            <p:ph idx="2" type="sldImg"/>
          </p:nvPr>
        </p:nvSpPr>
        <p:spPr>
          <a:xfrm>
            <a:off x="215900" y="812800"/>
            <a:ext cx="7126200" cy="400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7042307e8d_0_8:notes"/>
          <p:cNvSpPr txBox="1"/>
          <p:nvPr>
            <p:ph idx="1" type="body"/>
          </p:nvPr>
        </p:nvSpPr>
        <p:spPr>
          <a:xfrm>
            <a:off x="755650" y="5078412"/>
            <a:ext cx="6046800" cy="48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g7042307e8d_0_8:notes"/>
          <p:cNvSpPr txBox="1"/>
          <p:nvPr>
            <p:ph idx="3" type="sldNum"/>
          </p:nvPr>
        </p:nvSpPr>
        <p:spPr>
          <a:xfrm>
            <a:off x="4278312" y="10156825"/>
            <a:ext cx="3279900" cy="53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e4b236e7c_0_2:notes"/>
          <p:cNvSpPr/>
          <p:nvPr>
            <p:ph idx="2" type="sldImg"/>
          </p:nvPr>
        </p:nvSpPr>
        <p:spPr>
          <a:xfrm>
            <a:off x="215900" y="812800"/>
            <a:ext cx="71280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3" name="Google Shape;63;g7e4b236e7c_0_2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/>
          <p:nvPr>
            <p:ph idx="2" type="sldImg"/>
          </p:nvPr>
        </p:nvSpPr>
        <p:spPr>
          <a:xfrm>
            <a:off x="215900" y="812800"/>
            <a:ext cx="7127875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4" name="Google Shape;74;p2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0251cf3d4_0_1:notes"/>
          <p:cNvSpPr/>
          <p:nvPr>
            <p:ph idx="2" type="sldImg"/>
          </p:nvPr>
        </p:nvSpPr>
        <p:spPr>
          <a:xfrm>
            <a:off x="215900" y="812800"/>
            <a:ext cx="71280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5" name="Google Shape;85;g70251cf3d4_0_1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042307e8d_0_20:notes"/>
          <p:cNvSpPr/>
          <p:nvPr>
            <p:ph idx="2" type="sldImg"/>
          </p:nvPr>
        </p:nvSpPr>
        <p:spPr>
          <a:xfrm>
            <a:off x="215900" y="812800"/>
            <a:ext cx="71280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6" name="Google Shape;96;g7042307e8d_0_20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layout with centered title and subtitle placeholders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425">
            <a:noAutofit/>
          </a:bodyPr>
          <a:lstStyle>
            <a:lvl1pPr lv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0" type="dt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1" type="ftr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2" type="sldNum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 txBox="1"/>
          <p:nvPr>
            <p:ph type="title"/>
          </p:nvPr>
        </p:nvSpPr>
        <p:spPr>
          <a:xfrm>
            <a:off x="503237" y="225425"/>
            <a:ext cx="9069387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" type="body"/>
          </p:nvPr>
        </p:nvSpPr>
        <p:spPr>
          <a:xfrm>
            <a:off x="503237" y="1327150"/>
            <a:ext cx="9069387" cy="3286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42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0" type="dt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1" type="ftr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2" type="sldNum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6"/>
          <p:cNvSpPr txBox="1"/>
          <p:nvPr>
            <p:ph type="title"/>
          </p:nvPr>
        </p:nvSpPr>
        <p:spPr>
          <a:xfrm>
            <a:off x="503237" y="225425"/>
            <a:ext cx="9069387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" type="body"/>
          </p:nvPr>
        </p:nvSpPr>
        <p:spPr>
          <a:xfrm>
            <a:off x="503237" y="1327150"/>
            <a:ext cx="9069387" cy="3286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4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0" type="dt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1" type="ftr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6"/>
          <p:cNvSpPr txBox="1"/>
          <p:nvPr>
            <p:ph idx="12" type="sldNum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7ed084070d_0_7"/>
          <p:cNvSpPr txBox="1"/>
          <p:nvPr>
            <p:ph type="title"/>
          </p:nvPr>
        </p:nvSpPr>
        <p:spPr>
          <a:xfrm>
            <a:off x="505687" y="0"/>
            <a:ext cx="9069300" cy="94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Resultado 178 Entrevistas</a:t>
            </a:r>
            <a:endParaRPr/>
          </a:p>
        </p:txBody>
      </p:sp>
      <p:sp>
        <p:nvSpPr>
          <p:cNvPr id="35" name="Google Shape;35;g7ed084070d_0_7"/>
          <p:cNvSpPr txBox="1"/>
          <p:nvPr>
            <p:ph idx="1" type="body"/>
          </p:nvPr>
        </p:nvSpPr>
        <p:spPr>
          <a:xfrm>
            <a:off x="416600" y="825950"/>
            <a:ext cx="9069300" cy="3286200"/>
          </a:xfrm>
          <a:prstGeom prst="rect">
            <a:avLst/>
          </a:prstGeom>
        </p:spPr>
        <p:txBody>
          <a:bodyPr anchorCtr="0" anchor="t" bIns="0" lIns="0" spcFirstLastPara="1" rIns="0" wrap="square" tIns="28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Qual a sua faixa etária?</a:t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38.6% (68 respostas) 25 a 34 anos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35.2% (62 respostas) 18 a 24 anos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Você esta empregado(a) atualmente na área de tecnologia ?</a:t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137 respostas SIM trabalhando na área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O que te motivou/motiva a conhecer melhor esta área ou a ingressar nela?</a:t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52.3% (92 respostas) Desde a época da escola sempre gostei das matérias de exatas e lógica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28.4% (50 respostas) Salário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25% (44 respostas) Transição de carreira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Quanto a aparelhos e internet, você possui:</a:t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97.2% (171 respostas) Wi-fi na residência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96.6% (170 respostas) Celular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88.6% (156 respostas) Notebook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87.5% (154 respostas) Pacote de dados móveis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52.8% (93 respostas) Rede cabeada na residêcia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36.9% (65 respostas) Desktop</a:t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Considerando que você possui interesse e algum aparelho para estudar, como você prefere se manter atualizado:</a:t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82.4% (145 respostas) Assistindo vídeos de plataformas como youtube, Allura, Udemy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75% (132 respostas) Lendo artigos online do linkedin, medium, dev.to ou outra plataforma de texto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68.2% (120 respostas) Participando de comunidades de tecnologia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65.3% (115 respostas) Participando de eventos para conhecer novas tecnologias e pessoas da área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61.4% (108 respostas) Conversando com profissionais da área próximos</a:t>
            </a:r>
            <a:endParaRPr sz="1200"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7ed084070d_2_1"/>
          <p:cNvSpPr txBox="1"/>
          <p:nvPr>
            <p:ph type="title"/>
          </p:nvPr>
        </p:nvSpPr>
        <p:spPr>
          <a:xfrm>
            <a:off x="503237" y="225425"/>
            <a:ext cx="9069300" cy="94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Resultado 178 Entrevistas</a:t>
            </a:r>
            <a:endParaRPr/>
          </a:p>
        </p:txBody>
      </p:sp>
      <p:sp>
        <p:nvSpPr>
          <p:cNvPr id="43" name="Google Shape;43;g7ed084070d_2_1"/>
          <p:cNvSpPr txBox="1"/>
          <p:nvPr>
            <p:ph idx="1" type="body"/>
          </p:nvPr>
        </p:nvSpPr>
        <p:spPr>
          <a:xfrm>
            <a:off x="503237" y="1327150"/>
            <a:ext cx="9069300" cy="3286200"/>
          </a:xfrm>
          <a:prstGeom prst="rect">
            <a:avLst/>
          </a:prstGeom>
        </p:spPr>
        <p:txBody>
          <a:bodyPr anchorCtr="0" anchor="t" bIns="0" lIns="0" spcFirstLastPara="1" rIns="0" wrap="square" tIns="28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Para estudar você utiliza dê :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67% (118 respostas) Se divide entre conteúdos pagos e gratuitos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Quais destes temas você tem mais interesse e preferência para estudar:</a:t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81.2% (143 respostas) Linguagens de programação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46.6% (82 respostas) Banco de dados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42.6% (75 respostas) Agilidade, scrum e afins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41.5% (73 respostas) Ciência de dados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39.2% (69 respostas) Teste de Software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Sobre linguagens de programação, quais você já tem domínio e ou possui mais interesse em estudar?</a:t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70.9% (124 respostas) JavaScript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55,4%(97 respostas) Python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52.6%(92 respostas) Java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Visto a sua experiência na área, mesmo que iniciante, você já pensou em dividir o seu conhecimento?</a:t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54.9% (96 respostas) Escrever textos no linkedin, medium , dev.to ou outra plataforma de texto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53.1% (93 respostas) Ser palestrante em meetups de outras comunidades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41.7% (73 respostas) Ser Mentor e sempre atuar in loco</a:t>
            </a:r>
            <a:endParaRPr sz="1200"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7042307e8d_0_0"/>
          <p:cNvSpPr txBox="1"/>
          <p:nvPr>
            <p:ph type="title"/>
          </p:nvPr>
        </p:nvSpPr>
        <p:spPr>
          <a:xfrm>
            <a:off x="503237" y="225425"/>
            <a:ext cx="9069300" cy="94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Resultado 178 Entrevistas</a:t>
            </a:r>
            <a:endParaRPr/>
          </a:p>
        </p:txBody>
      </p:sp>
      <p:sp>
        <p:nvSpPr>
          <p:cNvPr id="51" name="Google Shape;51;g7042307e8d_0_0"/>
          <p:cNvSpPr txBox="1"/>
          <p:nvPr>
            <p:ph idx="1" type="body"/>
          </p:nvPr>
        </p:nvSpPr>
        <p:spPr>
          <a:xfrm>
            <a:off x="503237" y="1327150"/>
            <a:ext cx="9069300" cy="3286200"/>
          </a:xfrm>
          <a:prstGeom prst="rect">
            <a:avLst/>
          </a:prstGeom>
        </p:spPr>
        <p:txBody>
          <a:bodyPr anchorCtr="0" anchor="t" bIns="0" lIns="0" spcFirstLastPara="1" rIns="0" wrap="square" tIns="28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26262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Sobre os conteúdos que você utiliza para se manter atualizado e as possíveis formas que você considerou para disseminar o seu conhecimento, do seu ponto de vista, você acredita que são suficientes e eficazes?</a:t>
            </a:r>
            <a:endParaRPr b="1" sz="1200">
              <a:solidFill>
                <a:srgbClr val="26262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6262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7"/>
              </a:buClr>
              <a:buSzPts val="1200"/>
              <a:buFont typeface="Roboto"/>
              <a:buChar char="➢"/>
            </a:pPr>
            <a:r>
              <a:rPr lang="en-US" sz="1200">
                <a:solidFill>
                  <a:srgbClr val="26262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29 respostas Não </a:t>
            </a:r>
            <a:endParaRPr sz="1200">
              <a:solidFill>
                <a:srgbClr val="26262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7"/>
              </a:buClr>
              <a:buSzPts val="1200"/>
              <a:buFont typeface="Roboto"/>
              <a:buChar char="➢"/>
            </a:pPr>
            <a:r>
              <a:rPr lang="en-US" sz="1200">
                <a:solidFill>
                  <a:srgbClr val="26262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149 respostas Sim mas com ressalvas:</a:t>
            </a:r>
            <a:endParaRPr sz="1200">
              <a:solidFill>
                <a:srgbClr val="26262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6262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7"/>
              </a:buClr>
              <a:buSzPts val="1200"/>
              <a:buFont typeface="Roboto"/>
              <a:buChar char="❏"/>
            </a:pPr>
            <a:r>
              <a:rPr lang="en-US" sz="1200">
                <a:solidFill>
                  <a:srgbClr val="26262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Querem mais praticidade</a:t>
            </a:r>
            <a:endParaRPr sz="1200">
              <a:solidFill>
                <a:srgbClr val="26262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7"/>
              </a:buClr>
              <a:buSzPts val="1200"/>
              <a:buFont typeface="Roboto"/>
              <a:buChar char="❏"/>
            </a:pPr>
            <a:r>
              <a:rPr lang="en-US" sz="1200">
                <a:solidFill>
                  <a:srgbClr val="26262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Democratização</a:t>
            </a:r>
            <a:endParaRPr sz="1200">
              <a:solidFill>
                <a:srgbClr val="26262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7"/>
              </a:buClr>
              <a:buSzPts val="1200"/>
              <a:buFont typeface="Roboto"/>
              <a:buChar char="❏"/>
            </a:pPr>
            <a:r>
              <a:rPr lang="en-US" sz="1200">
                <a:solidFill>
                  <a:srgbClr val="26262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Quer algo mais intimista (tímido?)</a:t>
            </a:r>
            <a:endParaRPr sz="1200">
              <a:solidFill>
                <a:srgbClr val="26262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7"/>
              </a:buClr>
              <a:buSzPts val="1200"/>
              <a:buFont typeface="Roboto"/>
              <a:buChar char="❏"/>
            </a:pPr>
            <a:r>
              <a:rPr lang="en-US" sz="1200">
                <a:solidFill>
                  <a:srgbClr val="26262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Falta de engajamento e acesso a essas informações</a:t>
            </a:r>
            <a:endParaRPr sz="1200">
              <a:solidFill>
                <a:srgbClr val="26262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7"/>
              </a:buClr>
              <a:buSzPts val="1200"/>
              <a:buFont typeface="Roboto"/>
              <a:buChar char="❏"/>
            </a:pPr>
            <a:r>
              <a:rPr lang="en-US" sz="1200">
                <a:solidFill>
                  <a:srgbClr val="26262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Gostam de autonomia e de estudar sozinho</a:t>
            </a:r>
            <a:endParaRPr sz="1200">
              <a:solidFill>
                <a:srgbClr val="26262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7"/>
              </a:buClr>
              <a:buSzPts val="1200"/>
              <a:buFont typeface="Roboto"/>
              <a:buChar char="❏"/>
            </a:pPr>
            <a:r>
              <a:rPr lang="en-US" sz="1200">
                <a:solidFill>
                  <a:srgbClr val="26262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Quer ajudar mas sente que falta apoio </a:t>
            </a:r>
            <a:endParaRPr sz="1200">
              <a:solidFill>
                <a:srgbClr val="26262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7"/>
              </a:buClr>
              <a:buSzPts val="1200"/>
              <a:buFont typeface="Roboto"/>
              <a:buChar char="❏"/>
            </a:pPr>
            <a:r>
              <a:rPr lang="en-US" sz="1200">
                <a:solidFill>
                  <a:srgbClr val="26262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Sentem falta de profundidade no conteúdo </a:t>
            </a:r>
            <a:endParaRPr sz="1200">
              <a:solidFill>
                <a:srgbClr val="26262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7"/>
              </a:buClr>
              <a:buSzPts val="1200"/>
              <a:buFont typeface="Roboto"/>
              <a:buChar char="❏"/>
            </a:pPr>
            <a:r>
              <a:rPr lang="en-US" sz="1200">
                <a:solidFill>
                  <a:srgbClr val="26262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Quem já dissemina seu conhecimento, não sabe dizer se é efetivo</a:t>
            </a:r>
            <a:endParaRPr sz="1200">
              <a:solidFill>
                <a:srgbClr val="26262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6262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</a:t>
            </a:r>
            <a:endParaRPr sz="1200">
              <a:solidFill>
                <a:srgbClr val="26262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042307e8d_0_8"/>
          <p:cNvSpPr txBox="1"/>
          <p:nvPr>
            <p:ph type="title"/>
          </p:nvPr>
        </p:nvSpPr>
        <p:spPr>
          <a:xfrm>
            <a:off x="503237" y="225425"/>
            <a:ext cx="9069300" cy="94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7042307e8d_0_8"/>
          <p:cNvSpPr txBox="1"/>
          <p:nvPr>
            <p:ph idx="1" type="body"/>
          </p:nvPr>
        </p:nvSpPr>
        <p:spPr>
          <a:xfrm>
            <a:off x="503237" y="1327150"/>
            <a:ext cx="9069300" cy="3286200"/>
          </a:xfrm>
          <a:prstGeom prst="rect">
            <a:avLst/>
          </a:prstGeom>
        </p:spPr>
        <p:txBody>
          <a:bodyPr anchorCtr="0" anchor="t" bIns="0" lIns="0" spcFirstLastPara="1" rIns="0" wrap="square" tIns="28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g7042307e8d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964" y="0"/>
            <a:ext cx="8130696" cy="567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e4b236e7c_0_2"/>
          <p:cNvSpPr/>
          <p:nvPr/>
        </p:nvSpPr>
        <p:spPr>
          <a:xfrm>
            <a:off x="922337" y="1049337"/>
            <a:ext cx="33846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6" name="Google Shape;66;g7e4b236e7c_0_2"/>
          <p:cNvGraphicFramePr/>
          <p:nvPr/>
        </p:nvGraphicFramePr>
        <p:xfrm>
          <a:off x="263525" y="61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{A79C35A7-D54A-4083-B6A9-936F9E75B0C0}</a:tableStyleId>
              </a:tblPr>
              <a:tblGrid>
                <a:gridCol w="4662475"/>
              </a:tblGrid>
              <a:tr h="2433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/>
                    </a:p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/>
                    </a:p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/>
                    </a:p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/>
                        <a:t>                  </a:t>
                      </a:r>
                      <a:r>
                        <a:rPr b="1" lang="en-US" sz="1600"/>
                        <a:t>Cinthia</a:t>
                      </a:r>
                      <a:endParaRPr b="1" sz="1600"/>
                    </a:p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600"/>
                    </a:p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600"/>
                    </a:p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600"/>
                        <a:t> </a:t>
                      </a:r>
                      <a:endParaRPr b="1" sz="1600"/>
                    </a:p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200"/>
                        <a:t>“</a:t>
                      </a:r>
                      <a:r>
                        <a:rPr b="1" lang="en-US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Empoderar cada pessoa e cada organização no planeta para alcançar mais </a:t>
                      </a:r>
                      <a:r>
                        <a:rPr b="1" lang="en-US" sz="1200"/>
                        <a:t> ”</a:t>
                      </a:r>
                      <a:endParaRPr b="1" sz="1200"/>
                    </a:p>
                  </a:txBody>
                  <a:tcPr marT="62800" marB="46800" marR="90000" marL="90000">
                    <a:lnL cap="flat" cmpd="sng" w="14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7" name="Google Shape;67;g7e4b236e7c_0_2"/>
          <p:cNvGraphicFramePr/>
          <p:nvPr/>
        </p:nvGraphicFramePr>
        <p:xfrm>
          <a:off x="5011725" y="316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{A79C35A7-D54A-4083-B6A9-936F9E75B0C0}</a:tableStyleId>
              </a:tblPr>
              <a:tblGrid>
                <a:gridCol w="4821225"/>
              </a:tblGrid>
              <a:tr h="2303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00FF"/>
                          </a:solidFill>
                        </a:rPr>
                        <a:t>Soluções Potenciais 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Com este espírito de comunidade, tê-la como parceira na divulgação de cursos dentro a JDIT.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Nosso canal de divulgação para gerar engajamento à plataforma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Atuar como professora mentora dentro da plataforma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Criar um ambiente de chat, onde Cinthia poderá conversar com estudantes e assim disseminar o seu conhecimento.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62800" marB="46800" marR="90000" marL="90000">
                    <a:lnL cap="flat" cmpd="sng" w="14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8" name="Google Shape;68;g7e4b236e7c_0_2"/>
          <p:cNvGraphicFramePr/>
          <p:nvPr/>
        </p:nvGraphicFramePr>
        <p:xfrm>
          <a:off x="5011737" y="6191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{A79C35A7-D54A-4083-B6A9-936F9E75B0C0}</a:tableStyleId>
              </a:tblPr>
              <a:tblGrid>
                <a:gridCol w="4821225"/>
              </a:tblGrid>
              <a:tr h="2433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00FF"/>
                          </a:solidFill>
                        </a:rPr>
                        <a:t>Informações/Comportamentos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25 a 34 anos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en-US" sz="1200"/>
                        <a:t>Namora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en-US" sz="1200"/>
                        <a:t>Mora sozinha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en-US" sz="1200"/>
                        <a:t>Possui na residência wi-fi,notebook,desktop e celular smartphone com </a:t>
                      </a: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pacote de dados móveis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en-US" sz="1200"/>
                        <a:t>Atualmente atua na área de TI da Microsoft como desenvolvedora </a:t>
                      </a: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Back-end com foco en Java e sabe agilidade devido ao seu time seguir a método Ágil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en-US" sz="1200"/>
                        <a:t>Palestrante em meetups e grandes eventos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en-US" sz="1200"/>
                        <a:t>Escritora de textos de TI relacionados a carreira e linguagens de programação</a:t>
                      </a:r>
                      <a:endParaRPr sz="1800"/>
                    </a:p>
                  </a:txBody>
                  <a:tcPr marT="62800" marB="46800" marR="90000" marL="90000">
                    <a:lnL cap="flat" cmpd="sng" w="14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" name="Google Shape;69;g7e4b236e7c_0_2"/>
          <p:cNvGraphicFramePr/>
          <p:nvPr/>
        </p:nvGraphicFramePr>
        <p:xfrm>
          <a:off x="242887" y="316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{A79C35A7-D54A-4083-B6A9-936F9E75B0C0}</a:tableStyleId>
              </a:tblPr>
              <a:tblGrid>
                <a:gridCol w="4692650"/>
              </a:tblGrid>
              <a:tr h="2303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00FF"/>
                          </a:solidFill>
                        </a:rPr>
                        <a:t>Dores/Necessidades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0000FF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-"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Me encontrei em Tecnologia e quero levar outras pessoas comigo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-"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Gosto de me manter atualizada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-"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Gosto de incentivar aos mais tímidos a falarem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-"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Gosto de engajar a participação em comunidades de tecnologia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-"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Creio que devo dar o meu melhor em uma única prática, de início, para ser eficaz para os mentorandos. </a:t>
                      </a:r>
                      <a:endParaRPr sz="10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-"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Fazer com que eles adquiram confiança e conhecimento suficiente para não desistirem de início.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Roboto"/>
                        <a:buChar char="-"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As palestras chegam em pessoas que já estão na área. Não ajuda a trazer novas pessoas</a:t>
                      </a:r>
                      <a:endParaRPr sz="10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Roboto"/>
                        <a:buChar char="-"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Sinto que não tem uma forma de mensurar o conhecimento disseminado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62800" marB="46800" marR="90000" marL="90000">
                    <a:lnL cap="flat" cmpd="sng" w="14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0" name="Google Shape;70;g7e4b236e7c_0_2"/>
          <p:cNvSpPr txBox="1"/>
          <p:nvPr/>
        </p:nvSpPr>
        <p:spPr>
          <a:xfrm>
            <a:off x="2663825" y="144462"/>
            <a:ext cx="5543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1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Proto-persona </a:t>
            </a:r>
            <a:r>
              <a:rPr lang="en-US" sz="1800"/>
              <a:t>2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Usuário/Necessidades </a:t>
            </a:r>
            <a:endParaRPr/>
          </a:p>
        </p:txBody>
      </p:sp>
      <p:pic>
        <p:nvPicPr>
          <p:cNvPr id="71" name="Google Shape;71;g7e4b236e7c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7391" y="774863"/>
            <a:ext cx="1179533" cy="1533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/>
          <p:nvPr/>
        </p:nvSpPr>
        <p:spPr>
          <a:xfrm>
            <a:off x="922337" y="1049337"/>
            <a:ext cx="3384550" cy="427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7" name="Google Shape;77;p2"/>
          <p:cNvGraphicFramePr/>
          <p:nvPr/>
        </p:nvGraphicFramePr>
        <p:xfrm>
          <a:off x="263525" y="59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{A79C35A7-D54A-4083-B6A9-936F9E75B0C0}</a:tableStyleId>
              </a:tblPr>
              <a:tblGrid>
                <a:gridCol w="4662475"/>
              </a:tblGrid>
              <a:tr h="2478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/>
                    </a:p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/>
                    </a:p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/>
                    </a:p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/>
                        <a:t>               </a:t>
                      </a:r>
                      <a:r>
                        <a:rPr b="1" lang="en-US" sz="1600"/>
                        <a:t>Rogério</a:t>
                      </a:r>
                      <a:endParaRPr b="1" sz="1600"/>
                    </a:p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600"/>
                    </a:p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600"/>
                    </a:p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600"/>
                        <a:t> </a:t>
                      </a:r>
                      <a:endParaRPr b="1" sz="1600"/>
                    </a:p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500"/>
                    </a:p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200"/>
                        <a:t>“Criei uma comunidade de Tecnologia para dividir o meu conhecimento, quero continuar ajudando em paralelo ao meu crescimento pessoal e profissional ”</a:t>
                      </a:r>
                      <a:endParaRPr b="1" sz="1200"/>
                    </a:p>
                  </a:txBody>
                  <a:tcPr marT="62800" marB="46800" marR="90000" marL="90000">
                    <a:lnL cap="flat" cmpd="sng" w="14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Google Shape;78;p2"/>
          <p:cNvGraphicFramePr/>
          <p:nvPr/>
        </p:nvGraphicFramePr>
        <p:xfrm>
          <a:off x="5011725" y="316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{A79C35A7-D54A-4083-B6A9-936F9E75B0C0}</a:tableStyleId>
              </a:tblPr>
              <a:tblGrid>
                <a:gridCol w="4821225"/>
              </a:tblGrid>
              <a:tr h="2303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00FF"/>
                          </a:solidFill>
                        </a:rPr>
                        <a:t>Soluções Potenciais 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Reunir em uma única plataforma a divulgação de materiais sobre linguagens de programação com foco em javascript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Também ajudar as comunidades divulgando os seus eventos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Criar um ambiente de chat, onde Rogério poderá conversar com estudantes e assim disseminar o seu conhecimento, mesmo que a distância.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62800" marB="46800" marR="90000" marL="90000">
                    <a:lnL cap="flat" cmpd="sng" w="14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" name="Google Shape;79;p2"/>
          <p:cNvGraphicFramePr/>
          <p:nvPr/>
        </p:nvGraphicFramePr>
        <p:xfrm>
          <a:off x="5011737" y="5984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{A79C35A7-D54A-4083-B6A9-936F9E75B0C0}</a:tableStyleId>
              </a:tblPr>
              <a:tblGrid>
                <a:gridCol w="4821225"/>
              </a:tblGrid>
              <a:tr h="2478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00FF"/>
                          </a:solidFill>
                        </a:rPr>
                        <a:t>Informações/Comportamentos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  <a:p>
                      <a:pPr indent="-304800" lvl="0" marL="45720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en-US" sz="1200"/>
                        <a:t>18 a 24 anos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en-US" sz="1200"/>
                        <a:t>Solteiro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en-US" sz="1200"/>
                        <a:t>Mora com os pais 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en-US" sz="1200"/>
                        <a:t>Estudante da Fatec e estagiário de TI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en-US" sz="1200"/>
                        <a:t>Possui na residência wi-fi, notebook e sempre anda com celular smartphone </a:t>
                      </a: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com pacote de dados móveis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en-US" sz="1200"/>
                        <a:t>Já atua na área de TI com foco em </a:t>
                      </a: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Front-end(javascript)</a:t>
                      </a:r>
                      <a:r>
                        <a:rPr lang="en-US" sz="1200"/>
                        <a:t>, sente que desde criança tinha facilidade com exatas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en-US" sz="1200"/>
                        <a:t>Assiste vídeos de plataformas como youtube, Allura, Udemy e tudo bem pagar para ter acesso ao conteúdo 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62800" marB="46800" marR="90000" marL="90000">
                    <a:lnL cap="flat" cmpd="sng" w="14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Google Shape;80;p2"/>
          <p:cNvGraphicFramePr/>
          <p:nvPr/>
        </p:nvGraphicFramePr>
        <p:xfrm>
          <a:off x="242887" y="316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{A79C35A7-D54A-4083-B6A9-936F9E75B0C0}</a:tableStyleId>
              </a:tblPr>
              <a:tblGrid>
                <a:gridCol w="4692650"/>
              </a:tblGrid>
              <a:tr h="2303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00FF"/>
                          </a:solidFill>
                        </a:rPr>
                        <a:t>Dores/Necessidades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Fundou uma comunidade de TI, pois, quer dividir o seu conhecimento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No entanto, não quer deixar de evoluir, ou seja, ficará ausente sem certos momentos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Investe tempo e dinheiro em aprimoramento contínuo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Que realmente me atrapalha são os horários de estudo e ir ao local de determinados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62800" marB="46800" marR="90000" marL="90000">
                    <a:lnL cap="flat" cmpd="sng" w="14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1" name="Google Shape;81;p2"/>
          <p:cNvSpPr txBox="1"/>
          <p:nvPr/>
        </p:nvSpPr>
        <p:spPr>
          <a:xfrm>
            <a:off x="2663825" y="144462"/>
            <a:ext cx="5543550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1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Proto-persona 1 – Usuário/Necessidades </a:t>
            </a:r>
            <a:endParaRPr/>
          </a:p>
        </p:txBody>
      </p:sp>
      <p:pic>
        <p:nvPicPr>
          <p:cNvPr id="82" name="Google Shape;8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6001" y="757075"/>
            <a:ext cx="1353500" cy="157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0251cf3d4_0_1"/>
          <p:cNvSpPr/>
          <p:nvPr/>
        </p:nvSpPr>
        <p:spPr>
          <a:xfrm>
            <a:off x="922337" y="1049337"/>
            <a:ext cx="33846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8" name="Google Shape;88;g70251cf3d4_0_1"/>
          <p:cNvGraphicFramePr/>
          <p:nvPr/>
        </p:nvGraphicFramePr>
        <p:xfrm>
          <a:off x="263525" y="61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{A79C35A7-D54A-4083-B6A9-936F9E75B0C0}</a:tableStyleId>
              </a:tblPr>
              <a:tblGrid>
                <a:gridCol w="4672000"/>
              </a:tblGrid>
              <a:tr h="2457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/>
                    </a:p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/>
                    </a:p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/>
                    </a:p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/>
                        <a:t>                  Nilce </a:t>
                      </a:r>
                      <a:endParaRPr b="1" sz="1600"/>
                    </a:p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600"/>
                    </a:p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600"/>
                    </a:p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600"/>
                        <a:t> </a:t>
                      </a:r>
                      <a:endParaRPr b="1" sz="1600"/>
                    </a:p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600"/>
                    </a:p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“Sou nova na área de TI acredito que </a:t>
                      </a:r>
                      <a:r>
                        <a:rPr b="1" lang="en-US" sz="10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o  aprendizado em forma divertida e sociável é mais interessante, portanto mais atrativo e fácil de aprender.</a:t>
                      </a:r>
                      <a:r>
                        <a:rPr b="1" lang="en-US" sz="1600"/>
                        <a:t> ”</a:t>
                      </a:r>
                      <a:endParaRPr b="1" sz="1600"/>
                    </a:p>
                  </a:txBody>
                  <a:tcPr marT="62800" marB="46800" marR="90000" marL="90000">
                    <a:lnL cap="flat" cmpd="sng" w="14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9" name="Google Shape;89;g70251cf3d4_0_1"/>
          <p:cNvGraphicFramePr/>
          <p:nvPr/>
        </p:nvGraphicFramePr>
        <p:xfrm>
          <a:off x="5011725" y="316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{A79C35A7-D54A-4083-B6A9-936F9E75B0C0}</a:tableStyleId>
              </a:tblPr>
              <a:tblGrid>
                <a:gridCol w="4821225"/>
              </a:tblGrid>
              <a:tr h="2303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00FF"/>
                          </a:solidFill>
                        </a:rPr>
                        <a:t>Soluções Potenciais 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Criar uma plataforma WebApp para democratizar o ensino de TI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Criar uma ferramenta de chat dentro da ferramenta que proporcione interação com profissionais da área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Ter acesso a materiais e eventos dentro da plataforma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62800" marB="46800" marR="90000" marL="90000">
                    <a:lnL cap="flat" cmpd="sng" w="14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0" name="Google Shape;90;g70251cf3d4_0_1"/>
          <p:cNvGraphicFramePr/>
          <p:nvPr/>
        </p:nvGraphicFramePr>
        <p:xfrm>
          <a:off x="5011737" y="5984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{A79C35A7-D54A-4083-B6A9-936F9E75B0C0}</a:tableStyleId>
              </a:tblPr>
              <a:tblGrid>
                <a:gridCol w="4821225"/>
              </a:tblGrid>
              <a:tr h="2478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00FF"/>
                          </a:solidFill>
                        </a:rPr>
                        <a:t>Informações/Comportamentos</a:t>
                      </a:r>
                      <a:endParaRPr sz="1800"/>
                    </a:p>
                    <a:p>
                      <a:pPr indent="-304800" lvl="0" marL="45720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en-US" sz="1200"/>
                        <a:t>25</a:t>
                      </a:r>
                      <a:r>
                        <a:rPr lang="en-US" sz="1200"/>
                        <a:t> a 34 anos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en-US" sz="1200"/>
                        <a:t>Solteira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en-US" sz="1200"/>
                        <a:t>Mora com os pais 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en-US" sz="1200"/>
                        <a:t>Possui na residência wi-fi,notebook e um smartphone antigo com pacote de dados móveis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en-US" sz="1200"/>
                        <a:t>Aspira atuar na área de TI como desenvolvedora Java, fez o bootcamp da Reprograma 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en-US" sz="1200"/>
                        <a:t>Atraída pelos altos salários e oferta de vagas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en-US" sz="1200"/>
                        <a:t>Assiste vídeos de plataformas como youtube, Allura, Udemy e tudo bem pagar para ter acesso ao conteúdo 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en-US" sz="1200"/>
                        <a:t>Eventualmente participa de</a:t>
                      </a: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 comunidades de tecnologia e gosta de conversar com profissionais na área</a:t>
                      </a:r>
                      <a:endParaRPr sz="1800"/>
                    </a:p>
                  </a:txBody>
                  <a:tcPr marT="62800" marB="46800" marR="90000" marL="90000">
                    <a:lnL cap="flat" cmpd="sng" w="14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1" name="Google Shape;91;g70251cf3d4_0_1"/>
          <p:cNvGraphicFramePr/>
          <p:nvPr/>
        </p:nvGraphicFramePr>
        <p:xfrm>
          <a:off x="242887" y="316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{A79C35A7-D54A-4083-B6A9-936F9E75B0C0}</a:tableStyleId>
              </a:tblPr>
              <a:tblGrid>
                <a:gridCol w="4692650"/>
              </a:tblGrid>
              <a:tr h="2303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00FF"/>
                          </a:solidFill>
                        </a:rPr>
                        <a:t>Dores/Necessidades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  <a:p>
                      <a:pPr indent="-304800" lvl="0" marL="45720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Anseia participar ativamente de uma  comunidade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Roboto"/>
                        <a:buChar char="-"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Acredita que as formas de se manter atualizada são suficientes, acaba vindo de diversas fontes em diferentes formatos e atingindo várias pessoas mas quanto mais melhor. 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Roboto"/>
                        <a:buChar char="-"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 forma de disseminar o conteúdo também é diversa mas acho que precisa de mais gente fazendo isso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Roboto"/>
                        <a:buChar char="-"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Nas comunidades observa troca de conhecimentos de igual pra igual, com continuidade como se fosse um curso, porém 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 falta apoio de infraestrutura e logística para acomodar mais pessoas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 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Roboto"/>
                        <a:buChar char="-"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Acha que seria bom conseguir fazer em espaços públicos de alguma forma, para ser descentralizado e fazer com que pessoas de zonas mais periféricas tenham mais acesso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45720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2800" marB="46800" marR="90000" marL="90000">
                    <a:lnL cap="flat" cmpd="sng" w="14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2" name="Google Shape;92;g70251cf3d4_0_1"/>
          <p:cNvSpPr txBox="1"/>
          <p:nvPr/>
        </p:nvSpPr>
        <p:spPr>
          <a:xfrm>
            <a:off x="2663825" y="144462"/>
            <a:ext cx="5543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1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Proto-persona </a:t>
            </a:r>
            <a:r>
              <a:rPr lang="en-US" sz="1800"/>
              <a:t>4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Usuário/Necessidades </a:t>
            </a:r>
            <a:endParaRPr/>
          </a:p>
        </p:txBody>
      </p:sp>
      <p:pic>
        <p:nvPicPr>
          <p:cNvPr id="93" name="Google Shape;93;g70251cf3d4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3825" y="826652"/>
            <a:ext cx="1773075" cy="1517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042307e8d_0_20"/>
          <p:cNvSpPr/>
          <p:nvPr/>
        </p:nvSpPr>
        <p:spPr>
          <a:xfrm>
            <a:off x="922337" y="1049337"/>
            <a:ext cx="33846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Google Shape;99;g7042307e8d_0_20"/>
          <p:cNvGraphicFramePr/>
          <p:nvPr/>
        </p:nvGraphicFramePr>
        <p:xfrm>
          <a:off x="263525" y="61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{A79C35A7-D54A-4083-B6A9-936F9E75B0C0}</a:tableStyleId>
              </a:tblPr>
              <a:tblGrid>
                <a:gridCol w="4677575"/>
              </a:tblGrid>
              <a:tr h="2433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/>
                    </a:p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/>
                    </a:p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/>
                    </a:p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/>
                        <a:t>                  Orlando </a:t>
                      </a:r>
                      <a:endParaRPr b="1" sz="1600"/>
                    </a:p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600"/>
                    </a:p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600"/>
                    </a:p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600"/>
                        <a:t> </a:t>
                      </a:r>
                      <a:endParaRPr b="1" sz="1600"/>
                    </a:p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200"/>
                    </a:p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“</a:t>
                      </a:r>
                      <a:r>
                        <a:rPr b="1" lang="en-US" sz="1200"/>
                        <a:t> </a:t>
                      </a: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Gosto de ler pouco e treinar bastante  </a:t>
                      </a:r>
                      <a:r>
                        <a:rPr b="1" lang="en-US" sz="1200"/>
                        <a:t>”</a:t>
                      </a:r>
                      <a:endParaRPr b="1" sz="1200"/>
                    </a:p>
                  </a:txBody>
                  <a:tcPr marT="62800" marB="46800" marR="90000" marL="90000">
                    <a:lnL cap="flat" cmpd="sng" w="14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0" name="Google Shape;100;g7042307e8d_0_20"/>
          <p:cNvGraphicFramePr/>
          <p:nvPr/>
        </p:nvGraphicFramePr>
        <p:xfrm>
          <a:off x="5011725" y="309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{A79C35A7-D54A-4083-B6A9-936F9E75B0C0}</a:tableStyleId>
              </a:tblPr>
              <a:tblGrid>
                <a:gridCol w="4821225"/>
              </a:tblGrid>
              <a:tr h="2367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00FF"/>
                          </a:solidFill>
                        </a:rPr>
                        <a:t>Soluções Potenciais 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Criar dentro da plataforma filtros de pesquisa sobre os assuntos disponíveis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Realizar a curadoria dos materiais que serão divulgados na plataforma e garantir a sua credibilidade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Ter uma plataforma de chat onde possa sanar suas dúvidas quando necessário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Requisito de negócio: Divulgação.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62800" marB="46800" marR="90000" marL="90000">
                    <a:lnL cap="flat" cmpd="sng" w="14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1" name="Google Shape;101;g7042307e8d_0_20"/>
          <p:cNvGraphicFramePr/>
          <p:nvPr/>
        </p:nvGraphicFramePr>
        <p:xfrm>
          <a:off x="5011737" y="6191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{A79C35A7-D54A-4083-B6A9-936F9E75B0C0}</a:tableStyleId>
              </a:tblPr>
              <a:tblGrid>
                <a:gridCol w="4821225"/>
              </a:tblGrid>
              <a:tr h="2433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00FF"/>
                          </a:solidFill>
                        </a:rPr>
                        <a:t>Informações/Comportamentos</a:t>
                      </a:r>
                      <a:endParaRPr sz="1800"/>
                    </a:p>
                    <a:p>
                      <a:pPr indent="-304800" lvl="0" marL="45720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18 a 24 anos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Solteiro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Se considera tímido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Mora com os pais e 4 irmãos com idades próximas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Está em transição de carreira da área de desenvolvimento para Banco de Dados rumo a Ciência de Dados com python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Desde a época da escola sempre gostei das matérias de exatas e lógica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Lê pouco artigos do linkedin, medium, dev.to ou outra plataforma de texto, prefere tentar e errar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2800" marB="46800" marR="90000" marL="90000">
                    <a:lnL cap="flat" cmpd="sng" w="14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2" name="Google Shape;102;g7042307e8d_0_20"/>
          <p:cNvGraphicFramePr/>
          <p:nvPr/>
        </p:nvGraphicFramePr>
        <p:xfrm>
          <a:off x="263525" y="309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{A79C35A7-D54A-4083-B6A9-936F9E75B0C0}</a:tableStyleId>
              </a:tblPr>
              <a:tblGrid>
                <a:gridCol w="4677575"/>
              </a:tblGrid>
              <a:tr h="2303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00FF"/>
                          </a:solidFill>
                        </a:rPr>
                        <a:t>Dores/Necessidades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-"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Contato social no meio do estudo me atrapalha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Roboto"/>
                        <a:buChar char="-"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Acredito que atualmente o grande problema não seja a falta de conteúdo, pelo contrário, acredito que temos hoje muita informação disponível e os principais desafios dentro desse contexto, estão relacionados a filtrar/selecionar e conseguir “digerir” todo esse montante de informações</a:t>
                      </a:r>
                      <a:endParaRPr sz="10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Roboto"/>
                        <a:buChar char="-"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Mas nem todos tem acesso a essas informações tudo precisa de divulgação. Muita informação mal distribuída pela internet, nem sempre você encontra o que precisa</a:t>
                      </a:r>
                      <a:endParaRPr sz="10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Roboto"/>
                        <a:buChar char="-"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Sempre busco conteúdos em locais que tenham credibilidade, devido as FAKE NEWS, e desta forma tenho a garantia da informação e desta forma aprender o conteúdo seguro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Roboto"/>
                        <a:buChar char="-"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Em casa, quase ninguem assimila que eu estar no notebook é estudar e fica meio que um cabo-de-guerra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2800" marB="46800" marR="90000" marL="90000">
                    <a:lnL cap="flat" cmpd="sng" w="14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3" name="Google Shape;103;g7042307e8d_0_20"/>
          <p:cNvSpPr txBox="1"/>
          <p:nvPr/>
        </p:nvSpPr>
        <p:spPr>
          <a:xfrm>
            <a:off x="2663825" y="144462"/>
            <a:ext cx="5543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1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Proto-persona </a:t>
            </a:r>
            <a:r>
              <a:rPr lang="en-US" sz="1800"/>
              <a:t>4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Usuário/Necessidades </a:t>
            </a:r>
            <a:endParaRPr/>
          </a:p>
        </p:txBody>
      </p:sp>
      <p:pic>
        <p:nvPicPr>
          <p:cNvPr id="104" name="Google Shape;104;g7042307e8d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1858" y="890650"/>
            <a:ext cx="1425074" cy="1543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2020-02-28T00:03:01Z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