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538" r:id="rId2"/>
    <p:sldId id="535" r:id="rId3"/>
    <p:sldId id="500" r:id="rId4"/>
    <p:sldId id="536" r:id="rId5"/>
    <p:sldId id="501" r:id="rId6"/>
    <p:sldId id="537" r:id="rId7"/>
    <p:sldId id="52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6"/>
  </p:normalViewPr>
  <p:slideViewPr>
    <p:cSldViewPr snapToGrid="0" snapToObjects="1">
      <p:cViewPr varScale="1">
        <p:scale>
          <a:sx n="90" d="100"/>
          <a:sy n="9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7612-575B-8041-8B21-CA2A0481B30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EDAB1-B51B-8B40-8E8E-03928F67CE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29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7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9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1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0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57BB6-D263-C04F-AB56-F1494473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AC0DB-465C-0A4A-9CF6-74E3AD130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1684E-C4DA-DC46-8205-78C90CDD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97A98-0F27-A64B-9378-1CFE578C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181AE-5B0F-054A-AC76-01F7FCD8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0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C949-FA25-5C41-B3BD-D11EB160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8A621B-8481-A443-BBCA-CD55392D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D549C-A775-9B46-B007-E34374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D3BA7-3CF5-4546-B792-8F42B72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5809C-9C48-5346-B5D4-FCEDF292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4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3E14F5-E16F-4A48-AD08-4DC35315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262F11-A6AE-E34F-AC1D-1342CE30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0E91F-3A7A-9C44-B992-CCA0B07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31876-622C-684D-8224-AE7228EE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25F8-C700-AC45-B495-54045F6F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42545"/>
            <a:ext cx="4347563" cy="6715455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7849868" y="0"/>
            <a:ext cx="4342134" cy="5726279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091356"/>
            <a:ext cx="3547553" cy="3766644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2749355" y="3292935"/>
            <a:ext cx="1002727" cy="2267762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032675" y="958940"/>
            <a:ext cx="999107" cy="225624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</p:spTree>
    <p:extLst>
      <p:ext uri="{BB962C8B-B14F-4D97-AF65-F5344CB8AC3E}">
        <p14:creationId xmlns:p14="http://schemas.microsoft.com/office/powerpoint/2010/main" val="342860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565728" y="1208034"/>
            <a:ext cx="7962906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635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0"/>
            <a:ext cx="217795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82935" tIns="41468" rIns="82935" bIns="41468" numCol="1" anchor="t" anchorCtr="0" compatLnSpc="1">
            <a:prstTxWarp prst="textNoShape">
              <a:avLst/>
            </a:prstTxWarp>
          </a:bodyPr>
          <a:lstStyle/>
          <a:p>
            <a:endParaRPr lang="pt-BR" sz="1633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66547" y="98158"/>
            <a:ext cx="91943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272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0" y="150629"/>
            <a:ext cx="1530189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89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B3425-C4AA-6044-834A-5F739965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832CE-3DCC-5E4B-8978-6F5CE238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5A623-4144-4D4C-85C6-C764C3DB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9339E-68DF-2B41-B453-7D86AD01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9B336-62F4-3442-A3F0-8FE4AF47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DADFE-1C51-664B-B597-1907D988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03166-1E74-2C46-A9DA-38632256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B990E-D9AE-C342-A3EF-9D62E109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BF04A-AB50-954C-B218-B5516A55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064C75-6927-0242-9F14-9266AF02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1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350C-BDFE-E04F-B851-9941B350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F4858-DB72-184A-BD97-06BC0074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C14E0C-E232-834F-BC14-D987E2911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0183E9-D5C0-2444-8F28-DF82820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A4148-F8E1-EF47-B060-0CA316A1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26354-CC55-1F4A-B811-B58AAF5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76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1D7D8-589F-A049-9042-BE0E62DB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132D35-616D-BF4F-9EEF-4780865D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1EE77D-721F-4947-8A76-568042316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102587-72AC-BE4B-B8EF-42D505A08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937962-EE65-4742-BAF1-717FF74A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4BCBD2-BF07-444F-895C-E510297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EF9502-0F11-D141-B516-0EFBAC01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7566A7-1CF9-C649-BDD3-32627087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1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46526-CEDD-124D-AA2E-61F2313E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1978BB-2484-FB45-889D-D4C4349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3427D8-3570-B948-A813-28DDDA81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857FF3-FED8-A24C-A947-F532066F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91D4C-FBD9-C748-8854-5798CF60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EA61D5-6BDE-7B41-B9B8-017EF6EA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F63DC4-C3AB-4E48-BA6D-C159CCC6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0E71D-DD44-9D45-83CA-53C9B197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F7489-10FF-7341-B4E1-1C4F348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8E0EA-8332-9C40-8A90-D1F182AB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666E6-3286-874E-BC3A-20737F0F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1BD295-FD04-A64D-9E38-9A031649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C5D0A-E549-E646-BBE1-3CF929A0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7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A09A3-529A-1B49-A922-E169F882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492A57-91B6-B14D-987F-4ADE09F98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9DEDE3-CA10-354B-A9F9-51B064E22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DCDC4A-9294-B745-80DC-C4FB35BF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13DF9-28E1-EC42-A3CA-2D701017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9D370B-EC86-9247-8F10-2E5A4B5E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0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6F36B2-9F15-9046-B53B-4FB0EFD8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38FEA-E470-394A-AF20-00617AAC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3594A-90C3-CC4F-AE25-25921F004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9475-3BB9-1746-A04E-D324CBAF00D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0DC37-5885-354A-B7D1-C6182363B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B4B37-E64A-1B47-83A0-5C6945BF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9D3A-942B-FD4F-ABFA-ACF93AE5E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3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/>
          </p:cNvSpPr>
          <p:nvPr/>
        </p:nvSpPr>
        <p:spPr>
          <a:xfrm>
            <a:off x="2928726" y="2449340"/>
            <a:ext cx="6334548" cy="979660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354" b="1" dirty="0">
                <a:solidFill>
                  <a:srgbClr val="32B9CD"/>
                </a:solidFill>
              </a:rPr>
              <a:t>EMPATIA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540" b="1" dirty="0">
              <a:solidFill>
                <a:srgbClr val="32B9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6A1A52-25C5-A54D-9BCA-D1E8F365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635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BAEBE-F054-DF40-ADB1-D7C980C7F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TIPOS DE EMPATIA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4A4393-751B-4842-AC14-22EFE75DAB67}"/>
              </a:ext>
            </a:extLst>
          </p:cNvPr>
          <p:cNvSpPr/>
          <p:nvPr/>
        </p:nvSpPr>
        <p:spPr>
          <a:xfrm>
            <a:off x="2699847" y="1261754"/>
            <a:ext cx="2220562" cy="2220562"/>
          </a:xfrm>
          <a:prstGeom prst="ellipse">
            <a:avLst/>
          </a:prstGeom>
          <a:noFill/>
          <a:ln w="38100"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77" b="1" dirty="0">
                <a:solidFill>
                  <a:schemeClr val="tx1"/>
                </a:solidFill>
                <a:latin typeface="Exo 2" pitchFamily="2" charset="77"/>
              </a:rPr>
              <a:t>Empatia Cognitiva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C0E8DA-FFBE-C748-AEAA-23CB58B5AD10}"/>
              </a:ext>
            </a:extLst>
          </p:cNvPr>
          <p:cNvSpPr/>
          <p:nvPr/>
        </p:nvSpPr>
        <p:spPr>
          <a:xfrm>
            <a:off x="7140970" y="1261754"/>
            <a:ext cx="2220562" cy="2220562"/>
          </a:xfrm>
          <a:prstGeom prst="ellipse">
            <a:avLst/>
          </a:prstGeom>
          <a:noFill/>
          <a:ln w="38100"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77" b="1" dirty="0">
                <a:solidFill>
                  <a:schemeClr val="tx1"/>
                </a:solidFill>
                <a:latin typeface="Exo 2" pitchFamily="2" charset="77"/>
              </a:rPr>
              <a:t>Empatia Emocional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E4D6F0-C7B2-4F45-B404-653451C05D91}"/>
              </a:ext>
            </a:extLst>
          </p:cNvPr>
          <p:cNvSpPr/>
          <p:nvPr/>
        </p:nvSpPr>
        <p:spPr>
          <a:xfrm>
            <a:off x="4920408" y="3624932"/>
            <a:ext cx="2220562" cy="2220562"/>
          </a:xfrm>
          <a:prstGeom prst="ellipse">
            <a:avLst/>
          </a:prstGeom>
          <a:noFill/>
          <a:ln w="38100"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3" b="1" dirty="0">
                <a:solidFill>
                  <a:schemeClr val="tx1"/>
                </a:solidFill>
                <a:latin typeface="Exo 2" pitchFamily="2" charset="77"/>
              </a:rPr>
              <a:t>Preocupação Empática</a:t>
            </a:r>
          </a:p>
        </p:txBody>
      </p:sp>
    </p:spTree>
    <p:extLst>
      <p:ext uri="{BB962C8B-B14F-4D97-AF65-F5344CB8AC3E}">
        <p14:creationId xmlns:p14="http://schemas.microsoft.com/office/powerpoint/2010/main" val="19231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6A1A52-25C5-A54D-9BCA-D1E8F365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635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BAEBE-F054-DF40-ADB1-D7C980C7F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EMPATIA EMOCIONAL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1AD5771-7EEE-794F-AE7C-6A592CA9ECD5}"/>
              </a:ext>
            </a:extLst>
          </p:cNvPr>
          <p:cNvGrpSpPr/>
          <p:nvPr/>
        </p:nvGrpSpPr>
        <p:grpSpPr>
          <a:xfrm>
            <a:off x="1524255" y="1665613"/>
            <a:ext cx="3788017" cy="2220562"/>
            <a:chOff x="522164" y="2556495"/>
            <a:chExt cx="4176464" cy="24482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4A4393-751B-4842-AC14-22EFE75DAB67}"/>
                </a:ext>
              </a:extLst>
            </p:cNvPr>
            <p:cNvSpPr/>
            <p:nvPr/>
          </p:nvSpPr>
          <p:spPr>
            <a:xfrm>
              <a:off x="522164" y="2556495"/>
              <a:ext cx="2448272" cy="2448272"/>
            </a:xfrm>
            <a:prstGeom prst="ellipse">
              <a:avLst/>
            </a:prstGeom>
            <a:noFill/>
            <a:ln w="38100"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177" b="1" dirty="0">
                  <a:solidFill>
                    <a:schemeClr val="tx1"/>
                  </a:solidFill>
                  <a:latin typeface="Exo 2" pitchFamily="2" charset="77"/>
                </a:rPr>
                <a:t>Empatia Emocional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114F6B8-5FFF-C24A-B074-ED48926FC29A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2611895" y="2566148"/>
              <a:ext cx="2086733" cy="348888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69428B0-0ACD-4347-84CC-8F9D3ECCE38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970436" y="3780631"/>
              <a:ext cx="1728192" cy="0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8DB8A0-8572-4345-9A32-66A10B501371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611895" y="4646226"/>
              <a:ext cx="2086733" cy="358541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5E6FC2-D016-B747-B857-BD531C223438}"/>
              </a:ext>
            </a:extLst>
          </p:cNvPr>
          <p:cNvSpPr txBox="1"/>
          <p:nvPr/>
        </p:nvSpPr>
        <p:spPr>
          <a:xfrm>
            <a:off x="5442894" y="1465005"/>
            <a:ext cx="5351853" cy="427361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Sentir o que o outro sente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BAB09C-C77B-BA42-B849-BF7BE1C892F8}"/>
              </a:ext>
            </a:extLst>
          </p:cNvPr>
          <p:cNvSpPr txBox="1"/>
          <p:nvPr/>
        </p:nvSpPr>
        <p:spPr>
          <a:xfrm>
            <a:off x="5442894" y="2580337"/>
            <a:ext cx="5351853" cy="427361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Preocupar-se com o sentimento do outro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1C1765-4DEC-7649-80B0-EAA7B27E09EE}"/>
              </a:ext>
            </a:extLst>
          </p:cNvPr>
          <p:cNvSpPr txBox="1"/>
          <p:nvPr/>
        </p:nvSpPr>
        <p:spPr>
          <a:xfrm>
            <a:off x="5442894" y="3667416"/>
            <a:ext cx="5351853" cy="399340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1995" dirty="0">
                <a:solidFill>
                  <a:schemeClr val="bg1"/>
                </a:solidFill>
                <a:latin typeface="Exo 2" pitchFamily="2" charset="77"/>
              </a:rPr>
              <a:t>Conectar as emoções do outro com as suas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3892B52-4070-6B45-916B-6EEEACD0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4256" y="4759202"/>
            <a:ext cx="1432659" cy="16101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891577C-4E81-094F-ABBF-7FDDCB4672B9}"/>
              </a:ext>
            </a:extLst>
          </p:cNvPr>
          <p:cNvSpPr txBox="1"/>
          <p:nvPr/>
        </p:nvSpPr>
        <p:spPr>
          <a:xfrm>
            <a:off x="3288295" y="4554529"/>
            <a:ext cx="7049930" cy="1767472"/>
          </a:xfrm>
          <a:prstGeom prst="rect">
            <a:avLst/>
          </a:prstGeom>
          <a:noFill/>
          <a:ln>
            <a:solidFill>
              <a:srgbClr val="32B9CD"/>
            </a:solidFill>
          </a:ln>
        </p:spPr>
        <p:txBody>
          <a:bodyPr wrap="square" rtlCol="0">
            <a:spAutoFit/>
          </a:bodyPr>
          <a:lstStyle/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É uma função executada pelo </a:t>
            </a:r>
            <a:r>
              <a:rPr lang="pt-BR" sz="2177" b="1" dirty="0">
                <a:latin typeface="Exo 2" pitchFamily="2" charset="77"/>
              </a:rPr>
              <a:t>cérebro ascendente</a:t>
            </a:r>
            <a:r>
              <a:rPr lang="pt-BR" sz="2177" dirty="0">
                <a:latin typeface="Exo 2" pitchFamily="2" charset="77"/>
              </a:rPr>
              <a:t>, ou seja, de baixo para cima. </a:t>
            </a:r>
          </a:p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Nos coloca em </a:t>
            </a:r>
            <a:r>
              <a:rPr lang="pt-BR" sz="2177" b="1" dirty="0">
                <a:latin typeface="Exo 2" pitchFamily="2" charset="77"/>
              </a:rPr>
              <a:t>sincronia com o outro </a:t>
            </a:r>
            <a:r>
              <a:rPr lang="pt-BR" sz="2177" dirty="0">
                <a:latin typeface="Exo 2" pitchFamily="2" charset="77"/>
              </a:rPr>
              <a:t>– inclusive física.</a:t>
            </a:r>
          </a:p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Favorece as relações de ensino-aprendizagem.</a:t>
            </a:r>
          </a:p>
        </p:txBody>
      </p:sp>
    </p:spTree>
    <p:extLst>
      <p:ext uri="{BB962C8B-B14F-4D97-AF65-F5344CB8AC3E}">
        <p14:creationId xmlns:p14="http://schemas.microsoft.com/office/powerpoint/2010/main" val="167084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6A1A52-25C5-A54D-9BCA-D1E8F365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635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BAEBE-F054-DF40-ADB1-D7C980C7F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EMPATIA COGNITIVA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1AD5771-7EEE-794F-AE7C-6A592CA9ECD5}"/>
              </a:ext>
            </a:extLst>
          </p:cNvPr>
          <p:cNvGrpSpPr/>
          <p:nvPr/>
        </p:nvGrpSpPr>
        <p:grpSpPr>
          <a:xfrm>
            <a:off x="1524255" y="1665613"/>
            <a:ext cx="3788017" cy="2220562"/>
            <a:chOff x="522164" y="2556495"/>
            <a:chExt cx="4176464" cy="24482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4A4393-751B-4842-AC14-22EFE75DAB67}"/>
                </a:ext>
              </a:extLst>
            </p:cNvPr>
            <p:cNvSpPr/>
            <p:nvPr/>
          </p:nvSpPr>
          <p:spPr>
            <a:xfrm>
              <a:off x="522164" y="2556495"/>
              <a:ext cx="2448272" cy="2448272"/>
            </a:xfrm>
            <a:prstGeom prst="ellipse">
              <a:avLst/>
            </a:prstGeom>
            <a:noFill/>
            <a:ln w="38100"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177" b="1" dirty="0">
                  <a:solidFill>
                    <a:schemeClr val="tx1"/>
                  </a:solidFill>
                  <a:latin typeface="Exo 2" pitchFamily="2" charset="77"/>
                </a:rPr>
                <a:t>Empatia Cognitiva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114F6B8-5FFF-C24A-B074-ED48926FC29A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2611895" y="2566148"/>
              <a:ext cx="2086733" cy="348888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69428B0-0ACD-4347-84CC-8F9D3ECCE38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970436" y="3780631"/>
              <a:ext cx="1728192" cy="0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8DB8A0-8572-4345-9A32-66A10B501371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611895" y="4646226"/>
              <a:ext cx="2086733" cy="358541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5E6FC2-D016-B747-B857-BD531C223438}"/>
              </a:ext>
            </a:extLst>
          </p:cNvPr>
          <p:cNvSpPr txBox="1"/>
          <p:nvPr/>
        </p:nvSpPr>
        <p:spPr>
          <a:xfrm>
            <a:off x="5638826" y="1465005"/>
            <a:ext cx="5155921" cy="427361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Assumir a perspectiva de outra pessoa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BAB09C-C77B-BA42-B849-BF7BE1C892F8}"/>
              </a:ext>
            </a:extLst>
          </p:cNvPr>
          <p:cNvSpPr txBox="1"/>
          <p:nvPr/>
        </p:nvSpPr>
        <p:spPr>
          <a:xfrm>
            <a:off x="5638826" y="2580337"/>
            <a:ext cx="5155921" cy="427361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Compreender seu estado mental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1C1765-4DEC-7649-80B0-EAA7B27E09EE}"/>
              </a:ext>
            </a:extLst>
          </p:cNvPr>
          <p:cNvSpPr txBox="1"/>
          <p:nvPr/>
        </p:nvSpPr>
        <p:spPr>
          <a:xfrm>
            <a:off x="5638826" y="3667417"/>
            <a:ext cx="5155921" cy="427361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Administrar nossas próprias emoções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A126D0E-2875-2E45-A59A-7A1DBD37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115" y="4775120"/>
            <a:ext cx="1461473" cy="164512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891577C-4E81-094F-ABBF-7FDDCB4672B9}"/>
              </a:ext>
            </a:extLst>
          </p:cNvPr>
          <p:cNvSpPr txBox="1"/>
          <p:nvPr/>
        </p:nvSpPr>
        <p:spPr>
          <a:xfrm>
            <a:off x="1524255" y="4754496"/>
            <a:ext cx="7049930" cy="1767472"/>
          </a:xfrm>
          <a:prstGeom prst="rect">
            <a:avLst/>
          </a:prstGeom>
          <a:noFill/>
          <a:ln>
            <a:solidFill>
              <a:srgbClr val="32B9CD"/>
            </a:solidFill>
          </a:ln>
        </p:spPr>
        <p:txBody>
          <a:bodyPr wrap="square" rtlCol="0">
            <a:spAutoFit/>
          </a:bodyPr>
          <a:lstStyle/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É uma função executada pelo </a:t>
            </a:r>
            <a:r>
              <a:rPr lang="pt-BR" sz="2177" b="1" dirty="0">
                <a:latin typeface="Exo 2" pitchFamily="2" charset="77"/>
              </a:rPr>
              <a:t>cérebro descendente</a:t>
            </a:r>
            <a:r>
              <a:rPr lang="pt-BR" sz="2177" dirty="0">
                <a:latin typeface="Exo 2" pitchFamily="2" charset="77"/>
              </a:rPr>
              <a:t>, ou seja, de cima para baixo. Conscientemente.</a:t>
            </a:r>
          </a:p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Nos dá capacidade de </a:t>
            </a:r>
            <a:r>
              <a:rPr lang="pt-BR" sz="2177" b="1" dirty="0">
                <a:latin typeface="Exo 2" pitchFamily="2" charset="77"/>
              </a:rPr>
              <a:t>compreender</a:t>
            </a:r>
            <a:r>
              <a:rPr lang="pt-BR" sz="2177" dirty="0">
                <a:latin typeface="Exo 2" pitchFamily="2" charset="77"/>
              </a:rPr>
              <a:t> as maneiras de </a:t>
            </a:r>
            <a:r>
              <a:rPr lang="pt-BR" sz="2177" b="1" dirty="0">
                <a:solidFill>
                  <a:srgbClr val="32B9CD"/>
                </a:solidFill>
                <a:latin typeface="Exo 2" pitchFamily="2" charset="77"/>
              </a:rPr>
              <a:t>ver e pensar (SEM ENVOLVIMENTO EMOCIONAL) de outra pessoa</a:t>
            </a:r>
            <a:r>
              <a:rPr lang="pt-BR" sz="2177" dirty="0">
                <a:latin typeface="Exo 2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8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6A1A52-25C5-A54D-9BCA-D1E8F365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635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BAEBE-F054-DF40-ADB1-D7C980C7F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PREOCUPAÇÃO EMPÁTICA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1AD5771-7EEE-794F-AE7C-6A592CA9ECD5}"/>
              </a:ext>
            </a:extLst>
          </p:cNvPr>
          <p:cNvGrpSpPr/>
          <p:nvPr/>
        </p:nvGrpSpPr>
        <p:grpSpPr>
          <a:xfrm>
            <a:off x="1397253" y="1534992"/>
            <a:ext cx="3915019" cy="2351183"/>
            <a:chOff x="382138" y="2412479"/>
            <a:chExt cx="4316490" cy="25922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4A4393-751B-4842-AC14-22EFE75DAB67}"/>
                </a:ext>
              </a:extLst>
            </p:cNvPr>
            <p:cNvSpPr/>
            <p:nvPr/>
          </p:nvSpPr>
          <p:spPr>
            <a:xfrm>
              <a:off x="382138" y="2412479"/>
              <a:ext cx="2732314" cy="2592288"/>
            </a:xfrm>
            <a:prstGeom prst="ellipse">
              <a:avLst/>
            </a:prstGeom>
            <a:noFill/>
            <a:ln w="38100"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995" b="1" dirty="0">
                  <a:solidFill>
                    <a:schemeClr val="tx1"/>
                  </a:solidFill>
                  <a:latin typeface="Exo 2" pitchFamily="2" charset="77"/>
                </a:rPr>
                <a:t>Preocupação Empática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114F6B8-5FFF-C24A-B074-ED48926FC29A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2714314" y="2566149"/>
              <a:ext cx="1984314" cy="225962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69428B0-0ACD-4347-84CC-8F9D3ECCE38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114452" y="3708623"/>
              <a:ext cx="1584176" cy="72008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8DB8A0-8572-4345-9A32-66A10B501371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714314" y="4625135"/>
              <a:ext cx="1984314" cy="379632"/>
            </a:xfrm>
            <a:prstGeom prst="straightConnector1">
              <a:avLst/>
            </a:prstGeom>
            <a:ln w="25400">
              <a:solidFill>
                <a:srgbClr val="32B9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5E6FC2-D016-B747-B857-BD531C223438}"/>
              </a:ext>
            </a:extLst>
          </p:cNvPr>
          <p:cNvSpPr txBox="1"/>
          <p:nvPr/>
        </p:nvSpPr>
        <p:spPr>
          <a:xfrm>
            <a:off x="5442894" y="1465005"/>
            <a:ext cx="5351853" cy="427361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Valorizamos o bem-estar do outro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BAB09C-C77B-BA42-B849-BF7BE1C892F8}"/>
              </a:ext>
            </a:extLst>
          </p:cNvPr>
          <p:cNvSpPr txBox="1"/>
          <p:nvPr/>
        </p:nvSpPr>
        <p:spPr>
          <a:xfrm>
            <a:off x="5442894" y="2398720"/>
            <a:ext cx="5351853" cy="762388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177" dirty="0">
                <a:solidFill>
                  <a:schemeClr val="bg1"/>
                </a:solidFill>
                <a:latin typeface="Exo 2" pitchFamily="2" charset="77"/>
              </a:rPr>
              <a:t>Não há compaixão sem preocupação empática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1C1765-4DEC-7649-80B0-EAA7B27E09EE}"/>
              </a:ext>
            </a:extLst>
          </p:cNvPr>
          <p:cNvSpPr txBox="1"/>
          <p:nvPr/>
        </p:nvSpPr>
        <p:spPr>
          <a:xfrm>
            <a:off x="5442894" y="3667416"/>
            <a:ext cx="5351853" cy="371512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1814" dirty="0">
                <a:solidFill>
                  <a:schemeClr val="bg1"/>
                </a:solidFill>
                <a:latin typeface="Exo 2" pitchFamily="2" charset="77"/>
              </a:rPr>
              <a:t>Cria conexão e acelera o processo de confiança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3892B52-4070-6B45-916B-6EEEACD0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65643" y="4695406"/>
            <a:ext cx="1432659" cy="16101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891577C-4E81-094F-ABBF-7FDDCB4672B9}"/>
              </a:ext>
            </a:extLst>
          </p:cNvPr>
          <p:cNvSpPr txBox="1"/>
          <p:nvPr/>
        </p:nvSpPr>
        <p:spPr>
          <a:xfrm>
            <a:off x="3087045" y="4546868"/>
            <a:ext cx="6017910" cy="1767472"/>
          </a:xfrm>
          <a:prstGeom prst="rect">
            <a:avLst/>
          </a:prstGeom>
          <a:noFill/>
          <a:ln>
            <a:solidFill>
              <a:srgbClr val="32B9CD"/>
            </a:solidFill>
          </a:ln>
        </p:spPr>
        <p:txBody>
          <a:bodyPr wrap="square" rtlCol="0">
            <a:spAutoFit/>
          </a:bodyPr>
          <a:lstStyle/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Os dois sistemas – ascendente e descendente - trabalham ao mesmo tempo. </a:t>
            </a:r>
          </a:p>
          <a:p>
            <a:pPr marL="311010" indent="-311010">
              <a:buFont typeface="Wingdings" pitchFamily="2" charset="2"/>
              <a:buChar char="ü"/>
            </a:pPr>
            <a:r>
              <a:rPr lang="pt-BR" sz="2177" dirty="0">
                <a:latin typeface="Exo 2" pitchFamily="2" charset="77"/>
              </a:rPr>
              <a:t>A empatia acaba quando temos certeza de que o que o outro está vivendo é para o bem dele.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4CB6FA5-858D-E343-A427-BDBBFAA48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698" y="4660389"/>
            <a:ext cx="1461473" cy="16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7400FB-0225-3348-AA1A-F4250A6A0C1A}"/>
              </a:ext>
            </a:extLst>
          </p:cNvPr>
          <p:cNvSpPr txBox="1"/>
          <p:nvPr/>
        </p:nvSpPr>
        <p:spPr>
          <a:xfrm>
            <a:off x="2373294" y="946463"/>
            <a:ext cx="7641344" cy="254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991" dirty="0">
                <a:latin typeface="Exo 2" pitchFamily="2" charset="77"/>
              </a:rPr>
              <a:t>Qual desses tipos de empatia é necessário para desenvolvermos melhor nossa atividade profissional?</a:t>
            </a:r>
            <a:endParaRPr lang="pt-BR" sz="2902" u="sng" dirty="0">
              <a:latin typeface="Exo 2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89C214-A798-4A46-9FFC-78DC5C9E8028}"/>
              </a:ext>
            </a:extLst>
          </p:cNvPr>
          <p:cNvSpPr/>
          <p:nvPr/>
        </p:nvSpPr>
        <p:spPr>
          <a:xfrm>
            <a:off x="1981430" y="4018535"/>
            <a:ext cx="2220562" cy="2220562"/>
          </a:xfrm>
          <a:prstGeom prst="ellipse">
            <a:avLst/>
          </a:prstGeom>
          <a:noFill/>
          <a:ln w="38100"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77" b="1" dirty="0">
                <a:solidFill>
                  <a:schemeClr val="tx1"/>
                </a:solidFill>
                <a:latin typeface="Exo 2" pitchFamily="2" charset="77"/>
              </a:rPr>
              <a:t>Empatia Cognitiva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1D9BAA-4312-2147-BDBF-779B29010427}"/>
              </a:ext>
            </a:extLst>
          </p:cNvPr>
          <p:cNvSpPr/>
          <p:nvPr/>
        </p:nvSpPr>
        <p:spPr>
          <a:xfrm>
            <a:off x="7990008" y="4082106"/>
            <a:ext cx="2220562" cy="2220562"/>
          </a:xfrm>
          <a:prstGeom prst="ellipse">
            <a:avLst/>
          </a:prstGeom>
          <a:noFill/>
          <a:ln w="38100"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77" b="1" dirty="0">
                <a:solidFill>
                  <a:schemeClr val="tx1"/>
                </a:solidFill>
                <a:latin typeface="Exo 2" pitchFamily="2" charset="77"/>
              </a:rPr>
              <a:t>Empatia Emocional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7E43E1-F391-E546-9DB9-A86D9538A730}"/>
              </a:ext>
            </a:extLst>
          </p:cNvPr>
          <p:cNvSpPr/>
          <p:nvPr/>
        </p:nvSpPr>
        <p:spPr>
          <a:xfrm>
            <a:off x="4985719" y="4044610"/>
            <a:ext cx="2220562" cy="2220562"/>
          </a:xfrm>
          <a:prstGeom prst="ellipse">
            <a:avLst/>
          </a:prstGeom>
          <a:noFill/>
          <a:ln w="38100"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3" b="1" dirty="0">
                <a:solidFill>
                  <a:schemeClr val="tx1"/>
                </a:solidFill>
                <a:latin typeface="Exo 2" pitchFamily="2" charset="77"/>
              </a:rPr>
              <a:t>Preocupação Empática</a:t>
            </a:r>
          </a:p>
        </p:txBody>
      </p:sp>
    </p:spTree>
    <p:extLst>
      <p:ext uri="{BB962C8B-B14F-4D97-AF65-F5344CB8AC3E}">
        <p14:creationId xmlns:p14="http://schemas.microsoft.com/office/powerpoint/2010/main" val="2060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635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91C8843-A6CA-5448-B54C-69287531FD93}"/>
              </a:ext>
            </a:extLst>
          </p:cNvPr>
          <p:cNvSpPr/>
          <p:nvPr/>
        </p:nvSpPr>
        <p:spPr>
          <a:xfrm>
            <a:off x="1489791" y="1178144"/>
            <a:ext cx="9078178" cy="45100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65" dirty="0">
                <a:latin typeface="Exo 2" panose="00000500000000000000" pitchFamily="50" charset="0"/>
              </a:rPr>
              <a:t>Dos tipos de EMPATIA apresentados, qual deles você considera que tenha mais desenvolvido? Por quê?</a:t>
            </a:r>
          </a:p>
          <a:p>
            <a:pPr algn="ctr">
              <a:lnSpc>
                <a:spcPct val="150000"/>
              </a:lnSpc>
            </a:pPr>
            <a:endParaRPr lang="pt-BR" sz="3265" dirty="0">
              <a:latin typeface="Exo 2" panose="00000500000000000000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pt-BR" sz="3265" dirty="0">
                <a:latin typeface="Exo 2" panose="00000500000000000000" pitchFamily="50" charset="0"/>
              </a:rPr>
              <a:t>Há algum dos tipos que você gostaria de desenvolver mais? Se sim, qual e por quê?</a:t>
            </a:r>
            <a:endParaRPr lang="pt-BR" sz="2177" dirty="0">
              <a:latin typeface="Exo 2" panose="00000500000000000000" pitchFamily="50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6320FE-3821-4D49-8EDA-16841FA5502D}"/>
              </a:ext>
            </a:extLst>
          </p:cNvPr>
          <p:cNvSpPr/>
          <p:nvPr/>
        </p:nvSpPr>
        <p:spPr>
          <a:xfrm>
            <a:off x="8363288" y="1"/>
            <a:ext cx="2375971" cy="880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991" b="1" dirty="0">
                <a:solidFill>
                  <a:srgbClr val="32B9CD"/>
                </a:solidFill>
                <a:latin typeface="Exo 2" panose="00000500000000000000" pitchFamily="50" charset="0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99745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Widescreen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Vera Goulart</dc:creator>
  <cp:lastModifiedBy>Vera Goulart</cp:lastModifiedBy>
  <cp:revision>1</cp:revision>
  <dcterms:created xsi:type="dcterms:W3CDTF">2019-05-27T19:56:21Z</dcterms:created>
  <dcterms:modified xsi:type="dcterms:W3CDTF">2019-05-27T19:56:41Z</dcterms:modified>
</cp:coreProperties>
</file>