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73" r:id="rId3"/>
    <p:sldId id="258" r:id="rId4"/>
    <p:sldId id="280" r:id="rId5"/>
    <p:sldId id="259" r:id="rId6"/>
    <p:sldId id="271" r:id="rId7"/>
    <p:sldId id="270" r:id="rId8"/>
    <p:sldId id="281" r:id="rId9"/>
    <p:sldId id="272" r:id="rId10"/>
    <p:sldId id="282" r:id="rId11"/>
    <p:sldId id="275" r:id="rId12"/>
    <p:sldId id="276" r:id="rId13"/>
    <p:sldId id="283" r:id="rId14"/>
    <p:sldId id="277" r:id="rId15"/>
    <p:sldId id="284" r:id="rId16"/>
    <p:sldId id="279" r:id="rId17"/>
    <p:sldId id="278" r:id="rId18"/>
    <p:sldId id="274" r:id="rId19"/>
    <p:sldId id="285" r:id="rId20"/>
    <p:sldId id="286" r:id="rId21"/>
    <p:sldId id="266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 LAGO MÓRI" initials="LLM" lastIdx="0" clrIdx="0">
    <p:extLst>
      <p:ext uri="{19B8F6BF-5375-455C-9EA6-DF929625EA0E}">
        <p15:presenceInfo xmlns:p15="http://schemas.microsoft.com/office/powerpoint/2012/main" userId="LETICIA LAGO MÓ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0"/>
    <a:srgbClr val="ECEDEF"/>
    <a:srgbClr val="EAEBEF"/>
    <a:srgbClr val="C3C9C9"/>
    <a:srgbClr val="BFD8E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529" autoAdjust="0"/>
  </p:normalViewPr>
  <p:slideViewPr>
    <p:cSldViewPr snapToGrid="0">
      <p:cViewPr varScale="1">
        <p:scale>
          <a:sx n="66" d="100"/>
          <a:sy n="66" d="100"/>
        </p:scale>
        <p:origin x="72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Produtividade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>
                    <a:lumMod val="50000"/>
                  </a:schemeClr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49E-4529-A1A6-5419C5DD7C65}"/>
              </c:ext>
            </c:extLst>
          </c:dPt>
          <c:dLbls>
            <c:dLbl>
              <c:idx val="1"/>
              <c:layout>
                <c:manualLayout>
                  <c:x val="-1.5873015873015921E-2"/>
                  <c:y val="1.16959064327484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49E-4529-A1A6-5419C5DD7C65}"/>
                </c:ext>
              </c:extLst>
            </c:dLbl>
            <c:dLbl>
              <c:idx val="2"/>
              <c:layout>
                <c:manualLayout>
                  <c:x val="-4.850032155436188E-17"/>
                  <c:y val="1.16959064327485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49E-4529-A1A6-5419C5DD7C65}"/>
                </c:ext>
              </c:extLst>
            </c:dLbl>
            <c:dLbl>
              <c:idx val="4"/>
              <c:layout>
                <c:manualLayout>
                  <c:x val="-3.968253968253968E-3"/>
                  <c:y val="1.461988304093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0D5B-4790-9681-FF0CECD76294}"/>
                </c:ext>
              </c:extLst>
            </c:dLbl>
            <c:dLbl>
              <c:idx val="5"/>
              <c:layout>
                <c:manualLayout>
                  <c:x val="-7.9365079365080332E-3"/>
                  <c:y val="-1.461988304093567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0D5B-4790-9681-FF0CECD76294}"/>
                </c:ext>
              </c:extLst>
            </c:dLbl>
            <c:dLbl>
              <c:idx val="6"/>
              <c:layout>
                <c:manualLayout>
                  <c:x val="-9.7000643108723759E-17"/>
                  <c:y val="-3.2163742690058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0D5B-4790-9681-FF0CECD76294}"/>
                </c:ext>
              </c:extLst>
            </c:dLbl>
            <c:dLbl>
              <c:idx val="7"/>
              <c:layout>
                <c:manualLayout>
                  <c:x val="-1.5873015873015872E-2"/>
                  <c:y val="-2.9239766081871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>
                  <c:v>-44</c:v>
                </c:pt>
                <c:pt idx="1">
                  <c:v>-3</c:v>
                </c:pt>
                <c:pt idx="2">
                  <c:v>-6.5</c:v>
                </c:pt>
                <c:pt idx="3">
                  <c:v>-12.5</c:v>
                </c:pt>
                <c:pt idx="4">
                  <c:v>-20</c:v>
                </c:pt>
                <c:pt idx="5">
                  <c:v>-28.5</c:v>
                </c:pt>
                <c:pt idx="6">
                  <c:v>-39</c:v>
                </c:pt>
                <c:pt idx="7">
                  <c:v>-51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Freq. Erros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749E-4529-A1A6-5419C5DD7C6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49E-4529-A1A6-5419C5DD7C6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749E-4529-A1A6-5419C5DD7C6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749E-4529-A1A6-5419C5DD7C65}"/>
              </c:ext>
            </c:extLst>
          </c:dPt>
          <c:dLbls>
            <c:dLbl>
              <c:idx val="1"/>
              <c:layout>
                <c:manualLayout>
                  <c:x val="-1.7195767195767195E-2"/>
                  <c:y val="-3.21637426900585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749E-4529-A1A6-5419C5DD7C65}"/>
                </c:ext>
              </c:extLst>
            </c:dLbl>
            <c:dLbl>
              <c:idx val="2"/>
              <c:layout>
                <c:manualLayout>
                  <c:x val="-1.3227513227513275E-2"/>
                  <c:y val="-2.63157894736842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749E-4529-A1A6-5419C5DD7C65}"/>
                </c:ext>
              </c:extLst>
            </c:dLbl>
            <c:dLbl>
              <c:idx val="3"/>
              <c:layout>
                <c:manualLayout>
                  <c:x val="-1.8518518518518615E-2"/>
                  <c:y val="-4.97076023391813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749E-4529-A1A6-5419C5DD7C65}"/>
                </c:ext>
              </c:extLst>
            </c:dLbl>
            <c:dLbl>
              <c:idx val="4"/>
              <c:layout>
                <c:manualLayout>
                  <c:x val="-5.2910052910052907E-3"/>
                  <c:y val="2.046783625730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0D5B-4790-9681-FF0CECD76294}"/>
                </c:ext>
              </c:extLst>
            </c:dLbl>
            <c:dLbl>
              <c:idx val="5"/>
              <c:layout>
                <c:manualLayout>
                  <c:x val="-1.9841269841269937E-2"/>
                  <c:y val="4.678362573099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0D5B-4790-9681-FF0CECD76294}"/>
                </c:ext>
              </c:extLst>
            </c:dLbl>
            <c:dLbl>
              <c:idx val="6"/>
              <c:layout>
                <c:manualLayout>
                  <c:x val="-6.6137566137567105E-3"/>
                  <c:y val="4.3859649122806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0D5B-4790-9681-FF0CECD76294}"/>
                </c:ext>
              </c:extLst>
            </c:dLbl>
            <c:dLbl>
              <c:idx val="7"/>
              <c:layout>
                <c:manualLayout>
                  <c:x val="-3.968253968253968E-3"/>
                  <c:y val="-1.7543859649122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0D5B-4790-9681-FF0CECD762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19ºC</c:v>
                </c:pt>
                <c:pt idx="1">
                  <c:v>24ºC</c:v>
                </c:pt>
                <c:pt idx="2">
                  <c:v>26ºC</c:v>
                </c:pt>
                <c:pt idx="3">
                  <c:v>28ºC</c:v>
                </c:pt>
                <c:pt idx="4">
                  <c:v>30ºC</c:v>
                </c:pt>
                <c:pt idx="5">
                  <c:v>32ºC</c:v>
                </c:pt>
                <c:pt idx="6">
                  <c:v>34ºC</c:v>
                </c:pt>
                <c:pt idx="7">
                  <c:v>36ºC</c:v>
                </c:pt>
              </c:strCache>
            </c:strRef>
          </c:cat>
          <c:val>
            <c:numRef>
              <c:f>Sheet1!$C$2:$C$9</c:f>
              <c:numCache>
                <c:formatCode>0</c:formatCode>
                <c:ptCount val="8"/>
                <c:pt idx="0">
                  <c:v>89</c:v>
                </c:pt>
                <c:pt idx="1">
                  <c:v>5</c:v>
                </c:pt>
                <c:pt idx="2">
                  <c:v>3.5</c:v>
                </c:pt>
                <c:pt idx="3">
                  <c:v>12</c:v>
                </c:pt>
                <c:pt idx="4">
                  <c:v>75</c:v>
                </c:pt>
                <c:pt idx="5">
                  <c:v>270</c:v>
                </c:pt>
                <c:pt idx="6">
                  <c:v>550</c:v>
                </c:pt>
                <c:pt idx="7">
                  <c:v>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3410872"/>
        <c:axId val="263403656"/>
      </c:lineChart>
      <c:catAx>
        <c:axId val="26341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03656"/>
        <c:crosses val="autoZero"/>
        <c:auto val="1"/>
        <c:lblAlgn val="ctr"/>
        <c:lblOffset val="100"/>
        <c:noMultiLvlLbl val="0"/>
      </c:catAx>
      <c:valAx>
        <c:axId val="263403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410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 i="0" baseline="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69B0D5-7F55-455B-B769-84B61581E250}" type="datetime1">
              <a:rPr lang="pt-BR" smtClean="0"/>
              <a:t>06/05/2019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FE56F6-A70B-491B-A989-29E38C94819E}" type="datetime1">
              <a:rPr lang="pt-BR" noProof="0" smtClean="0"/>
              <a:t>06/05/2019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09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33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859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107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055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37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861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08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65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829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0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932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828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i="1" dirty="0">
                <a:latin typeface="Arial" pitchFamily="34" charset="0"/>
                <a:cs typeface="Arial" pitchFamily="34" charset="0"/>
              </a:rPr>
              <a:t>Para alterar a imagem no slide, selecione e exclua a imagem. Em seguida, use o ícone Imagens no espaço reservado para inserir sua própria imagem.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44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pt-BR" sz="1800" noProof="0" dirty="0"/>
          </a:p>
        </p:txBody>
      </p:sp>
      <p:sp>
        <p:nvSpPr>
          <p:cNvPr id="7" name="Forma Livre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540BCD-A9BE-4069-AF5C-2A3DFF693F79}" type="datetime1">
              <a:rPr lang="pt-BR" noProof="0" smtClean="0"/>
              <a:t>06/05/2019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12" name="Retângulo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ECCB52-40C2-4E99-85EA-E8A293866E2D}" type="datetime1">
              <a:rPr lang="pt-BR" noProof="0" smtClean="0"/>
              <a:t>06/05/2019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F33E-C11E-476F-ABF9-879EF9D37700}" type="datetime1">
              <a:rPr lang="pt-BR" noProof="0" smtClean="0"/>
              <a:t>06/05/2019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3A9F66-FD54-49C7-9D08-483FEB75E766}" type="datetime1">
              <a:rPr lang="pt-BR" noProof="0" smtClean="0"/>
              <a:t>06/05/2019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6F022E-73DC-465B-A81F-663C39E9C6BC}" type="datetime1">
              <a:rPr lang="pt-BR" noProof="0" smtClean="0"/>
              <a:t>06/05/2019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11" name="Forma Livre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2" name="Forma Livre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5" name="Espaço reservado para imagem 14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sz="1800" noProof="0" dirty="0"/>
          </a:p>
        </p:txBody>
      </p:sp>
      <p:sp>
        <p:nvSpPr>
          <p:cNvPr id="8" name="Forma Livre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9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10" name="Forma Livre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pt-BR" sz="18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2D7E7-0E3D-42EA-B60A-46262A5D0676}" type="datetime1">
              <a:rPr lang="pt-BR" noProof="0" smtClean="0"/>
              <a:t>06/05/2019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DCB2DA-9F14-430D-AF4F-64B6EB5E00E7}" type="datetime1">
              <a:rPr lang="pt-BR" noProof="0" smtClean="0"/>
              <a:t>06/05/2019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A91CED-09DA-4ECE-92C8-759A4ED95185}" type="datetime1">
              <a:rPr lang="pt-BR" noProof="0" smtClean="0"/>
              <a:t>06/05/2019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18F8F-CA65-4BFD-A461-B66071DAF05B}" type="datetime1">
              <a:rPr lang="pt-BR" noProof="0" smtClean="0"/>
              <a:t>06/05/2019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51EBE-146A-4C5F-B6C5-AA4426FEB226}" type="datetime1">
              <a:rPr lang="pt-BR" noProof="0" smtClean="0"/>
              <a:t>06/05/2019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F879DE6-BF0A-412B-BA5D-89651B90F81D}" type="datetime1">
              <a:rPr lang="pt-BR" noProof="0" smtClean="0"/>
              <a:t>06/05/2019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03A11CC-27AA-4471-82B6-98BA97F98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986801" y="2845761"/>
            <a:ext cx="4724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+mj-lt"/>
              </a:rPr>
              <a:t>Arquitetura</a:t>
            </a:r>
            <a:endParaRPr lang="pt-BR" sz="7200" dirty="0">
              <a:latin typeface="+mj-lt"/>
            </a:endParaRP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455220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Desenho de Solução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76"/>
            <a:ext cx="12112782" cy="47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87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 Design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3" y="1535203"/>
            <a:ext cx="8558113" cy="51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2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667783" y="2845761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+mj-lt"/>
              </a:rPr>
              <a:t>Banco de Dados</a:t>
            </a:r>
            <a:endParaRPr lang="pt-BR" sz="7200" dirty="0"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914312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Conceitual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6D7D88-E0FB-4E78-9F4D-013AE139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538680"/>
            <a:ext cx="9720262" cy="53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365990" y="3253735"/>
            <a:ext cx="4397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+mj-lt"/>
              </a:rPr>
              <a:t>Estatísticas</a:t>
            </a:r>
            <a:endParaRPr lang="pt-BR" sz="7200" dirty="0"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1899103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BC7-79FC-40A0-99FD-53A77D6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Analytics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386A50-1FED-4680-B528-9273E6A59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44" y="1945141"/>
            <a:ext cx="12016056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4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558487" y="2845762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+mj-lt"/>
              </a:rPr>
              <a:t>Demonstração</a:t>
            </a:r>
            <a:endParaRPr lang="pt-BR" sz="7200" dirty="0">
              <a:latin typeface="+mj-lt"/>
            </a:endParaRP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55B674C-A38E-45C4-AC6F-0040B44BF8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026" y="3876620"/>
            <a:ext cx="111883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AB8D1-C6CB-4A28-A850-865829EF45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1688" y="4184282"/>
            <a:ext cx="45719" cy="4571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4E495B-B79C-43A0-898C-6DAE413D8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676" y="5217767"/>
            <a:ext cx="45719" cy="4571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47C558C-4A08-4E3D-ADA2-A095A43435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7726" y="6283643"/>
            <a:ext cx="111510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746088" y="3797296"/>
            <a:ext cx="3579169" cy="2922818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6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610932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e Ferramentas Utilizadas</a:t>
            </a: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0B12A99-9D35-4890-BD5E-B757825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98" y="1504546"/>
            <a:ext cx="3280320" cy="19244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FDF8951-3F5C-47AC-8D19-380C3725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507" y="4675288"/>
            <a:ext cx="1626394" cy="1927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5635A-68C2-4CF3-A056-F955AF49E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882" y="1480311"/>
            <a:ext cx="2831591" cy="17345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C2AD72-F574-4C9E-8D9F-FEF37CB7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3" y="1611433"/>
            <a:ext cx="4361569" cy="134050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9EF7266-E820-496A-9841-3B14D7CC6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069" y="2854550"/>
            <a:ext cx="1477130" cy="1471383"/>
          </a:xfrm>
          <a:prstGeom prst="rect">
            <a:avLst/>
          </a:prstGeom>
        </p:spPr>
      </p:pic>
      <p:pic>
        <p:nvPicPr>
          <p:cNvPr id="17" name="Imagem 16" descr="Uma imagem contendo objeto&#10;&#10;Descrição gerada automaticamente">
            <a:extLst>
              <a:ext uri="{FF2B5EF4-FFF2-40B4-BE49-F238E27FC236}">
                <a16:creationId xmlns:a16="http://schemas.microsoft.com/office/drawing/2014/main" id="{E609E85E-28F7-49E7-B22F-12B8E8B22B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255" y="5639077"/>
            <a:ext cx="2976562" cy="860412"/>
          </a:xfrm>
          <a:prstGeom prst="rect">
            <a:avLst/>
          </a:prstGeom>
        </p:spPr>
      </p:pic>
      <p:pic>
        <p:nvPicPr>
          <p:cNvPr id="19" name="Imagem 18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E6F56BA2-DF13-49E7-97B8-0C007DDC2B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498" y="3633363"/>
            <a:ext cx="1729202" cy="1173387"/>
          </a:xfrm>
          <a:prstGeom prst="rect">
            <a:avLst/>
          </a:prstGeom>
        </p:spPr>
      </p:pic>
      <p:pic>
        <p:nvPicPr>
          <p:cNvPr id="21" name="Imagem 20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F1A806DF-6158-4EF4-A561-6269A4524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300" y="3498953"/>
            <a:ext cx="2475688" cy="172167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6C4C144-9229-4AF5-9AF0-BF6A5FA992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801" y="3361149"/>
            <a:ext cx="2667000" cy="1089827"/>
          </a:xfrm>
          <a:prstGeom prst="rect">
            <a:avLst/>
          </a:prstGeom>
        </p:spPr>
      </p:pic>
      <p:pic>
        <p:nvPicPr>
          <p:cNvPr id="25" name="Imagem 24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46AA173A-F220-46A8-BBB7-92F7CA2D28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3595" y="5353454"/>
            <a:ext cx="1609725" cy="160972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EEB3AB1F-1543-44D3-8D87-B239633E75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4463" y="3418133"/>
            <a:ext cx="1340505" cy="134050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65B9C5-1452-48DB-BDB3-F025252841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451" y="4649124"/>
            <a:ext cx="1143000" cy="1143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59CB842-2ACA-4CAB-A11B-11F4745547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500" y="5821150"/>
            <a:ext cx="2528903" cy="10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9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66069" y="3116215"/>
            <a:ext cx="70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+mj-lt"/>
              </a:rPr>
              <a:t>Conclusão</a:t>
            </a:r>
            <a:endParaRPr lang="pt-BR" sz="7200" dirty="0">
              <a:latin typeface="+mj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3752110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ço Reservado para Imagem 15" descr="Uma imagem contendo céu, ao ar livre, água, pessoa&#10;&#10;Descrição gerada automaticamente">
            <a:extLst>
              <a:ext uri="{FF2B5EF4-FFF2-40B4-BE49-F238E27FC236}">
                <a16:creationId xmlns:a16="http://schemas.microsoft.com/office/drawing/2014/main" id="{09A7FCBB-ACCF-4FCF-803E-2C3B9DDC1E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150" r="38889"/>
          <a:stretch/>
        </p:blipFill>
        <p:spPr>
          <a:xfrm>
            <a:off x="6743703" y="0"/>
            <a:ext cx="5448297" cy="6858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A54163-7CFF-48B0-BF59-34DC25B5A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8" b="89914" l="9908" r="90501">
                        <a14:foregroundMark x1="14300" y1="29683" x2="16139" y2="54179"/>
                        <a14:foregroundMark x1="16139" y1="54179" x2="15628" y2="63112"/>
                        <a14:foregroundMark x1="23596" y1="46398" x2="23596" y2="56484"/>
                        <a14:foregroundMark x1="32686" y1="47839" x2="32074" y2="53602"/>
                        <a14:foregroundMark x1="41471" y1="42075" x2="41471" y2="53602"/>
                        <a14:foregroundMark x1="64454" y1="49856" x2="64454" y2="59366"/>
                        <a14:foregroundMark x1="77120" y1="44957" x2="81205" y2="46974"/>
                        <a14:foregroundMark x1="89990" y1="46974" x2="90501" y2="49280"/>
                        <a14:foregroundMark x1="90296" y1="34582" x2="90296" y2="34582"/>
                        <a14:foregroundMark x1="59040" y1="54467" x2="58529" y2="49856"/>
                        <a14:foregroundMark x1="19714" y1="53026" x2="20020" y2="564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244" y="2821232"/>
            <a:ext cx="5528918" cy="1959688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2934" y="4124793"/>
            <a:ext cx="4353066" cy="771790"/>
          </a:xfrm>
        </p:spPr>
        <p:txBody>
          <a:bodyPr rtlCol="0"/>
          <a:lstStyle/>
          <a:p>
            <a:pPr rtl="0"/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Soluções para produtividade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052AC9-24A5-42E2-877C-66AA0F236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982" y="3319016"/>
            <a:ext cx="4605441" cy="9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23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0628" y="812800"/>
            <a:ext cx="11713029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500" dirty="0" smtClean="0"/>
              <a:t>O que cada um fez/aprendeu no trabalho</a:t>
            </a:r>
            <a:endParaRPr lang="pt-BR" sz="11500" dirty="0"/>
          </a:p>
        </p:txBody>
      </p:sp>
    </p:spTree>
    <p:extLst>
      <p:ext uri="{BB962C8B-B14F-4D97-AF65-F5344CB8AC3E}">
        <p14:creationId xmlns:p14="http://schemas.microsoft.com/office/powerpoint/2010/main" val="5703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EBAF95-491A-46BF-A664-BD73050A3B6B}"/>
              </a:ext>
            </a:extLst>
          </p:cNvPr>
          <p:cNvSpPr txBox="1"/>
          <p:nvPr/>
        </p:nvSpPr>
        <p:spPr>
          <a:xfrm>
            <a:off x="1666875" y="3429001"/>
            <a:ext cx="885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Obrigado!</a:t>
            </a: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B17FEA-A433-4C8C-82BA-427BAA20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29" y="1951988"/>
            <a:ext cx="7082742" cy="147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Membros do Grupo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75427" y="2767013"/>
            <a:ext cx="4327478" cy="2462213"/>
          </a:xfrm>
        </p:spPr>
        <p:txBody>
          <a:bodyPr rtlCol="0"/>
          <a:lstStyle/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Leticia Lago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Natália Medina</a:t>
            </a:r>
          </a:p>
          <a:p>
            <a:pPr algn="just" rtl="0">
              <a:lnSpc>
                <a:spcPct val="150000"/>
              </a:lnSpc>
              <a:buBlip>
                <a:blip r:embed="rId3">
                  <a:extLst/>
                </a:blip>
              </a:buBlip>
            </a:pPr>
            <a:r>
              <a:rPr lang="pt-BR" dirty="0"/>
              <a:t>Vitor Leonardo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768522" y="2767013"/>
            <a:ext cx="4327478" cy="220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Adriana </a:t>
            </a:r>
            <a:r>
              <a:rPr lang="pt-BR" dirty="0" err="1"/>
              <a:t>Elva</a:t>
            </a:r>
            <a:r>
              <a:rPr lang="pt-BR" dirty="0"/>
              <a:t> 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Fernanda Esteves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Gustavo Henrique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536BC0-71D5-493A-AC82-8C238B61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533" r="14533"/>
          <a:stretch>
            <a:fillRect/>
          </a:stretch>
        </p:blipFill>
        <p:spPr/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472887" y="2828835"/>
            <a:ext cx="5844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+mj-lt"/>
              </a:rPr>
              <a:t>Contexto </a:t>
            </a:r>
            <a:endParaRPr lang="pt-BR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115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 que é umidade?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86074"/>
            <a:ext cx="6115050" cy="3286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Quantidade de vapor de água na atmosfera.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Regiões afetadas.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Umidade ideal entre 50% a 60%(OMS).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24AA2B1-7AA6-4752-A7B7-D8B1E32B2966}"/>
              </a:ext>
            </a:extLst>
          </p:cNvPr>
          <p:cNvSpPr txBox="1">
            <a:spLocks/>
          </p:cNvSpPr>
          <p:nvPr/>
        </p:nvSpPr>
        <p:spPr>
          <a:xfrm>
            <a:off x="6915150" y="2886074"/>
            <a:ext cx="5276850" cy="3286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Proliferação de malefícios.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Problemas respiratórios.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Edifício doente.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3FA2DC-D939-44F1-AE5B-5BDFF8F0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 </a:t>
            </a:r>
            <a:r>
              <a:rPr lang="pt-BR" dirty="0" smtClean="0"/>
              <a:t>estar e produtividade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400300"/>
            <a:ext cx="9601200" cy="3771900"/>
          </a:xfrm>
        </p:spPr>
        <p:txBody>
          <a:bodyPr/>
          <a:lstStyle/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Impacto causado no ambiente de trabalho.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NR17 (Ministério do Trabalho).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Umidade mínima de 40% e temperatura de 20ºC a 23ºC.</a:t>
            </a:r>
          </a:p>
          <a:p>
            <a:pPr>
              <a:lnSpc>
                <a:spcPct val="150000"/>
              </a:lnSpc>
              <a:buBlip>
                <a:blip r:embed="rId3"/>
              </a:buBlip>
            </a:pPr>
            <a:r>
              <a:rPr lang="pt-BR" dirty="0"/>
              <a:t> Bem fisiológico e psicológico do funcionário.</a:t>
            </a:r>
          </a:p>
          <a:p>
            <a:pPr marL="0" indent="0">
              <a:buNone/>
            </a:pPr>
            <a:endParaRPr lang="pt-BR" dirty="0"/>
          </a:p>
          <a:p>
            <a:pPr>
              <a:buBlip>
                <a:blip r:embed="rId3"/>
              </a:buBlip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CFAA25-4F8B-4D41-8D5D-5344F670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Relação Produtividade x Temperatura</a:t>
            </a:r>
          </a:p>
        </p:txBody>
      </p:sp>
      <p:graphicFrame>
        <p:nvGraphicFramePr>
          <p:cNvPr id="6" name="Espaço reservado para conteúdo 5" descr="Gráfico de colunas clusterizado representando&#10;Gráfico de combinação de três séries para quatro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881736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93E2AA3-D61E-4E72-A82B-8C8A58488B92}"/>
              </a:ext>
            </a:extLst>
          </p:cNvPr>
          <p:cNvSpPr txBox="1"/>
          <p:nvPr/>
        </p:nvSpPr>
        <p:spPr>
          <a:xfrm>
            <a:off x="8029576" y="6172200"/>
            <a:ext cx="36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Taís Larissa – CESUMAR (2010)</a:t>
            </a:r>
          </a:p>
        </p:txBody>
      </p:sp>
    </p:spTree>
    <p:extLst>
      <p:ext uri="{BB962C8B-B14F-4D97-AF65-F5344CB8AC3E}">
        <p14:creationId xmlns:p14="http://schemas.microsoft.com/office/powerpoint/2010/main" val="11791646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ixaDeTexto 21">
            <a:extLst>
              <a:ext uri="{FF2B5EF4-FFF2-40B4-BE49-F238E27FC236}">
                <a16:creationId xmlns:a16="http://schemas.microsoft.com/office/drawing/2014/main" id="{902BE623-A1E3-4A07-AC2E-F76A6029298C}"/>
              </a:ext>
            </a:extLst>
          </p:cNvPr>
          <p:cNvSpPr txBox="1"/>
          <p:nvPr/>
        </p:nvSpPr>
        <p:spPr>
          <a:xfrm>
            <a:off x="1070909" y="2673256"/>
            <a:ext cx="476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smtClean="0">
                <a:latin typeface="+mj-lt"/>
              </a:rPr>
              <a:t>Justificativa </a:t>
            </a:r>
            <a:endParaRPr lang="pt-BR" sz="7200" dirty="0">
              <a:latin typeface="+mj-lt"/>
            </a:endParaRPr>
          </a:p>
        </p:txBody>
      </p:sp>
      <p:pic>
        <p:nvPicPr>
          <p:cNvPr id="7" name="Imagem 6" descr="Uma imagem contendo kit de primeiros socorros, objeto&#10;&#10;Descrição gerada automaticamente">
            <a:extLst>
              <a:ext uri="{FF2B5EF4-FFF2-40B4-BE49-F238E27FC236}">
                <a16:creationId xmlns:a16="http://schemas.microsoft.com/office/drawing/2014/main" id="{9F2EE745-88E1-4E73-91B1-6CAE0C0A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723" y="2854643"/>
            <a:ext cx="77930" cy="457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751F11-FC5E-48B7-9F3C-F5D2206C1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732" y="6020043"/>
            <a:ext cx="45719" cy="54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CBDF92B-009C-4005-A6BB-AAA3F599F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7" y="2640554"/>
            <a:ext cx="74633" cy="457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2DE481A-E7DE-4748-80E9-038D7A25C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88" y="2377582"/>
            <a:ext cx="148755" cy="457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32E0F7-697B-40D4-BFDE-A954FAA1A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0294" y="3751577"/>
            <a:ext cx="45898" cy="45719"/>
          </a:xfrm>
          <a:prstGeom prst="rect">
            <a:avLst/>
          </a:prstGeom>
        </p:spPr>
      </p:pic>
      <p:pic>
        <p:nvPicPr>
          <p:cNvPr id="12" name="Imagem 11" descr="Uma imagem contendo objeto&#10;&#10;Descrição gerada automaticamente">
            <a:extLst>
              <a:ext uri="{FF2B5EF4-FFF2-40B4-BE49-F238E27FC236}">
                <a16:creationId xmlns:a16="http://schemas.microsoft.com/office/drawing/2014/main" id="{A5BD4CBC-243F-4E21-9359-2583706E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480" y="5925132"/>
            <a:ext cx="158163" cy="45719"/>
          </a:xfrm>
          <a:prstGeom prst="rect">
            <a:avLst/>
          </a:prstGeom>
        </p:spPr>
      </p:pic>
      <p:pic>
        <p:nvPicPr>
          <p:cNvPr id="13" name="Imagem 12" descr="Uma imagem contendo objeto, kit de primeiros socorros&#10;&#10;Descrição gerada automaticamente">
            <a:extLst>
              <a:ext uri="{FF2B5EF4-FFF2-40B4-BE49-F238E27FC236}">
                <a16:creationId xmlns:a16="http://schemas.microsoft.com/office/drawing/2014/main" id="{839ABE05-5271-4677-8BEF-671EEA2E9B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3723" y="4232394"/>
            <a:ext cx="67375" cy="45719"/>
          </a:xfrm>
          <a:prstGeom prst="rect">
            <a:avLst/>
          </a:prstGeom>
        </p:spPr>
      </p:pic>
      <p:pic>
        <p:nvPicPr>
          <p:cNvPr id="14" name="Imagem 13" descr="Uma imagem contendo gráficos vetoriais&#10;&#10;Descrição gerada automaticamente">
            <a:extLst>
              <a:ext uri="{FF2B5EF4-FFF2-40B4-BE49-F238E27FC236}">
                <a16:creationId xmlns:a16="http://schemas.microsoft.com/office/drawing/2014/main" id="{8BB7BDF5-B3FB-4ED2-87FD-9DBA98B52B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3525" y="4646268"/>
            <a:ext cx="65742" cy="45719"/>
          </a:xfrm>
          <a:prstGeom prst="rect">
            <a:avLst/>
          </a:prstGeom>
        </p:spPr>
      </p:pic>
      <p:pic>
        <p:nvPicPr>
          <p:cNvPr id="16" name="Imagem 15" descr="Uma imagem contendo relógio, objeto, verde, medidor&#10;&#10;Descrição gerada automaticamente">
            <a:extLst>
              <a:ext uri="{FF2B5EF4-FFF2-40B4-BE49-F238E27FC236}">
                <a16:creationId xmlns:a16="http://schemas.microsoft.com/office/drawing/2014/main" id="{928529D5-18B2-4DAF-8DBD-7C26BEB77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60820" y="6388823"/>
            <a:ext cx="45719" cy="45719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953D079A-AA5F-4015-97DF-A43C040B5CC3}"/>
              </a:ext>
            </a:extLst>
          </p:cNvPr>
          <p:cNvSpPr/>
          <p:nvPr/>
        </p:nvSpPr>
        <p:spPr>
          <a:xfrm>
            <a:off x="5363527" y="2775775"/>
            <a:ext cx="390536" cy="20345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304800" y="1741714"/>
            <a:ext cx="1281595" cy="1034061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5363527" y="4278113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871935" y="5870948"/>
            <a:ext cx="906644" cy="758344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847479" y="5870948"/>
            <a:ext cx="158163" cy="149095"/>
          </a:xfrm>
          <a:prstGeom prst="rect">
            <a:avLst/>
          </a:prstGeom>
          <a:solidFill>
            <a:srgbClr val="BFD8E7"/>
          </a:solidFill>
          <a:ln>
            <a:solidFill>
              <a:srgbClr val="BFD8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703723" y="4230001"/>
            <a:ext cx="67375" cy="48112"/>
          </a:xfrm>
          <a:prstGeom prst="rect">
            <a:avLst/>
          </a:prstGeom>
          <a:solidFill>
            <a:srgbClr val="C3C9C9"/>
          </a:solidFill>
          <a:ln>
            <a:solidFill>
              <a:srgbClr val="C3C9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0981155" y="3716380"/>
            <a:ext cx="178277" cy="137520"/>
          </a:xfrm>
          <a:prstGeom prst="rect">
            <a:avLst/>
          </a:prstGeom>
          <a:solidFill>
            <a:srgbClr val="EAEBEF"/>
          </a:solidFill>
          <a:ln>
            <a:solidFill>
              <a:srgbClr val="EAE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803732" y="5925132"/>
            <a:ext cx="45719" cy="149096"/>
          </a:xfrm>
          <a:prstGeom prst="rect">
            <a:avLst/>
          </a:prstGeom>
          <a:solidFill>
            <a:srgbClr val="EDEEF0"/>
          </a:solidFill>
          <a:ln>
            <a:solidFill>
              <a:srgbClr val="ECE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B00D77EA-B76F-407C-B39A-DD5CADCB88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/>
          <a:srcRect l="14533" r="14533"/>
          <a:stretch>
            <a:fillRect/>
          </a:stretch>
        </p:blipFill>
        <p:spPr>
          <a:xfrm>
            <a:off x="6743703" y="16926"/>
            <a:ext cx="5448297" cy="6858000"/>
          </a:xfrm>
          <a:solidFill>
            <a:srgbClr val="EAEBEF"/>
          </a:solidFill>
          <a:ln>
            <a:solidFill>
              <a:srgbClr val="EAEBEF"/>
            </a:solidFill>
          </a:ln>
        </p:spPr>
      </p:pic>
    </p:spTree>
    <p:extLst>
      <p:ext uri="{BB962C8B-B14F-4D97-AF65-F5344CB8AC3E}">
        <p14:creationId xmlns:p14="http://schemas.microsoft.com/office/powerpoint/2010/main" val="222367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1434F-F5E5-4957-A030-E76CB2F3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AEDB7EED-94EE-4483-B0C8-40C576DE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58" y="6109652"/>
            <a:ext cx="2312884" cy="482321"/>
          </a:xfrm>
          <a:prstGeom prst="rect">
            <a:avLst/>
          </a:prstGeom>
        </p:spPr>
      </p:pic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B57B8BE6-C298-4F45-A38D-0B98FAC14530}"/>
              </a:ext>
            </a:extLst>
          </p:cNvPr>
          <p:cNvSpPr txBox="1">
            <a:spLocks/>
          </p:cNvSpPr>
          <p:nvPr/>
        </p:nvSpPr>
        <p:spPr>
          <a:xfrm>
            <a:off x="1248251" y="2700385"/>
            <a:ext cx="9601200" cy="3319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 smtClean="0"/>
              <a:t> Adequação às normas.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 smtClean="0"/>
              <a:t> Monitoramento constante, seguro e automatizado. 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 smtClean="0"/>
              <a:t> Economia de energia e tempo.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 smtClean="0"/>
              <a:t> Como funciona.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 smtClean="0"/>
              <a:t> Tecnologias e ferramentas utilizadas.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 smtClean="0"/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359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reção de Vendas 16:9">
  <a:themeElements>
    <a:clrScheme name="Personalizada 2">
      <a:dk1>
        <a:srgbClr val="3F3F3F"/>
      </a:dk1>
      <a:lt1>
        <a:sysClr val="window" lastClr="FFFFFF"/>
      </a:lt1>
      <a:dk2>
        <a:srgbClr val="000000"/>
      </a:dk2>
      <a:lt2>
        <a:srgbClr val="F9F9F9"/>
      </a:lt2>
      <a:accent1>
        <a:srgbClr val="C7E1F0"/>
      </a:accent1>
      <a:accent2>
        <a:srgbClr val="34A1C4"/>
      </a:accent2>
      <a:accent3>
        <a:srgbClr val="227ABA"/>
      </a:accent3>
      <a:accent4>
        <a:srgbClr val="5F5F5F"/>
      </a:accent4>
      <a:accent5>
        <a:srgbClr val="69E0E7"/>
      </a:accent5>
      <a:accent6>
        <a:srgbClr val="006095"/>
      </a:accent6>
      <a:hlink>
        <a:srgbClr val="227ABA"/>
      </a:hlink>
      <a:folHlink>
        <a:srgbClr val="96989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65_TF03431374.potx" id="{642082C3-33C4-4A4F-826A-DE6F41321B77}" vid="{9E4BA8FB-5DC8-40C3-9BE9-9FE0540F6115}"/>
    </a:ext>
  </a:extLst>
</a:theme>
</file>

<file path=ppt/theme/theme2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TF03431374</Template>
  <TotalTime>388</TotalTime>
  <Words>462</Words>
  <Application>Microsoft Office PowerPoint</Application>
  <PresentationFormat>Widescreen</PresentationFormat>
  <Paragraphs>79</Paragraphs>
  <Slides>21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Book Antiqua</vt:lpstr>
      <vt:lpstr>Calibri</vt:lpstr>
      <vt:lpstr>Segoe UI</vt:lpstr>
      <vt:lpstr>Direção de Vendas 16:9</vt:lpstr>
      <vt:lpstr>Apresentação do PowerPoint</vt:lpstr>
      <vt:lpstr>Apresentação do PowerPoint</vt:lpstr>
      <vt:lpstr>Membros do Grupo</vt:lpstr>
      <vt:lpstr>Apresentação do PowerPoint</vt:lpstr>
      <vt:lpstr>O que é umidade?</vt:lpstr>
      <vt:lpstr>Bem estar e produtividade</vt:lpstr>
      <vt:lpstr>Relação Produtividade x Temperatura</vt:lpstr>
      <vt:lpstr>Apresentação do PowerPoint</vt:lpstr>
      <vt:lpstr>Projeto</vt:lpstr>
      <vt:lpstr>Apresentação do PowerPoint</vt:lpstr>
      <vt:lpstr>Desenho de Solução</vt:lpstr>
      <vt:lpstr>Low Level Design</vt:lpstr>
      <vt:lpstr>Apresentação do PowerPoint</vt:lpstr>
      <vt:lpstr>Modelo Conceitual</vt:lpstr>
      <vt:lpstr>Apresentação do PowerPoint</vt:lpstr>
      <vt:lpstr>Analytics</vt:lpstr>
      <vt:lpstr>Apresentação do PowerPoint</vt:lpstr>
      <vt:lpstr>Tecnologias e Ferramentas Utilizadas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com layout de imagens</dc:title>
  <dc:creator>LETICIA LAGO MÓRI</dc:creator>
  <cp:lastModifiedBy>Aluno</cp:lastModifiedBy>
  <cp:revision>39</cp:revision>
  <dcterms:created xsi:type="dcterms:W3CDTF">2019-03-29T23:07:21Z</dcterms:created>
  <dcterms:modified xsi:type="dcterms:W3CDTF">2019-05-06T20:33:33Z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