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73" r:id="rId3"/>
    <p:sldId id="258" r:id="rId4"/>
    <p:sldId id="259" r:id="rId5"/>
    <p:sldId id="271" r:id="rId6"/>
    <p:sldId id="270" r:id="rId7"/>
    <p:sldId id="272" r:id="rId8"/>
    <p:sldId id="274" r:id="rId9"/>
    <p:sldId id="275" r:id="rId10"/>
    <p:sldId id="276" r:id="rId11"/>
    <p:sldId id="262" r:id="rId12"/>
    <p:sldId id="260" r:id="rId13"/>
    <p:sldId id="261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3529" autoAdjust="0"/>
  </p:normalViewPr>
  <p:slideViewPr>
    <p:cSldViewPr snapToGrid="0">
      <p:cViewPr varScale="1">
        <p:scale>
          <a:sx n="66" d="100"/>
          <a:sy n="66" d="100"/>
        </p:scale>
        <p:origin x="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Produtividade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49E-4529-A1A6-5419C5DD7C65}"/>
              </c:ext>
            </c:extLst>
          </c:dPt>
          <c:dLbls>
            <c:dLbl>
              <c:idx val="1"/>
              <c:layout>
                <c:manualLayout>
                  <c:x val="-1.3227513227513713E-3"/>
                  <c:y val="8.771929824561295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49E-4529-A1A6-5419C5DD7C65}"/>
                </c:ext>
              </c:extLst>
            </c:dLbl>
            <c:dLbl>
              <c:idx val="2"/>
              <c:layout>
                <c:manualLayout>
                  <c:x val="-4.850032155436188E-17"/>
                  <c:y val="1.16959064327485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49E-4529-A1A6-5419C5DD7C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Sheet1!$B$2:$B$9</c:f>
              <c:numCache>
                <c:formatCode>0</c:formatCode>
                <c:ptCount val="8"/>
                <c:pt idx="0">
                  <c:v>-44</c:v>
                </c:pt>
                <c:pt idx="1">
                  <c:v>-3</c:v>
                </c:pt>
                <c:pt idx="2">
                  <c:v>-6.5</c:v>
                </c:pt>
                <c:pt idx="3">
                  <c:v>-12.5</c:v>
                </c:pt>
                <c:pt idx="4">
                  <c:v>-20</c:v>
                </c:pt>
                <c:pt idx="5">
                  <c:v>-28.5</c:v>
                </c:pt>
                <c:pt idx="6">
                  <c:v>-39</c:v>
                </c:pt>
                <c:pt idx="7">
                  <c:v>-51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Freq. Erros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749E-4529-A1A6-5419C5DD7C65}"/>
              </c:ext>
            </c:extLst>
          </c:dPt>
          <c:dLbls>
            <c:dLbl>
              <c:idx val="1"/>
              <c:layout>
                <c:manualLayout>
                  <c:x val="-5.2910052910052907E-3"/>
                  <c:y val="-2.04678362573100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49E-4529-A1A6-5419C5DD7C65}"/>
                </c:ext>
              </c:extLst>
            </c:dLbl>
            <c:dLbl>
              <c:idx val="2"/>
              <c:layout>
                <c:manualLayout>
                  <c:x val="-1.3227513227513275E-2"/>
                  <c:y val="-2.63157894736842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49E-4529-A1A6-5419C5DD7C65}"/>
                </c:ext>
              </c:extLst>
            </c:dLbl>
            <c:dLbl>
              <c:idx val="3"/>
              <c:layout>
                <c:manualLayout>
                  <c:x val="-9.2592592592592587E-3"/>
                  <c:y val="-4.09356725146198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49E-4529-A1A6-5419C5DD7C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Sheet1!$C$2:$C$9</c:f>
              <c:numCache>
                <c:formatCode>0</c:formatCode>
                <c:ptCount val="8"/>
                <c:pt idx="0">
                  <c:v>89</c:v>
                </c:pt>
                <c:pt idx="1">
                  <c:v>5</c:v>
                </c:pt>
                <c:pt idx="2">
                  <c:v>3.5</c:v>
                </c:pt>
                <c:pt idx="3">
                  <c:v>12</c:v>
                </c:pt>
                <c:pt idx="4">
                  <c:v>75</c:v>
                </c:pt>
                <c:pt idx="5">
                  <c:v>270</c:v>
                </c:pt>
                <c:pt idx="6">
                  <c:v>550</c:v>
                </c:pt>
                <c:pt idx="7">
                  <c:v>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3410872"/>
        <c:axId val="263403656"/>
      </c:lineChart>
      <c:catAx>
        <c:axId val="263410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03656"/>
        <c:auto val="1"/>
        <c:lblAlgn val="ctr"/>
        <c:lblOffset val="100"/>
        <c:noMultiLvlLbl val="0"/>
      </c:catAx>
      <c:valAx>
        <c:axId val="26340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10872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 rtlCol="0"/>
        <a:lstStyle/>
        <a:p>
          <a:pPr rtl="0"/>
          <a:r>
            <a:rPr lang="pt-BR" noProof="0" dirty="0"/>
            <a:t>Título da etapa 1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 rtlCol="0"/>
        <a:lstStyle/>
        <a:p>
          <a:pPr rtl="0"/>
          <a:endParaRPr lang="pt-BR" noProof="0" dirty="0"/>
        </a:p>
      </dgm:t>
    </dgm:pt>
    <dgm:pt modelId="{6CFF1BD9-AE1F-4488-8B72-01186EADA6FF}" type="sibTrans" cxnId="{B0E2386F-A443-4201-8130-FB9CC25AA154}">
      <dgm:prSet/>
      <dgm:spPr/>
      <dgm:t>
        <a:bodyPr rtlCol="0"/>
        <a:lstStyle/>
        <a:p>
          <a:pPr rtl="0"/>
          <a:endParaRPr lang="pt-BR" noProof="0" dirty="0"/>
        </a:p>
      </dgm:t>
    </dgm:pt>
    <dgm:pt modelId="{12E26E22-71B0-4386-A84F-ABF2FF66A99F}">
      <dgm:prSet phldrT="[Text]"/>
      <dgm:spPr/>
      <dgm:t>
        <a:bodyPr rtlCol="0"/>
        <a:lstStyle/>
        <a:p>
          <a:pPr rtl="0"/>
          <a:r>
            <a:rPr lang="pt-BR" noProof="0" dirty="0"/>
            <a:t>Título da etapa 2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 rtlCol="0"/>
        <a:lstStyle/>
        <a:p>
          <a:pPr rtl="0"/>
          <a:endParaRPr lang="pt-BR" noProof="0" dirty="0"/>
        </a:p>
      </dgm:t>
    </dgm:pt>
    <dgm:pt modelId="{E1826C46-15A2-4345-B986-53D05F21F155}" type="sibTrans" cxnId="{937639B3-2352-48E4-A96B-F63DF2119D92}">
      <dgm:prSet/>
      <dgm:spPr/>
      <dgm:t>
        <a:bodyPr rtlCol="0"/>
        <a:lstStyle/>
        <a:p>
          <a:pPr rtl="0"/>
          <a:endParaRPr lang="pt-BR" noProof="0" dirty="0"/>
        </a:p>
      </dgm:t>
    </dgm:pt>
    <dgm:pt modelId="{A8B05E70-CCF1-4080-8EEE-6873C9D4B630}">
      <dgm:prSet phldrT="[Text]"/>
      <dgm:spPr/>
      <dgm:t>
        <a:bodyPr rtlCol="0"/>
        <a:lstStyle/>
        <a:p>
          <a:pPr rtl="0"/>
          <a:r>
            <a:rPr lang="pt-BR" noProof="0" dirty="0"/>
            <a:t>Título da etapa 3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 rtlCol="0"/>
        <a:lstStyle/>
        <a:p>
          <a:pPr rtl="0"/>
          <a:endParaRPr lang="pt-BR" noProof="0" dirty="0"/>
        </a:p>
      </dgm:t>
    </dgm:pt>
    <dgm:pt modelId="{B6438016-7365-4FC0-A372-D90585B4B6EE}" type="sibTrans" cxnId="{B8B909D0-D4F6-48D4-81DA-A58F34AE3646}">
      <dgm:prSet/>
      <dgm:spPr/>
      <dgm:t>
        <a:bodyPr rtlCol="0"/>
        <a:lstStyle/>
        <a:p>
          <a:pPr rtl="0"/>
          <a:endParaRPr lang="pt-BR" noProof="0" dirty="0"/>
        </a:p>
      </dgm:t>
    </dgm:pt>
    <dgm:pt modelId="{42147153-A6C2-4177-BA7D-2ACCC2C1B2F7}">
      <dgm:prSet phldrT="[Text]"/>
      <dgm:spPr/>
      <dgm:t>
        <a:bodyPr rtlCol="0"/>
        <a:lstStyle/>
        <a:p>
          <a:pPr rtl="0"/>
          <a:r>
            <a:rPr lang="pt-BR" noProof="0" dirty="0"/>
            <a:t>Título da etapa 4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 rtlCol="0"/>
        <a:lstStyle/>
        <a:p>
          <a:pPr rtl="0"/>
          <a:endParaRPr lang="pt-BR" noProof="0" dirty="0"/>
        </a:p>
      </dgm:t>
    </dgm:pt>
    <dgm:pt modelId="{0C6B132F-0347-46BA-86A4-3FAFB6676411}" type="sibTrans" cxnId="{777DC3C6-D336-4C94-A624-E5582A07ECAA}">
      <dgm:prSet/>
      <dgm:spPr/>
      <dgm:t>
        <a:bodyPr rtlCol="0"/>
        <a:lstStyle/>
        <a:p>
          <a:pPr rtl="0"/>
          <a:endParaRPr lang="pt-BR" noProof="0" dirty="0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noProof="0" dirty="0"/>
            <a:t>Título da etapa 1</a:t>
          </a:r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noProof="0" dirty="0"/>
            <a:t>Título da etapa 2</a:t>
          </a:r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noProof="0" dirty="0"/>
            <a:t>Título da etapa 3</a:t>
          </a:r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noProof="0" dirty="0"/>
            <a:t>Título da etapa 4</a:t>
          </a:r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t>22/04/2019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t>22/04/2019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057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4019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629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379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770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1221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0065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861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08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297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702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932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031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9125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539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t>22/04/2019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t>22/04/2019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t>22/04/2019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t>22/04/2019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t>22/04/2019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t>22/04/2019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t>22/04/2019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t>22/04/2019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t>22/04/2019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t>22/04/2019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t>22/04/2019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A03A11CC-27AA-4471-82B6-98BA97F98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18249320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4ED9CF0-A186-47EE-AD5A-9F1572E2E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6367"/>
            <a:ext cx="11958638" cy="554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Dois layouts de conteúdo com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/>
              <a:t>Primeiro marcador aqui</a:t>
            </a:r>
          </a:p>
          <a:p>
            <a:pPr rtl="0"/>
            <a:r>
              <a:rPr lang="pt-BR" dirty="0"/>
              <a:t>Segundo marcador aqui</a:t>
            </a:r>
          </a:p>
          <a:p>
            <a:pPr rtl="0"/>
            <a:r>
              <a:rPr lang="pt-BR" dirty="0"/>
              <a:t>Terceiro marcador aqui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0289266"/>
              </p:ext>
            </p:extLst>
          </p:nvPr>
        </p:nvGraphicFramePr>
        <p:xfrm>
          <a:off x="6324600" y="1828800"/>
          <a:ext cx="4572000" cy="22987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Classe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Grupo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Grupo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Classe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Classe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Classe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Título e layout de conteúdo com </a:t>
            </a:r>
            <a:r>
              <a:rPr lang="pt-BR" dirty="0" err="1"/>
              <a:t>SmartArt</a:t>
            </a:r>
            <a:endParaRPr lang="pt-BR" dirty="0"/>
          </a:p>
        </p:txBody>
      </p:sp>
      <p:graphicFrame>
        <p:nvGraphicFramePr>
          <p:cNvPr id="6" name="Espaço reservado para conteúdo 5" descr="Diagrama de Processo com divisa básico mostrando 4 etapas organizadas da esquerda para a direita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014975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2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3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4</a:t>
            </a:r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5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6</a:t>
            </a:r>
          </a:p>
        </p:txBody>
      </p:sp>
      <p:sp>
        <p:nvSpPr>
          <p:cNvPr id="5" name="Espaço reservado para imagem 4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/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42934" y="4124793"/>
            <a:ext cx="4353066" cy="771790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Soluções para produtividade</a:t>
            </a:r>
          </a:p>
        </p:txBody>
      </p:sp>
    </p:spTree>
    <p:extLst>
      <p:ext uri="{BB962C8B-B14F-4D97-AF65-F5344CB8AC3E}">
        <p14:creationId xmlns:p14="http://schemas.microsoft.com/office/powerpoint/2010/main" val="4261023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7</a:t>
            </a:r>
          </a:p>
        </p:txBody>
      </p:sp>
      <p:sp>
        <p:nvSpPr>
          <p:cNvPr id="4" name="Espaço reservado para imagem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imagem 5"/>
          <p:cNvSpPr>
            <a:spLocks noGrp="1"/>
          </p:cNvSpPr>
          <p:nvPr>
            <p:ph type="pic" idx="13"/>
          </p:nvPr>
        </p:nvSpPr>
        <p:spPr/>
      </p:sp>
      <p:sp>
        <p:nvSpPr>
          <p:cNvPr id="11" name="Espaço reservado para texto 10"/>
          <p:cNvSpPr>
            <a:spLocks noGrp="1"/>
          </p:cNvSpPr>
          <p:nvPr>
            <p:ph type="body" sz="half" idx="14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Membros do Grupo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75427" y="2767013"/>
            <a:ext cx="4327478" cy="2462213"/>
          </a:xfrm>
        </p:spPr>
        <p:txBody>
          <a:bodyPr rtlCol="0"/>
          <a:lstStyle/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Leticia Lago</a:t>
            </a:r>
          </a:p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Natália Medina</a:t>
            </a:r>
          </a:p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Vitor Leonardo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768522" y="2767013"/>
            <a:ext cx="4327478" cy="220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Adriana </a:t>
            </a:r>
            <a:r>
              <a:rPr lang="pt-BR" dirty="0" err="1"/>
              <a:t>Elva</a:t>
            </a:r>
            <a:r>
              <a:rPr lang="pt-BR" dirty="0"/>
              <a:t> 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Fernanda Esteves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Gustavo Henrique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umidade?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886074"/>
            <a:ext cx="6115050" cy="3286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Quantidade de vapor de água na atmosfera.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Regiões afetadas.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Umidade ideal entre 50% a 60%(OMS).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24AA2B1-7AA6-4752-A7B7-D8B1E32B2966}"/>
              </a:ext>
            </a:extLst>
          </p:cNvPr>
          <p:cNvSpPr txBox="1">
            <a:spLocks/>
          </p:cNvSpPr>
          <p:nvPr/>
        </p:nvSpPr>
        <p:spPr>
          <a:xfrm>
            <a:off x="6915150" y="2886074"/>
            <a:ext cx="5276850" cy="3286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Proliferação de malefícios.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Problemas respiratórios.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Edifício doente.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3FA2DC-D939-44F1-AE5B-5BDFF8F08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Bem estar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2400300"/>
            <a:ext cx="9601200" cy="3771900"/>
          </a:xfrm>
        </p:spPr>
        <p:txBody>
          <a:bodyPr/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Impacto causado no ambiente de trabalho.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NR17 (Ministério do Trabalho).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Umidade mínima de 40% e temperatura de 20ºC a 23ºC.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Bem fisiológico e psicológico do funcionário.</a:t>
            </a:r>
          </a:p>
          <a:p>
            <a:pPr marL="0" indent="0">
              <a:buNone/>
            </a:pPr>
            <a:endParaRPr lang="pt-BR" dirty="0"/>
          </a:p>
          <a:p>
            <a:pPr>
              <a:buBlip>
                <a:blip r:embed="rId3"/>
              </a:buBlip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CFAA25-4F8B-4D41-8D5D-5344F670A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6978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Relação Produtividade x Temperatura</a:t>
            </a:r>
          </a:p>
        </p:txBody>
      </p:sp>
      <p:graphicFrame>
        <p:nvGraphicFramePr>
          <p:cNvPr id="6" name="Espaço reservado para conteúdo 5" descr="Gráfico de colunas clusterizado representando&#10;Gráfico de combinação de três séries para quatro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197788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93E2AA3-D61E-4E72-A82B-8C8A58488B92}"/>
              </a:ext>
            </a:extLst>
          </p:cNvPr>
          <p:cNvSpPr txBox="1"/>
          <p:nvPr/>
        </p:nvSpPr>
        <p:spPr>
          <a:xfrm>
            <a:off x="8029576" y="6172200"/>
            <a:ext cx="36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Taís Larissa – CESUMAR (2010)</a:t>
            </a:r>
          </a:p>
        </p:txBody>
      </p:sp>
    </p:spTree>
    <p:extLst>
      <p:ext uri="{BB962C8B-B14F-4D97-AF65-F5344CB8AC3E}">
        <p14:creationId xmlns:p14="http://schemas.microsoft.com/office/powerpoint/2010/main" val="117916465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B8BE6-C298-4F45-A38D-0B98FAC14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pt-BR" dirty="0"/>
              <a:t> Adequação às normas.</a:t>
            </a:r>
          </a:p>
          <a:p>
            <a:pPr>
              <a:buBlip>
                <a:blip r:embed="rId2"/>
              </a:buBlip>
            </a:pPr>
            <a:r>
              <a:rPr lang="pt-BR" dirty="0"/>
              <a:t> Monitoramento constante, seguro e automatizado. </a:t>
            </a:r>
          </a:p>
          <a:p>
            <a:pPr>
              <a:buBlip>
                <a:blip r:embed="rId2"/>
              </a:buBlip>
            </a:pPr>
            <a:r>
              <a:rPr lang="pt-BR" dirty="0"/>
              <a:t> Economia de energia e tempo.</a:t>
            </a:r>
          </a:p>
          <a:p>
            <a:pPr>
              <a:buBlip>
                <a:blip r:embed="rId2"/>
              </a:buBlip>
            </a:pPr>
            <a:r>
              <a:rPr lang="pt-BR" dirty="0"/>
              <a:t> Como funciona.</a:t>
            </a:r>
          </a:p>
          <a:p>
            <a:pPr>
              <a:buBlip>
                <a:blip r:embed="rId2"/>
              </a:buBlip>
            </a:pPr>
            <a:r>
              <a:rPr lang="pt-BR" dirty="0"/>
              <a:t> Tecnologias e ferramentas utilizadas.</a:t>
            </a:r>
          </a:p>
          <a:p>
            <a:pPr>
              <a:buBlip>
                <a:blip r:embed="rId2"/>
              </a:buBlip>
            </a:pPr>
            <a:endParaRPr lang="pt-BR" dirty="0"/>
          </a:p>
          <a:p>
            <a:pPr>
              <a:buBlip>
                <a:blip r:embed="rId2"/>
              </a:buBlip>
            </a:pPr>
            <a:endParaRPr lang="pt-BR" dirty="0"/>
          </a:p>
        </p:txBody>
      </p:sp>
      <p:pic>
        <p:nvPicPr>
          <p:cNvPr id="6" name="Imagem 5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1" name="Imagem 10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2" name="Imagem 11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3" name="Imagem 12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5" name="Imagem 14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382ED7D-F4E2-4CD0-87CA-3CCE17939886}"/>
              </a:ext>
            </a:extLst>
          </p:cNvPr>
          <p:cNvSpPr/>
          <p:nvPr/>
        </p:nvSpPr>
        <p:spPr>
          <a:xfrm>
            <a:off x="171450" y="1657350"/>
            <a:ext cx="1076801" cy="48863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41FEBA0-1E0D-4927-8FD8-F9AB27A3B0DE}"/>
              </a:ext>
            </a:extLst>
          </p:cNvPr>
          <p:cNvSpPr/>
          <p:nvPr/>
        </p:nvSpPr>
        <p:spPr>
          <a:xfrm>
            <a:off x="10369111" y="1636339"/>
            <a:ext cx="1076801" cy="48863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4B9BE8B-72A1-4A03-8958-945AAB71D917}"/>
              </a:ext>
            </a:extLst>
          </p:cNvPr>
          <p:cNvSpPr/>
          <p:nvPr/>
        </p:nvSpPr>
        <p:spPr>
          <a:xfrm>
            <a:off x="8507175" y="1600199"/>
            <a:ext cx="1076801" cy="48863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C1D33F6-2704-4E01-A47B-A4D1E77519C2}"/>
              </a:ext>
            </a:extLst>
          </p:cNvPr>
          <p:cNvSpPr/>
          <p:nvPr/>
        </p:nvSpPr>
        <p:spPr>
          <a:xfrm>
            <a:off x="1393858" y="4646268"/>
            <a:ext cx="6486158" cy="20750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EDB7EED-94EE-4483-B0C8-40C576DE6F9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5947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Tecnologias e Ferramentas Utilizadas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0B12A99-9D35-4890-BD5E-B7578258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98" y="1504546"/>
            <a:ext cx="3280320" cy="19244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DF8951-3F5C-47AC-8D19-380C37257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507" y="4675288"/>
            <a:ext cx="1626394" cy="192757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15635A-68C2-4CF3-A056-F955AF49E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882" y="1480311"/>
            <a:ext cx="2831591" cy="17345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3C2AD72-F574-4C9E-8D9F-FEF37CB79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3" y="1611433"/>
            <a:ext cx="4361569" cy="13405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9EF7266-E820-496A-9841-3B14D7CC6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3069" y="2854550"/>
            <a:ext cx="1477130" cy="1471383"/>
          </a:xfrm>
          <a:prstGeom prst="rect">
            <a:avLst/>
          </a:prstGeom>
        </p:spPr>
      </p:pic>
      <p:pic>
        <p:nvPicPr>
          <p:cNvPr id="17" name="Imagem 16" descr="Uma imagem contendo objeto&#10;&#10;Descrição gerada automaticamente">
            <a:extLst>
              <a:ext uri="{FF2B5EF4-FFF2-40B4-BE49-F238E27FC236}">
                <a16:creationId xmlns:a16="http://schemas.microsoft.com/office/drawing/2014/main" id="{E609E85E-28F7-49E7-B22F-12B8E8B22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0255" y="5639077"/>
            <a:ext cx="2976562" cy="860412"/>
          </a:xfrm>
          <a:prstGeom prst="rect">
            <a:avLst/>
          </a:prstGeom>
        </p:spPr>
      </p:pic>
      <p:pic>
        <p:nvPicPr>
          <p:cNvPr id="19" name="Imagem 18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E6F56BA2-DF13-49E7-97B8-0C007DDC2B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6498" y="3633363"/>
            <a:ext cx="1729202" cy="1173387"/>
          </a:xfrm>
          <a:prstGeom prst="rect">
            <a:avLst/>
          </a:prstGeom>
        </p:spPr>
      </p:pic>
      <p:pic>
        <p:nvPicPr>
          <p:cNvPr id="21" name="Imagem 20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F1A806DF-6158-4EF4-A561-6269A4524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300" y="3498953"/>
            <a:ext cx="2475688" cy="172167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6C4C144-9229-4AF5-9AF0-BF6A5FA992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801" y="3361149"/>
            <a:ext cx="2667000" cy="1089827"/>
          </a:xfrm>
          <a:prstGeom prst="rect">
            <a:avLst/>
          </a:prstGeom>
        </p:spPr>
      </p:pic>
      <p:pic>
        <p:nvPicPr>
          <p:cNvPr id="25" name="Imagem 24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46AA173A-F220-46A8-BBB7-92F7CA2D28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03595" y="5353454"/>
            <a:ext cx="1609725" cy="160972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EB3AB1F-1543-44D3-8D87-B239633E75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64463" y="3418133"/>
            <a:ext cx="1340505" cy="134050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F65B9C5-1452-48DB-BDB3-F025252841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3451" y="4649124"/>
            <a:ext cx="1143000" cy="1143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59CB842-2ACA-4CAB-A11B-11F4745547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0500" y="5821150"/>
            <a:ext cx="2528903" cy="10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Desenho de Solução</a:t>
            </a:r>
          </a:p>
        </p:txBody>
      </p:sp>
    </p:spTree>
    <p:extLst>
      <p:ext uri="{BB962C8B-B14F-4D97-AF65-F5344CB8AC3E}">
        <p14:creationId xmlns:p14="http://schemas.microsoft.com/office/powerpoint/2010/main" val="3260387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reção de Vendas 16:9">
  <a:themeElements>
    <a:clrScheme name="Personalizada 2">
      <a:dk1>
        <a:srgbClr val="3F3F3F"/>
      </a:dk1>
      <a:lt1>
        <a:sysClr val="window" lastClr="FFFFFF"/>
      </a:lt1>
      <a:dk2>
        <a:srgbClr val="000000"/>
      </a:dk2>
      <a:lt2>
        <a:srgbClr val="F9F9F9"/>
      </a:lt2>
      <a:accent1>
        <a:srgbClr val="C7E1F0"/>
      </a:accent1>
      <a:accent2>
        <a:srgbClr val="34A1C4"/>
      </a:accent2>
      <a:accent3>
        <a:srgbClr val="227ABA"/>
      </a:accent3>
      <a:accent4>
        <a:srgbClr val="5F5F5F"/>
      </a:accent4>
      <a:accent5>
        <a:srgbClr val="69E0E7"/>
      </a:accent5>
      <a:accent6>
        <a:srgbClr val="006095"/>
      </a:accent6>
      <a:hlink>
        <a:srgbClr val="227ABA"/>
      </a:hlink>
      <a:folHlink>
        <a:srgbClr val="96989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TF03431374</Template>
  <TotalTime>236</TotalTime>
  <Words>320</Words>
  <Application>Microsoft Office PowerPoint</Application>
  <PresentationFormat>Widescreen</PresentationFormat>
  <Paragraphs>81</Paragraphs>
  <Slides>20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Book Antiqua</vt:lpstr>
      <vt:lpstr>Calibri</vt:lpstr>
      <vt:lpstr>Segoe UI</vt:lpstr>
      <vt:lpstr>Direção de Vendas 16:9</vt:lpstr>
      <vt:lpstr>Apresentação do PowerPoint</vt:lpstr>
      <vt:lpstr>Apresentação do PowerPoint</vt:lpstr>
      <vt:lpstr>Membros do Grupo</vt:lpstr>
      <vt:lpstr>O que é umidade?</vt:lpstr>
      <vt:lpstr>Bem estar</vt:lpstr>
      <vt:lpstr>Relação Produtividade x Temperatura</vt:lpstr>
      <vt:lpstr>Projeto</vt:lpstr>
      <vt:lpstr>Tecnologias e Ferramentas Utilizadas</vt:lpstr>
      <vt:lpstr>Desenho de Solução</vt:lpstr>
      <vt:lpstr>Low Level Design</vt:lpstr>
      <vt:lpstr>Apresentação do PowerPoint</vt:lpstr>
      <vt:lpstr>Dois layouts de conteúdo com tabela</vt:lpstr>
      <vt:lpstr>Título e layout de conteúdo com SmartArt</vt:lpstr>
      <vt:lpstr>Adicionar título de slide – 2</vt:lpstr>
      <vt:lpstr>Adicionar título de slide – 3</vt:lpstr>
      <vt:lpstr>Adicionar título de slide – 4</vt:lpstr>
      <vt:lpstr>Apresentação do PowerPoint</vt:lpstr>
      <vt:lpstr>Adicionar título de slide – 5</vt:lpstr>
      <vt:lpstr>Adicionar título de slide – 6</vt:lpstr>
      <vt:lpstr>Adicionar título de slide –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com layout de imagens</dc:title>
  <dc:creator>LETICIA LAGO MÓRI</dc:creator>
  <cp:lastModifiedBy>LETICIA LAGO MÓRI</cp:lastModifiedBy>
  <cp:revision>24</cp:revision>
  <dcterms:created xsi:type="dcterms:W3CDTF">2019-03-29T23:07:21Z</dcterms:created>
  <dcterms:modified xsi:type="dcterms:W3CDTF">2019-04-23T00:11:21Z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