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73" r:id="rId2"/>
    <p:sldId id="258" r:id="rId3"/>
    <p:sldId id="280" r:id="rId4"/>
    <p:sldId id="259" r:id="rId5"/>
    <p:sldId id="271" r:id="rId6"/>
    <p:sldId id="270" r:id="rId7"/>
    <p:sldId id="272" r:id="rId8"/>
    <p:sldId id="275" r:id="rId9"/>
    <p:sldId id="313" r:id="rId10"/>
    <p:sldId id="314" r:id="rId11"/>
    <p:sldId id="315" r:id="rId12"/>
    <p:sldId id="317" r:id="rId13"/>
    <p:sldId id="321" r:id="rId14"/>
    <p:sldId id="322" r:id="rId15"/>
    <p:sldId id="282" r:id="rId16"/>
    <p:sldId id="324" r:id="rId17"/>
    <p:sldId id="328" r:id="rId18"/>
    <p:sldId id="325" r:id="rId19"/>
    <p:sldId id="329" r:id="rId20"/>
    <p:sldId id="330" r:id="rId21"/>
    <p:sldId id="331" r:id="rId22"/>
    <p:sldId id="332" r:id="rId23"/>
    <p:sldId id="323" r:id="rId24"/>
    <p:sldId id="326" r:id="rId25"/>
    <p:sldId id="334" r:id="rId26"/>
    <p:sldId id="335" r:id="rId27"/>
    <p:sldId id="336" r:id="rId28"/>
    <p:sldId id="337" r:id="rId29"/>
    <p:sldId id="338" r:id="rId30"/>
    <p:sldId id="339" r:id="rId31"/>
    <p:sldId id="327" r:id="rId32"/>
    <p:sldId id="333" r:id="rId33"/>
    <p:sldId id="276" r:id="rId34"/>
    <p:sldId id="305" r:id="rId35"/>
    <p:sldId id="283" r:id="rId36"/>
    <p:sldId id="277" r:id="rId37"/>
    <p:sldId id="307" r:id="rId38"/>
    <p:sldId id="284" r:id="rId39"/>
    <p:sldId id="279" r:id="rId40"/>
    <p:sldId id="291" r:id="rId41"/>
    <p:sldId id="290" r:id="rId42"/>
    <p:sldId id="288" r:id="rId43"/>
    <p:sldId id="289" r:id="rId44"/>
    <p:sldId id="309" r:id="rId45"/>
    <p:sldId id="292" r:id="rId46"/>
    <p:sldId id="302" r:id="rId47"/>
    <p:sldId id="312" r:id="rId48"/>
    <p:sldId id="293" r:id="rId49"/>
    <p:sldId id="310" r:id="rId50"/>
    <p:sldId id="308" r:id="rId51"/>
    <p:sldId id="300" r:id="rId52"/>
    <p:sldId id="311" r:id="rId53"/>
    <p:sldId id="306" r:id="rId54"/>
    <p:sldId id="301" r:id="rId55"/>
    <p:sldId id="274" r:id="rId56"/>
    <p:sldId id="285" r:id="rId57"/>
    <p:sldId id="266" r:id="rId5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 LAGO MÓRI" initials="LLM" lastIdx="0" clrIdx="0">
    <p:extLst>
      <p:ext uri="{19B8F6BF-5375-455C-9EA6-DF929625EA0E}">
        <p15:presenceInfo xmlns:p15="http://schemas.microsoft.com/office/powerpoint/2012/main" userId="LETICIA LAGO MÓ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0"/>
    <a:srgbClr val="ECEDEF"/>
    <a:srgbClr val="EAEBEF"/>
    <a:srgbClr val="C3C9C9"/>
    <a:srgbClr val="BFD8E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3529" autoAdjust="0"/>
  </p:normalViewPr>
  <p:slideViewPr>
    <p:cSldViewPr snapToGrid="0">
      <p:cViewPr>
        <p:scale>
          <a:sx n="66" d="100"/>
          <a:sy n="66" d="100"/>
        </p:scale>
        <p:origin x="9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Produtividade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49E-4529-A1A6-5419C5DD7C65}"/>
              </c:ext>
            </c:extLst>
          </c:dPt>
          <c:dLbls>
            <c:dLbl>
              <c:idx val="1"/>
              <c:layout>
                <c:manualLayout>
                  <c:x val="-1.5873015873015921E-2"/>
                  <c:y val="1.16959064327484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9E-4529-A1A6-5419C5DD7C65}"/>
                </c:ext>
              </c:extLst>
            </c:dLbl>
            <c:dLbl>
              <c:idx val="2"/>
              <c:layout>
                <c:manualLayout>
                  <c:x val="-4.850032155436188E-17"/>
                  <c:y val="1.16959064327485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9E-4529-A1A6-5419C5DD7C65}"/>
                </c:ext>
              </c:extLst>
            </c:dLbl>
            <c:dLbl>
              <c:idx val="4"/>
              <c:layout>
                <c:manualLayout>
                  <c:x val="-3.968253968253968E-3"/>
                  <c:y val="1.46198830409355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D5B-4790-9681-FF0CECD76294}"/>
                </c:ext>
              </c:extLst>
            </c:dLbl>
            <c:dLbl>
              <c:idx val="5"/>
              <c:layout>
                <c:manualLayout>
                  <c:x val="-7.9365079365080332E-3"/>
                  <c:y val="-1.46198830409356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D5B-4790-9681-FF0CECD76294}"/>
                </c:ext>
              </c:extLst>
            </c:dLbl>
            <c:dLbl>
              <c:idx val="6"/>
              <c:layout>
                <c:manualLayout>
                  <c:x val="-9.7000643108723759E-17"/>
                  <c:y val="-3.21637426900584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D5B-4790-9681-FF0CECD76294}"/>
                </c:ext>
              </c:extLst>
            </c:dLbl>
            <c:dLbl>
              <c:idx val="7"/>
              <c:layout>
                <c:manualLayout>
                  <c:x val="-1.5873015873015872E-2"/>
                  <c:y val="-2.92397660818713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-44</c:v>
                </c:pt>
                <c:pt idx="1">
                  <c:v>-3</c:v>
                </c:pt>
                <c:pt idx="2">
                  <c:v>-6.5</c:v>
                </c:pt>
                <c:pt idx="3">
                  <c:v>-12.5</c:v>
                </c:pt>
                <c:pt idx="4">
                  <c:v>-20</c:v>
                </c:pt>
                <c:pt idx="5">
                  <c:v>-28.5</c:v>
                </c:pt>
                <c:pt idx="6">
                  <c:v>-39</c:v>
                </c:pt>
                <c:pt idx="7">
                  <c:v>-51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Freq. Erros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749E-4529-A1A6-5419C5DD7C65}"/>
              </c:ext>
            </c:extLst>
          </c:dPt>
          <c:dLbls>
            <c:dLbl>
              <c:idx val="1"/>
              <c:layout>
                <c:manualLayout>
                  <c:x val="-1.7195767195767195E-2"/>
                  <c:y val="-3.21637426900585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49E-4529-A1A6-5419C5DD7C65}"/>
                </c:ext>
              </c:extLst>
            </c:dLbl>
            <c:dLbl>
              <c:idx val="2"/>
              <c:layout>
                <c:manualLayout>
                  <c:x val="-1.3227513227513275E-2"/>
                  <c:y val="-2.6315789473684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49E-4529-A1A6-5419C5DD7C65}"/>
                </c:ext>
              </c:extLst>
            </c:dLbl>
            <c:dLbl>
              <c:idx val="3"/>
              <c:layout>
                <c:manualLayout>
                  <c:x val="-1.8518518518518615E-2"/>
                  <c:y val="-4.97076023391813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49E-4529-A1A6-5419C5DD7C65}"/>
                </c:ext>
              </c:extLst>
            </c:dLbl>
            <c:dLbl>
              <c:idx val="4"/>
              <c:layout>
                <c:manualLayout>
                  <c:x val="-5.2910052910052907E-3"/>
                  <c:y val="2.046783625730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D5B-4790-9681-FF0CECD76294}"/>
                </c:ext>
              </c:extLst>
            </c:dLbl>
            <c:dLbl>
              <c:idx val="5"/>
              <c:layout>
                <c:manualLayout>
                  <c:x val="-1.9841269841269937E-2"/>
                  <c:y val="4.6783625730994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D5B-4790-9681-FF0CECD76294}"/>
                </c:ext>
              </c:extLst>
            </c:dLbl>
            <c:dLbl>
              <c:idx val="6"/>
              <c:layout>
                <c:manualLayout>
                  <c:x val="-6.6137566137567105E-3"/>
                  <c:y val="4.3859649122806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D5B-4790-9681-FF0CECD76294}"/>
                </c:ext>
              </c:extLst>
            </c:dLbl>
            <c:dLbl>
              <c:idx val="7"/>
              <c:layout>
                <c:manualLayout>
                  <c:x val="-3.968253968253968E-3"/>
                  <c:y val="-1.754385964912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Sheet1!$C$2:$C$9</c:f>
              <c:numCache>
                <c:formatCode>0</c:formatCode>
                <c:ptCount val="8"/>
                <c:pt idx="0">
                  <c:v>89</c:v>
                </c:pt>
                <c:pt idx="1">
                  <c:v>5</c:v>
                </c:pt>
                <c:pt idx="2">
                  <c:v>3.5</c:v>
                </c:pt>
                <c:pt idx="3">
                  <c:v>12</c:v>
                </c:pt>
                <c:pt idx="4">
                  <c:v>75</c:v>
                </c:pt>
                <c:pt idx="5">
                  <c:v>270</c:v>
                </c:pt>
                <c:pt idx="6">
                  <c:v>550</c:v>
                </c:pt>
                <c:pt idx="7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410872"/>
        <c:axId val="263403656"/>
      </c:lineChart>
      <c:catAx>
        <c:axId val="26341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03656"/>
        <c:crosses val="autoZero"/>
        <c:auto val="1"/>
        <c:lblAlgn val="ctr"/>
        <c:lblOffset val="100"/>
        <c:noMultiLvlLbl val="0"/>
      </c:catAx>
      <c:valAx>
        <c:axId val="26340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1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 i="0" baseline="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04/06/2019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613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2947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9852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407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09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336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noProof="0" smtClean="0"/>
              <a:t>39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8593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351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901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48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876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54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noProof="0" smtClean="0"/>
              <a:t>55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71730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56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055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65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0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932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873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446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848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hyperlink" Target="http://nodetechhumi.azurewebsites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hyperlink" Target="http://nodetechhumi.azurewebsites.net/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2934" y="4124793"/>
            <a:ext cx="4353066" cy="77179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 para produtividade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052AC9-24A5-42E2-877C-66AA0F236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982" y="3319016"/>
            <a:ext cx="4605441" cy="9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B61222-DE5D-4091-887B-86C7758EB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2966973"/>
            <a:ext cx="9955014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6075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4">
            <a:extLst>
              <a:ext uri="{FF2B5EF4-FFF2-40B4-BE49-F238E27FC236}">
                <a16:creationId xmlns:a16="http://schemas.microsoft.com/office/drawing/2014/main" id="{F8D31C2A-2A37-4D1C-9462-CA9E6898B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9902"/>
            <a:ext cx="12192000" cy="1661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67025F-6BEE-4649-A12A-466064698DA6}"/>
              </a:ext>
            </a:extLst>
          </p:cNvPr>
          <p:cNvSpPr txBox="1"/>
          <p:nvPr/>
        </p:nvSpPr>
        <p:spPr>
          <a:xfrm>
            <a:off x="4659086" y="783772"/>
            <a:ext cx="2873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Calibri (Headings)"/>
              </a:rPr>
              <a:t>Gestão de riscos</a:t>
            </a:r>
          </a:p>
        </p:txBody>
      </p:sp>
    </p:spTree>
    <p:extLst>
      <p:ext uri="{BB962C8B-B14F-4D97-AF65-F5344CB8AC3E}">
        <p14:creationId xmlns:p14="http://schemas.microsoft.com/office/powerpoint/2010/main" val="386609440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e Ferramentas Utilizadas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0B12A99-9D35-4890-BD5E-B7578258B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98" y="1504546"/>
            <a:ext cx="3280320" cy="19244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DF8951-3F5C-47AC-8D19-380C37257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507" y="4675288"/>
            <a:ext cx="1626394" cy="1927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5635A-68C2-4CF3-A056-F955AF49E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882" y="1480311"/>
            <a:ext cx="2831591" cy="17345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C2AD72-F574-4C9E-8D9F-FEF37CB79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63" y="1611433"/>
            <a:ext cx="4361569" cy="13405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EF7266-E820-496A-9841-3B14D7CC61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3069" y="2854550"/>
            <a:ext cx="1477130" cy="1471383"/>
          </a:xfrm>
          <a:prstGeom prst="rect">
            <a:avLst/>
          </a:prstGeom>
        </p:spPr>
      </p:pic>
      <p:pic>
        <p:nvPicPr>
          <p:cNvPr id="17" name="Imagem 16" descr="Uma imagem contendo objeto&#10;&#10;Descrição gerada automaticamente">
            <a:extLst>
              <a:ext uri="{FF2B5EF4-FFF2-40B4-BE49-F238E27FC236}">
                <a16:creationId xmlns:a16="http://schemas.microsoft.com/office/drawing/2014/main" id="{E609E85E-28F7-49E7-B22F-12B8E8B22B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7436" y="5390944"/>
            <a:ext cx="2976562" cy="860412"/>
          </a:xfrm>
          <a:prstGeom prst="rect">
            <a:avLst/>
          </a:prstGeom>
        </p:spPr>
      </p:pic>
      <p:pic>
        <p:nvPicPr>
          <p:cNvPr id="19" name="Imagem 18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E6F56BA2-DF13-49E7-97B8-0C007DDC2B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7475" y="3429279"/>
            <a:ext cx="1729202" cy="1173387"/>
          </a:xfrm>
          <a:prstGeom prst="rect">
            <a:avLst/>
          </a:prstGeom>
        </p:spPr>
      </p:pic>
      <p:pic>
        <p:nvPicPr>
          <p:cNvPr id="21" name="Imagem 20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1A806DF-6158-4EF4-A561-6269A4524A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0029" y="3429000"/>
            <a:ext cx="2475688" cy="172167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C4C144-9229-4AF5-9AF0-BF6A5FA992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801" y="3361149"/>
            <a:ext cx="2667000" cy="1089827"/>
          </a:xfrm>
          <a:prstGeom prst="rect">
            <a:avLst/>
          </a:prstGeom>
        </p:spPr>
      </p:pic>
      <p:pic>
        <p:nvPicPr>
          <p:cNvPr id="25" name="Imagem 2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46AA173A-F220-46A8-BBB7-92F7CA2D28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7455" y="5399419"/>
            <a:ext cx="1498545" cy="149854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EB3AB1F-1543-44D3-8D87-B239633E75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02993" y="3046038"/>
            <a:ext cx="1340505" cy="134050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65B9C5-1452-48DB-BDB3-F025252841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451" y="4649124"/>
            <a:ext cx="1143000" cy="1143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59CB842-2ACA-4CAB-A11B-11F4745547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0500" y="5821150"/>
            <a:ext cx="2528903" cy="1036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09CDE7-D771-45DD-816F-21609E535E4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85544" y="4421255"/>
            <a:ext cx="2799355" cy="95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6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C4D79-823E-423C-A0E5-74C976ED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619832-166D-4CE4-A94E-4580309B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253"/>
            <a:ext cx="12192000" cy="45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1660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C38B5-470B-4159-9831-B04DDD84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Backlog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E6219-4694-41A6-B7C9-A3515A26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1" y="1533525"/>
            <a:ext cx="11581977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7193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0642552-7AEB-4AFD-8B58-1C5968DE51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2779" y="2691989"/>
            <a:ext cx="636358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2078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51C520-6113-438E-8DB2-7E96B934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3057473"/>
            <a:ext cx="8926171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3834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3" y="1535203"/>
            <a:ext cx="8558113" cy="51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509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F266DA-3B42-47ED-8D04-E2101F1D7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3" y="1552359"/>
            <a:ext cx="5857874" cy="530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6304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05C9A-20D0-4A00-9D0A-A8B3207B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 do Site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40BF6C-836F-477C-9527-4A158F86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2098323"/>
            <a:ext cx="5462586" cy="42473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56F8B9-E304-4FA4-9D1F-1087B7A30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0" r="4358"/>
          <a:stretch/>
        </p:blipFill>
        <p:spPr>
          <a:xfrm>
            <a:off x="3428999" y="2314935"/>
            <a:ext cx="5057775" cy="2499954"/>
          </a:xfrm>
          <a:prstGeom prst="rect">
            <a:avLst/>
          </a:prstGeom>
        </p:spPr>
      </p:pic>
      <p:pic>
        <p:nvPicPr>
          <p:cNvPr id="9" name="Imagem 8">
            <a:hlinkClick r:id="rId4"/>
            <a:extLst>
              <a:ext uri="{FF2B5EF4-FFF2-40B4-BE49-F238E27FC236}">
                <a16:creationId xmlns:a16="http://schemas.microsoft.com/office/drawing/2014/main" id="{7BE65E1B-1953-4D07-BFEE-856D780396B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470" y="2764382"/>
            <a:ext cx="1601060" cy="16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906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Membros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75427" y="2767013"/>
            <a:ext cx="4327478" cy="2462213"/>
          </a:xfrm>
        </p:spPr>
        <p:txBody>
          <a:bodyPr rtlCol="0"/>
          <a:lstStyle/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Leticia Lago</a:t>
            </a:r>
          </a:p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Natália Medina</a:t>
            </a:r>
          </a:p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Vitor Leonardo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768522" y="2767013"/>
            <a:ext cx="4327478" cy="220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Adriana </a:t>
            </a:r>
            <a:r>
              <a:rPr lang="pt-BR" dirty="0" err="1"/>
              <a:t>Elva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Fernanda Esteves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Gustavo Henrique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Premissas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C9F8B3-C239-43AC-BAE7-68648646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630"/>
            <a:ext cx="12192000" cy="55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9491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Checklist de Funcionalidades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F94BA1-6576-44F7-BC66-6C1510D6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0" y="1463040"/>
            <a:ext cx="10654329" cy="51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42344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Cenários de testes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91481C1-C620-4E03-BCF6-1B58CF63C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0455"/>
            <a:ext cx="12192000" cy="422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9561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7A888DB-D172-472B-BB7B-6372C8914A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1274" y="2452641"/>
            <a:ext cx="5582429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0863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638DF9-8F91-4E5F-83FA-A327ABED1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3209854"/>
            <a:ext cx="597300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3509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27CF-CE63-4331-B24D-7B603C7B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HelpDesk - Online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8829E-C7B4-42B2-A0DB-6595DADC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25" y="1549230"/>
            <a:ext cx="11162406" cy="5167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E58E63-5EB5-4ACB-9C03-AADA6769F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2" t="1755" r="3307" b="2882"/>
          <a:stretch/>
        </p:blipFill>
        <p:spPr>
          <a:xfrm>
            <a:off x="8301845" y="1939555"/>
            <a:ext cx="3325285" cy="47776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25E473-A8D4-432D-BF9E-99476F097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134" y="1937198"/>
            <a:ext cx="3378996" cy="4873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56369E-49EE-4973-8E47-6E94515C3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894" y="1984823"/>
            <a:ext cx="3388762" cy="48731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57CDE8-6949-47B4-ACA0-B24E32EE7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73" y="1563166"/>
            <a:ext cx="11278022" cy="52016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F81484-7B95-4AE8-B20D-73C45908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05" y="1541164"/>
            <a:ext cx="11287789" cy="52360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CFBEC6-380B-429A-ACC0-35E92B857E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0658" y="1911145"/>
            <a:ext cx="3388762" cy="48536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8B8FBA-5FFC-455E-9446-73A738DC88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0416" y="1924171"/>
            <a:ext cx="3398528" cy="48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50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987052-15F8-406E-9E5B-4CC1E9480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23" y="1514475"/>
            <a:ext cx="11607754" cy="5343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E27CF-CE63-4331-B24D-7B603C7B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HelpDesk - Offline</a:t>
            </a: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D58648-0769-4001-AF82-149A1EA88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27" y="2105025"/>
            <a:ext cx="3295650" cy="4752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4D36AC-12CF-4C06-8ACA-69A00EF04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23" y="1514475"/>
            <a:ext cx="11607754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096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Atendimento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0F95F2-2F92-4E98-ADFB-F91810DDB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133"/>
          <a:stretch/>
        </p:blipFill>
        <p:spPr>
          <a:xfrm>
            <a:off x="2087132" y="1862697"/>
            <a:ext cx="8017736" cy="46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052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Atendimento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DEB315-9293-45A2-AC7A-7502E8BC5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29" b="900"/>
          <a:stretch/>
        </p:blipFill>
        <p:spPr>
          <a:xfrm>
            <a:off x="35542" y="2414912"/>
            <a:ext cx="12120915" cy="31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6477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66069" y="3116215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Conclusão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22615185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533" r="14533"/>
          <a:stretch>
            <a:fillRect/>
          </a:stretch>
        </p:blipFill>
        <p:spPr/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72887" y="2828835"/>
            <a:ext cx="584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Contexto </a:t>
            </a:r>
          </a:p>
        </p:txBody>
      </p:sp>
    </p:spTree>
    <p:extLst>
      <p:ext uri="{BB962C8B-B14F-4D97-AF65-F5344CB8AC3E}">
        <p14:creationId xmlns:p14="http://schemas.microsoft.com/office/powerpoint/2010/main" val="411611501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EBAF95-491A-46BF-A664-BD73050A3B6B}"/>
              </a:ext>
            </a:extLst>
          </p:cNvPr>
          <p:cNvSpPr txBox="1"/>
          <p:nvPr/>
        </p:nvSpPr>
        <p:spPr>
          <a:xfrm>
            <a:off x="1666875" y="3429001"/>
            <a:ext cx="885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Obrigado!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17FEA-A433-4C8C-82BA-427BAA20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29" y="1951988"/>
            <a:ext cx="7082742" cy="1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6417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66707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986801" y="2845761"/>
            <a:ext cx="4724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Arquitetura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132853092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3" y="1535203"/>
            <a:ext cx="8558113" cy="51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2081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Arquitetura Computacional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6426BF-1531-42B3-A18A-8EC455AC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9153"/>
            <a:ext cx="12192000" cy="94769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049B3C7-B544-46F7-8AA2-A70A205004BF}"/>
              </a:ext>
            </a:extLst>
          </p:cNvPr>
          <p:cNvSpPr txBox="1"/>
          <p:nvPr/>
        </p:nvSpPr>
        <p:spPr>
          <a:xfrm>
            <a:off x="1786597" y="1889664"/>
            <a:ext cx="5219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24MB de armazenamento gastos ao mês e 288MB ao 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3440F1-559B-46A1-A955-FE66BF939729}"/>
              </a:ext>
            </a:extLst>
          </p:cNvPr>
          <p:cNvSpPr txBox="1"/>
          <p:nvPr/>
        </p:nvSpPr>
        <p:spPr>
          <a:xfrm>
            <a:off x="1786597" y="3598131"/>
            <a:ext cx="521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Aumento de 49MB de armazenamento utilizado por mês e 591MB por ano.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9CFF1E-40CD-4E02-A708-02E0B61A30CB}"/>
              </a:ext>
            </a:extLst>
          </p:cNvPr>
          <p:cNvSpPr txBox="1"/>
          <p:nvPr/>
        </p:nvSpPr>
        <p:spPr>
          <a:xfrm>
            <a:off x="1786597" y="2770093"/>
            <a:ext cx="521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Estima-se um crescimento da marca de até   50%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02E04B-833F-463B-8BD7-73A7C75339A5}"/>
              </a:ext>
            </a:extLst>
          </p:cNvPr>
          <p:cNvSpPr txBox="1"/>
          <p:nvPr/>
        </p:nvSpPr>
        <p:spPr>
          <a:xfrm>
            <a:off x="1786597" y="4426169"/>
            <a:ext cx="521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Optamos, pelo serviço B1ls</a:t>
            </a:r>
          </a:p>
        </p:txBody>
      </p:sp>
    </p:spTree>
    <p:extLst>
      <p:ext uri="{BB962C8B-B14F-4D97-AF65-F5344CB8AC3E}">
        <p14:creationId xmlns:p14="http://schemas.microsoft.com/office/powerpoint/2010/main" val="43461611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667783" y="2845761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Banco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2914312193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pPr algn="ctr"/>
            <a:r>
              <a:rPr lang="pt-BR" dirty="0"/>
              <a:t>Modelo Conceitual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8C2831-7946-4F18-B87F-91223D5C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628297"/>
            <a:ext cx="9601200" cy="522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5768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11FA-C09B-4352-B276-561845AD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B8140-52B3-443E-81B8-6CD0EF8F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187" y="1514475"/>
            <a:ext cx="65656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7660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365990" y="3253735"/>
            <a:ext cx="439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Estatísticas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189910351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Analytics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8014E4-A559-42A6-940E-E3A1DA23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5444"/>
            <a:ext cx="12192000" cy="45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3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2900" y="3429000"/>
            <a:ext cx="6115050" cy="1800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Quantidade de vapor de água na atmosfera.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Umidade ideal entre 50% a 60%(OMS).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4AA2B1-7AA6-4752-A7B7-D8B1E32B2966}"/>
              </a:ext>
            </a:extLst>
          </p:cNvPr>
          <p:cNvSpPr txBox="1">
            <a:spLocks/>
          </p:cNvSpPr>
          <p:nvPr/>
        </p:nvSpPr>
        <p:spPr>
          <a:xfrm>
            <a:off x="6915150" y="3429000"/>
            <a:ext cx="5276850" cy="180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Proliferação de malefícios.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Problemas respiratórios.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FA2DC-D939-44F1-AE5B-5BDFF8F0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818685" y="2893131"/>
            <a:ext cx="362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Planilhas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883156982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C4D79-823E-423C-A0E5-74C976ED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619832-166D-4CE4-A94E-4580309B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253"/>
            <a:ext cx="12192000" cy="45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0135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C38B5-470B-4159-9831-B04DDD84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Backlog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E6219-4694-41A6-B7C9-A3515A26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1" y="1533525"/>
            <a:ext cx="11581977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99989"/>
      </p:ext>
    </p:extLst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A6192-2A8E-41DF-9311-48E2496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A386E7-9940-448A-9A18-4191841A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9902"/>
            <a:ext cx="12192000" cy="16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05916"/>
      </p:ext>
    </p:extLst>
  </p:cSld>
  <p:clrMapOvr>
    <a:masterClrMapping/>
  </p:clrMapOvr>
  <p:transition spd="med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667783" y="2845761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Homologação</a:t>
            </a:r>
            <a:endParaRPr lang="pt-BR" sz="7200" dirty="0">
              <a:latin typeface="+mj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238639906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Premissas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C9F8B3-C239-43AC-BAE7-68648646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630"/>
            <a:ext cx="12192000" cy="55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1985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Checklist de Funcionalidades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F94BA1-6576-44F7-BC66-6C1510D6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0" y="1463040"/>
            <a:ext cx="10654329" cy="51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48719"/>
      </p:ext>
    </p:extLst>
  </p:cSld>
  <p:clrMapOvr>
    <a:masterClrMapping/>
  </p:clrMapOvr>
  <p:transition spd="med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Cenários de testes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91481C1-C620-4E03-BCF6-1B58CF63C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0455"/>
            <a:ext cx="12192000" cy="422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77762"/>
      </p:ext>
    </p:extLst>
  </p:cSld>
  <p:clrMapOvr>
    <a:masterClrMapping/>
  </p:clrMapOvr>
  <p:transition spd="med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2060549" y="2845761"/>
            <a:ext cx="3313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Suporte</a:t>
            </a:r>
          </a:p>
        </p:txBody>
      </p:sp>
    </p:spTree>
    <p:extLst>
      <p:ext uri="{BB962C8B-B14F-4D97-AF65-F5344CB8AC3E}">
        <p14:creationId xmlns:p14="http://schemas.microsoft.com/office/powerpoint/2010/main" val="1591054890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27CF-CE63-4331-B24D-7B603C7B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HelpDesk - Online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8829E-C7B4-42B2-A0DB-6595DADC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25" y="1549230"/>
            <a:ext cx="11162406" cy="5167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E58E63-5EB5-4ACB-9C03-AADA6769F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2" t="1755" r="3307" b="2882"/>
          <a:stretch/>
        </p:blipFill>
        <p:spPr>
          <a:xfrm>
            <a:off x="8301845" y="1939555"/>
            <a:ext cx="3325285" cy="47776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25E473-A8D4-432D-BF9E-99476F097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134" y="1937198"/>
            <a:ext cx="3378996" cy="4873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56369E-49EE-4973-8E47-6E94515C3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894" y="1984823"/>
            <a:ext cx="3388762" cy="48731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57CDE8-6949-47B4-ACA0-B24E32EE7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73" y="1563166"/>
            <a:ext cx="11278022" cy="52016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F81484-7B95-4AE8-B20D-73C45908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05" y="1541164"/>
            <a:ext cx="11287789" cy="52360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CFBEC6-380B-429A-ACC0-35E92B857E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0658" y="1911145"/>
            <a:ext cx="3388762" cy="48536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8B8FBA-5FFC-455E-9446-73A738DC88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0416" y="1924171"/>
            <a:ext cx="3398528" cy="48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8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Bem estar e produtividade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400300"/>
            <a:ext cx="9601200" cy="3771900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Impacto causado no ambiente de trabalho.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NR17 (Ministério do Trabalho).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Umidade mínima de 40% e temperatura de 20ºC a 23ºC.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Bem fisiológico e psicológico do funcionário.</a:t>
            </a:r>
          </a:p>
          <a:p>
            <a:pPr marL="0" indent="0">
              <a:buNone/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CFAA25-4F8B-4D41-8D5D-5344F670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9786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987052-15F8-406E-9E5B-4CC1E9480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23" y="1514475"/>
            <a:ext cx="11607754" cy="5343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E27CF-CE63-4331-B24D-7B603C7B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HelpDesk - Offline</a:t>
            </a: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D58648-0769-4001-AF82-149A1EA88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27" y="2105025"/>
            <a:ext cx="3295650" cy="4752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4D36AC-12CF-4C06-8ACA-69A00EF04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23" y="1514475"/>
            <a:ext cx="11607754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072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Atendimento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0F95F2-2F92-4E98-ADFB-F91810DDB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133"/>
          <a:stretch/>
        </p:blipFill>
        <p:spPr>
          <a:xfrm>
            <a:off x="2087132" y="1862697"/>
            <a:ext cx="8017736" cy="46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82570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Atendimento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DEB315-9293-45A2-AC7A-7502E8BC5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29" b="900"/>
          <a:stretch/>
        </p:blipFill>
        <p:spPr>
          <a:xfrm>
            <a:off x="35542" y="2414912"/>
            <a:ext cx="12120915" cy="31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93557"/>
      </p:ext>
    </p:extLst>
  </p:cSld>
  <p:clrMapOvr>
    <a:masterClrMapping/>
  </p:clrMapOvr>
  <p:transition spd="med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05C9A-20D0-4A00-9D0A-A8B3207B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 do Site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40BF6C-836F-477C-9527-4A158F86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2098323"/>
            <a:ext cx="5462586" cy="42473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56F8B9-E304-4FA4-9D1F-1087B7A30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0" r="4358"/>
          <a:stretch/>
        </p:blipFill>
        <p:spPr>
          <a:xfrm>
            <a:off x="3428999" y="2314935"/>
            <a:ext cx="5057775" cy="2499954"/>
          </a:xfrm>
          <a:prstGeom prst="rect">
            <a:avLst/>
          </a:prstGeom>
        </p:spPr>
      </p:pic>
      <p:pic>
        <p:nvPicPr>
          <p:cNvPr id="9" name="Imagem 8">
            <a:hlinkClick r:id="rId4"/>
            <a:extLst>
              <a:ext uri="{FF2B5EF4-FFF2-40B4-BE49-F238E27FC236}">
                <a16:creationId xmlns:a16="http://schemas.microsoft.com/office/drawing/2014/main" id="{7BE65E1B-1953-4D07-BFEE-856D780396B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470" y="2764382"/>
            <a:ext cx="1601060" cy="16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0145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F9849D9-6898-4FA9-91EF-2D20D8FD5F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V="1">
            <a:off x="2185545" y="5377373"/>
            <a:ext cx="157606" cy="5383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540676" y="1871273"/>
            <a:ext cx="4786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Tecnologias envolvidas</a:t>
            </a:r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132691529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e Ferramentas Utilizadas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0B12A99-9D35-4890-BD5E-B7578258B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98" y="1504546"/>
            <a:ext cx="3280320" cy="19244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DF8951-3F5C-47AC-8D19-380C37257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507" y="4675288"/>
            <a:ext cx="1626394" cy="1927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5635A-68C2-4CF3-A056-F955AF49E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882" y="1480311"/>
            <a:ext cx="2831591" cy="17345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C2AD72-F574-4C9E-8D9F-FEF37CB79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63" y="1611433"/>
            <a:ext cx="4361569" cy="13405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EF7266-E820-496A-9841-3B14D7CC61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3069" y="2854550"/>
            <a:ext cx="1477130" cy="1471383"/>
          </a:xfrm>
          <a:prstGeom prst="rect">
            <a:avLst/>
          </a:prstGeom>
        </p:spPr>
      </p:pic>
      <p:pic>
        <p:nvPicPr>
          <p:cNvPr id="17" name="Imagem 16" descr="Uma imagem contendo objeto&#10;&#10;Descrição gerada automaticamente">
            <a:extLst>
              <a:ext uri="{FF2B5EF4-FFF2-40B4-BE49-F238E27FC236}">
                <a16:creationId xmlns:a16="http://schemas.microsoft.com/office/drawing/2014/main" id="{E609E85E-28F7-49E7-B22F-12B8E8B22B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7436" y="5390944"/>
            <a:ext cx="2976562" cy="860412"/>
          </a:xfrm>
          <a:prstGeom prst="rect">
            <a:avLst/>
          </a:prstGeom>
        </p:spPr>
      </p:pic>
      <p:pic>
        <p:nvPicPr>
          <p:cNvPr id="19" name="Imagem 18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E6F56BA2-DF13-49E7-97B8-0C007DDC2B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7475" y="3429279"/>
            <a:ext cx="1729202" cy="1173387"/>
          </a:xfrm>
          <a:prstGeom prst="rect">
            <a:avLst/>
          </a:prstGeom>
        </p:spPr>
      </p:pic>
      <p:pic>
        <p:nvPicPr>
          <p:cNvPr id="21" name="Imagem 20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1A806DF-6158-4EF4-A561-6269A4524A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0029" y="3429000"/>
            <a:ext cx="2475688" cy="172167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C4C144-9229-4AF5-9AF0-BF6A5FA992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801" y="3361149"/>
            <a:ext cx="2667000" cy="1089827"/>
          </a:xfrm>
          <a:prstGeom prst="rect">
            <a:avLst/>
          </a:prstGeom>
        </p:spPr>
      </p:pic>
      <p:pic>
        <p:nvPicPr>
          <p:cNvPr id="25" name="Imagem 2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46AA173A-F220-46A8-BBB7-92F7CA2D28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7455" y="5399419"/>
            <a:ext cx="1498545" cy="149854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EB3AB1F-1543-44D3-8D87-B239633E75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02993" y="3046038"/>
            <a:ext cx="1340505" cy="134050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65B9C5-1452-48DB-BDB3-F025252841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451" y="4649124"/>
            <a:ext cx="1143000" cy="1143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59CB842-2ACA-4CAB-A11B-11F4745547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0500" y="5821150"/>
            <a:ext cx="2528903" cy="1036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09CDE7-D771-45DD-816F-21609E535E4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85544" y="4421255"/>
            <a:ext cx="2799355" cy="95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66069" y="3116215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Conclusão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3752110924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EBAF95-491A-46BF-A664-BD73050A3B6B}"/>
              </a:ext>
            </a:extLst>
          </p:cNvPr>
          <p:cNvSpPr txBox="1"/>
          <p:nvPr/>
        </p:nvSpPr>
        <p:spPr>
          <a:xfrm>
            <a:off x="1666875" y="3429001"/>
            <a:ext cx="885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Obrigado!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17FEA-A433-4C8C-82BA-427BAA20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29" y="1951988"/>
            <a:ext cx="7082742" cy="1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Relação Produtividade x Temperatura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881736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93E2AA3-D61E-4E72-A82B-8C8A58488B92}"/>
              </a:ext>
            </a:extLst>
          </p:cNvPr>
          <p:cNvSpPr txBox="1"/>
          <p:nvPr/>
        </p:nvSpPr>
        <p:spPr>
          <a:xfrm>
            <a:off x="8029576" y="6172200"/>
            <a:ext cx="36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Taís Larissa – CESUMAR (2010)</a:t>
            </a:r>
          </a:p>
        </p:txBody>
      </p:sp>
    </p:spTree>
    <p:extLst>
      <p:ext uri="{BB962C8B-B14F-4D97-AF65-F5344CB8AC3E}">
        <p14:creationId xmlns:p14="http://schemas.microsoft.com/office/powerpoint/2010/main" val="117916465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objetivo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EDB7EED-94EE-4483-B0C8-40C576DE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B57B8BE6-C298-4F45-A38D-0B98FAC14530}"/>
              </a:ext>
            </a:extLst>
          </p:cNvPr>
          <p:cNvSpPr txBox="1">
            <a:spLocks/>
          </p:cNvSpPr>
          <p:nvPr/>
        </p:nvSpPr>
        <p:spPr>
          <a:xfrm>
            <a:off x="1248251" y="2700385"/>
            <a:ext cx="9601200" cy="331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Adequação às normas.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Monitoramento constante, seguro e automatizado.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Economia de energia e tempo.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3594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Desenho de Solução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876"/>
            <a:ext cx="12112782" cy="47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74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5D4DC-C2E0-4BF6-9835-6625616A17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DD538-094B-4665-B5CB-87574ED29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15" y="2443334"/>
            <a:ext cx="6001588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1135</TotalTime>
  <Words>686</Words>
  <Application>Microsoft Office PowerPoint</Application>
  <PresentationFormat>Widescreen</PresentationFormat>
  <Paragraphs>119</Paragraphs>
  <Slides>57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Book Antiqua</vt:lpstr>
      <vt:lpstr>Calibri</vt:lpstr>
      <vt:lpstr>Calibri (Headings)</vt:lpstr>
      <vt:lpstr>Segoe UI</vt:lpstr>
      <vt:lpstr>Direção de Vendas 16:9</vt:lpstr>
      <vt:lpstr>PowerPoint Presentation</vt:lpstr>
      <vt:lpstr>Membros do Grupo</vt:lpstr>
      <vt:lpstr>PowerPoint Presentation</vt:lpstr>
      <vt:lpstr>O que é umidade?</vt:lpstr>
      <vt:lpstr>Bem estar e produtividade</vt:lpstr>
      <vt:lpstr>Relação Produtividade x Temperatura</vt:lpstr>
      <vt:lpstr>Projeto objetivo</vt:lpstr>
      <vt:lpstr>Desenho de Solução</vt:lpstr>
      <vt:lpstr>PowerPoint Presentation</vt:lpstr>
      <vt:lpstr>PowerPoint Presentation</vt:lpstr>
      <vt:lpstr>PowerPoint Presentation</vt:lpstr>
      <vt:lpstr>Tecnologias e Ferramentas Utilizadas</vt:lpstr>
      <vt:lpstr>Requisitos</vt:lpstr>
      <vt:lpstr>Sprint Backlog</vt:lpstr>
      <vt:lpstr>PowerPoint Presentation</vt:lpstr>
      <vt:lpstr>PowerPoint Presentation</vt:lpstr>
      <vt:lpstr>Low Level Design</vt:lpstr>
      <vt:lpstr>PowerPoint Presentation</vt:lpstr>
      <vt:lpstr>Demonstração do Site</vt:lpstr>
      <vt:lpstr>Plano de Homologação – Premissas </vt:lpstr>
      <vt:lpstr>Plano de Homologação – Checklist de Funcionalidades</vt:lpstr>
      <vt:lpstr>Cenários de testes </vt:lpstr>
      <vt:lpstr>PowerPoint Presentation</vt:lpstr>
      <vt:lpstr>PowerPoint Presentation</vt:lpstr>
      <vt:lpstr>HelpDesk - Online</vt:lpstr>
      <vt:lpstr>HelpDesk - Offline</vt:lpstr>
      <vt:lpstr>Processo de Atendimento</vt:lpstr>
      <vt:lpstr>Processo de Atendimento</vt:lpstr>
      <vt:lpstr>PowerPoint Presentation</vt:lpstr>
      <vt:lpstr>PowerPoint Presentation</vt:lpstr>
      <vt:lpstr>PowerPoint Presentation</vt:lpstr>
      <vt:lpstr>PowerPoint Presentation</vt:lpstr>
      <vt:lpstr>Low Level Design</vt:lpstr>
      <vt:lpstr>Arquitetura Computacional</vt:lpstr>
      <vt:lpstr>PowerPoint Presentation</vt:lpstr>
      <vt:lpstr>Modelo Conceitual</vt:lpstr>
      <vt:lpstr>Modelo Lógico</vt:lpstr>
      <vt:lpstr>PowerPoint Presentation</vt:lpstr>
      <vt:lpstr>Analytics</vt:lpstr>
      <vt:lpstr>PowerPoint Presentation</vt:lpstr>
      <vt:lpstr>Requisitos</vt:lpstr>
      <vt:lpstr>Sprint Backlog</vt:lpstr>
      <vt:lpstr>Riscos</vt:lpstr>
      <vt:lpstr>PowerPoint Presentation</vt:lpstr>
      <vt:lpstr>Plano de Homologação – Premissas </vt:lpstr>
      <vt:lpstr>Plano de Homologação – Checklist de Funcionalidades</vt:lpstr>
      <vt:lpstr>Cenários de testes </vt:lpstr>
      <vt:lpstr>PowerPoint Presentation</vt:lpstr>
      <vt:lpstr>HelpDesk - Online</vt:lpstr>
      <vt:lpstr>HelpDesk - Offline</vt:lpstr>
      <vt:lpstr>Processo de Atendimento</vt:lpstr>
      <vt:lpstr>Processo de Atendimento</vt:lpstr>
      <vt:lpstr>Demonstração do Site</vt:lpstr>
      <vt:lpstr>PowerPoint Presentation</vt:lpstr>
      <vt:lpstr>Tecnologias e Ferramentas Utilizadas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LETICIA LAGO MÓRI</cp:lastModifiedBy>
  <cp:revision>98</cp:revision>
  <dcterms:created xsi:type="dcterms:W3CDTF">2019-03-29T23:07:21Z</dcterms:created>
  <dcterms:modified xsi:type="dcterms:W3CDTF">2019-06-04T21:35:22Z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