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73" r:id="rId3"/>
    <p:sldId id="258" r:id="rId4"/>
    <p:sldId id="280" r:id="rId5"/>
    <p:sldId id="259" r:id="rId6"/>
    <p:sldId id="271" r:id="rId7"/>
    <p:sldId id="270" r:id="rId8"/>
    <p:sldId id="281" r:id="rId9"/>
    <p:sldId id="272" r:id="rId10"/>
    <p:sldId id="282" r:id="rId11"/>
    <p:sldId id="275" r:id="rId12"/>
    <p:sldId id="276" r:id="rId13"/>
    <p:sldId id="305" r:id="rId14"/>
    <p:sldId id="283" r:id="rId15"/>
    <p:sldId id="277" r:id="rId16"/>
    <p:sldId id="307" r:id="rId17"/>
    <p:sldId id="284" r:id="rId18"/>
    <p:sldId id="279" r:id="rId19"/>
    <p:sldId id="291" r:id="rId20"/>
    <p:sldId id="290" r:id="rId21"/>
    <p:sldId id="288" r:id="rId22"/>
    <p:sldId id="289" r:id="rId23"/>
    <p:sldId id="309" r:id="rId24"/>
    <p:sldId id="292" r:id="rId25"/>
    <p:sldId id="302" r:id="rId26"/>
    <p:sldId id="312" r:id="rId27"/>
    <p:sldId id="295" r:id="rId28"/>
    <p:sldId id="293" r:id="rId29"/>
    <p:sldId id="310" r:id="rId30"/>
    <p:sldId id="308" r:id="rId31"/>
    <p:sldId id="300" r:id="rId32"/>
    <p:sldId id="311" r:id="rId33"/>
    <p:sldId id="306" r:id="rId34"/>
    <p:sldId id="301" r:id="rId35"/>
    <p:sldId id="274" r:id="rId36"/>
    <p:sldId id="285" r:id="rId37"/>
    <p:sldId id="266" r:id="rId3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3529" autoAdjust="0"/>
  </p:normalViewPr>
  <p:slideViewPr>
    <p:cSldViewPr snapToGrid="0">
      <p:cViewPr varScale="1">
        <p:scale>
          <a:sx n="67" d="100"/>
          <a:sy n="67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5873015873015921E-2"/>
                  <c:y val="1.169590643274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dLbl>
              <c:idx val="4"/>
              <c:layout>
                <c:manualLayout>
                  <c:x val="-3.968253968253968E-3"/>
                  <c:y val="1.461988304093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5B-4790-9681-FF0CECD76294}"/>
                </c:ext>
              </c:extLst>
            </c:dLbl>
            <c:dLbl>
              <c:idx val="5"/>
              <c:layout>
                <c:manualLayout>
                  <c:x val="-7.9365079365080332E-3"/>
                  <c:y val="-1.4619883040935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5B-4790-9681-FF0CECD76294}"/>
                </c:ext>
              </c:extLst>
            </c:dLbl>
            <c:dLbl>
              <c:idx val="6"/>
              <c:layout>
                <c:manualLayout>
                  <c:x val="-9.7000643108723759E-17"/>
                  <c:y val="-3.2163742690058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5B-4790-9681-FF0CECD76294}"/>
                </c:ext>
              </c:extLst>
            </c:dLbl>
            <c:dLbl>
              <c:idx val="7"/>
              <c:layout>
                <c:manualLayout>
                  <c:x val="-1.5873015873015872E-2"/>
                  <c:y val="-2.9239766081871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1.7195767195767195E-2"/>
                  <c:y val="-3.21637426900585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1.8518518518518615E-2"/>
                  <c:y val="-4.9707602339181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dLbl>
              <c:idx val="4"/>
              <c:layout>
                <c:manualLayout>
                  <c:x val="-5.2910052910052907E-3"/>
                  <c:y val="2.046783625730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5B-4790-9681-FF0CECD76294}"/>
                </c:ext>
              </c:extLst>
            </c:dLbl>
            <c:dLbl>
              <c:idx val="5"/>
              <c:layout>
                <c:manualLayout>
                  <c:x val="-1.9841269841269937E-2"/>
                  <c:y val="4.678362573099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5B-4790-9681-FF0CECD76294}"/>
                </c:ext>
              </c:extLst>
            </c:dLbl>
            <c:dLbl>
              <c:idx val="6"/>
              <c:layout>
                <c:manualLayout>
                  <c:x val="-6.6137566137567105E-3"/>
                  <c:y val="4.3859649122806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5B-4790-9681-FF0CECD76294}"/>
                </c:ext>
              </c:extLst>
            </c:dLbl>
            <c:dLbl>
              <c:idx val="7"/>
              <c:layout>
                <c:manualLayout>
                  <c:x val="-3.968253968253968E-3"/>
                  <c:y val="-1.754385964912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 i="0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03/06/2019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03/06/2019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0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351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901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7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35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71730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55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2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4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03/06/2019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03/06/2019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03/06/2019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03/06/2019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03/06/2019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03/06/2019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03/06/2019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03/06/2019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03/06/2019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03/06/2019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03/06/2019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hyperlink" Target="http://nodetechhumi.azurewebsites.net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986801" y="2845761"/>
            <a:ext cx="47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Arquitetura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552207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76"/>
            <a:ext cx="12112782" cy="47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Arquitetura Computacional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6426BF-1531-42B3-A18A-8EC455AC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9153"/>
            <a:ext cx="12192000" cy="9476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49B3C7-B544-46F7-8AA2-A70A205004BF}"/>
              </a:ext>
            </a:extLst>
          </p:cNvPr>
          <p:cNvSpPr txBox="1"/>
          <p:nvPr/>
        </p:nvSpPr>
        <p:spPr>
          <a:xfrm>
            <a:off x="1786597" y="1889664"/>
            <a:ext cx="5219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24MB de armazenamento gastos ao mês e 288MB ao 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3440F1-559B-46A1-A955-FE66BF939729}"/>
              </a:ext>
            </a:extLst>
          </p:cNvPr>
          <p:cNvSpPr txBox="1"/>
          <p:nvPr/>
        </p:nvSpPr>
        <p:spPr>
          <a:xfrm>
            <a:off x="1786597" y="3598131"/>
            <a:ext cx="521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Aumento de 49MB de armazenamento utilizado por mês e 591MB por ano.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9CFF1E-40CD-4E02-A708-02E0B61A30CB}"/>
              </a:ext>
            </a:extLst>
          </p:cNvPr>
          <p:cNvSpPr txBox="1"/>
          <p:nvPr/>
        </p:nvSpPr>
        <p:spPr>
          <a:xfrm>
            <a:off x="1786597" y="2770093"/>
            <a:ext cx="521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Estima-se um crescimento da marca de até   50%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02E04B-833F-463B-8BD7-73A7C75339A5}"/>
              </a:ext>
            </a:extLst>
          </p:cNvPr>
          <p:cNvSpPr txBox="1"/>
          <p:nvPr/>
        </p:nvSpPr>
        <p:spPr>
          <a:xfrm>
            <a:off x="1786597" y="4426169"/>
            <a:ext cx="521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Optamos, pelo serviço B1ls</a:t>
            </a:r>
          </a:p>
        </p:txBody>
      </p:sp>
    </p:spTree>
    <p:extLst>
      <p:ext uri="{BB962C8B-B14F-4D97-AF65-F5344CB8AC3E}">
        <p14:creationId xmlns:p14="http://schemas.microsoft.com/office/powerpoint/2010/main" val="4346161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9143121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8C2831-7946-4F18-B87F-91223D5C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628297"/>
            <a:ext cx="9601200" cy="522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11FA-C09B-4352-B276-561845AD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B8140-52B3-443E-81B8-6CD0EF8F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187" y="1514475"/>
            <a:ext cx="65656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766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365990" y="3253735"/>
            <a:ext cx="43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Estatísticas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8991035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014E4-A559-42A6-940E-E3A1DA2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444"/>
            <a:ext cx="12192000" cy="45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818685" y="2893131"/>
            <a:ext cx="36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Planilhas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8831569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4D79-823E-423C-A0E5-74C976ED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619832-166D-4CE4-A94E-4580309B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253"/>
            <a:ext cx="12192000" cy="45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0135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38B5-470B-4159-9831-B04DDD8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E6219-4694-41A6-B7C9-A3515A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1" y="1533525"/>
            <a:ext cx="1158197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998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A6192-2A8E-41DF-9311-48E2496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386E7-9940-448A-9A18-4191841A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2"/>
            <a:ext cx="12192000" cy="16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0591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Homologação</a:t>
            </a:r>
            <a:endParaRPr lang="pt-BR" sz="7200" dirty="0"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2386399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Premissas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9F8B3-C239-43AC-BAE7-68648646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630"/>
            <a:ext cx="12192000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198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Checklist de Funcionalidades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F94BA1-6576-44F7-BC66-6C1510D6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0" y="1463040"/>
            <a:ext cx="10654329" cy="51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871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Cenários de testes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1481C1-C620-4E03-BCF6-1B58CF63C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0455"/>
            <a:ext cx="12192000" cy="42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77762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Básica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9E3879-EF8A-4002-9394-4337C12C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077"/>
            <a:ext cx="12192000" cy="46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8120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060549" y="2845761"/>
            <a:ext cx="331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9105489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27CF-CE63-4331-B24D-7B603C7B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HelpDesk -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8829E-C7B4-42B2-A0DB-6595DADC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25" y="1549230"/>
            <a:ext cx="11162406" cy="5167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58E63-5EB5-4ACB-9C03-AADA6769F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2" t="1755" r="3307" b="2882"/>
          <a:stretch/>
        </p:blipFill>
        <p:spPr>
          <a:xfrm>
            <a:off x="8301845" y="1939555"/>
            <a:ext cx="3325285" cy="47776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25E473-A8D4-432D-BF9E-99476F09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134" y="1937198"/>
            <a:ext cx="3378996" cy="4873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56369E-49EE-4973-8E47-6E94515C3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894" y="1984823"/>
            <a:ext cx="3388762" cy="48731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57CDE8-6949-47B4-ACA0-B24E32EE7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73" y="1563166"/>
            <a:ext cx="11278022" cy="5201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F81484-7B95-4AE8-B20D-73C45908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05" y="1541164"/>
            <a:ext cx="11287789" cy="52360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CFBEC6-380B-429A-ACC0-35E92B857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0658" y="1911145"/>
            <a:ext cx="3388762" cy="4853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8B8FBA-5FFC-455E-9446-73A738DC8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0416" y="1924171"/>
            <a:ext cx="3398528" cy="48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8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987052-15F8-406E-9E5B-4CC1E9480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3" y="1514475"/>
            <a:ext cx="11607754" cy="5343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E27CF-CE63-4331-B24D-7B603C7B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HelpDesk - Offline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D58648-0769-4001-AF82-149A1EA8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27" y="2105025"/>
            <a:ext cx="3295650" cy="4752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4D36AC-12CF-4C06-8ACA-69A00EF04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3" y="1514475"/>
            <a:ext cx="11607754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072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Atendimento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0F95F2-2F92-4E98-ADFB-F91810DDB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33"/>
          <a:stretch/>
        </p:blipFill>
        <p:spPr>
          <a:xfrm>
            <a:off x="2087132" y="1862697"/>
            <a:ext cx="8017736" cy="46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8257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Atendimento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DEB315-9293-45A2-AC7A-7502E8BC5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9" b="900"/>
          <a:stretch/>
        </p:blipFill>
        <p:spPr>
          <a:xfrm>
            <a:off x="35542" y="2414912"/>
            <a:ext cx="12120915" cy="31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93557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05C9A-20D0-4A00-9D0A-A8B3207B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 do Site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40BF6C-836F-477C-9527-4A158F86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098323"/>
            <a:ext cx="5462586" cy="42473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56F8B9-E304-4FA4-9D1F-1087B7A30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0" r="4358"/>
          <a:stretch/>
        </p:blipFill>
        <p:spPr>
          <a:xfrm>
            <a:off x="3428999" y="2314935"/>
            <a:ext cx="5057775" cy="2499954"/>
          </a:xfrm>
          <a:prstGeom prst="rect">
            <a:avLst/>
          </a:prstGeom>
        </p:spPr>
      </p:pic>
      <p:pic>
        <p:nvPicPr>
          <p:cNvPr id="9" name="Imagem 8">
            <a:hlinkClick r:id="rId4"/>
            <a:extLst>
              <a:ext uri="{FF2B5EF4-FFF2-40B4-BE49-F238E27FC236}">
                <a16:creationId xmlns:a16="http://schemas.microsoft.com/office/drawing/2014/main" id="{7BE65E1B-1953-4D07-BFEE-856D780396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470" y="2764382"/>
            <a:ext cx="1601060" cy="16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014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F9849D9-6898-4FA9-91EF-2D20D8FD5F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V="1">
            <a:off x="2185545" y="5377373"/>
            <a:ext cx="157606" cy="5383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540676" y="1871273"/>
            <a:ext cx="4786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Tecnologias envolvidas</a:t>
            </a:r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13269152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7436" y="5390944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7475" y="3429279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0029" y="3429000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7455" y="5399419"/>
            <a:ext cx="1498545" cy="149854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2993" y="3046038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09CDE7-D771-45DD-816F-21609E535E4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85544" y="4421255"/>
            <a:ext cx="2799355" cy="9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Conclusão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375211092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72887" y="2828835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Contexto </a:t>
            </a:r>
          </a:p>
        </p:txBody>
      </p:sp>
    </p:spTree>
    <p:extLst>
      <p:ext uri="{BB962C8B-B14F-4D97-AF65-F5344CB8AC3E}">
        <p14:creationId xmlns:p14="http://schemas.microsoft.com/office/powerpoint/2010/main" val="41161150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2900" y="3429000"/>
            <a:ext cx="6115050" cy="1800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3429000"/>
            <a:ext cx="5276850" cy="180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 e produtividade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8173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894278" y="1720840"/>
            <a:ext cx="5157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+mj-lt"/>
              </a:rPr>
              <a:t>Justificativa </a:t>
            </a:r>
          </a:p>
          <a:p>
            <a:pPr algn="ctr"/>
            <a:r>
              <a:rPr lang="pt-BR" sz="7200" dirty="0">
                <a:latin typeface="+mj-lt"/>
              </a:rPr>
              <a:t>e</a:t>
            </a:r>
          </a:p>
          <a:p>
            <a:pPr algn="ctr"/>
            <a:r>
              <a:rPr lang="pt-BR" sz="7200" dirty="0">
                <a:latin typeface="+mj-lt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2236770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 txBox="1">
            <a:spLocks/>
          </p:cNvSpPr>
          <p:nvPr/>
        </p:nvSpPr>
        <p:spPr>
          <a:xfrm>
            <a:off x="1248251" y="2700385"/>
            <a:ext cx="9601200" cy="331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Adequação às normas.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Economia de energia e tempo.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1034</TotalTime>
  <Words>612</Words>
  <Application>Microsoft Office PowerPoint</Application>
  <PresentationFormat>Widescreen</PresentationFormat>
  <Paragraphs>104</Paragraphs>
  <Slides>37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Membros do Grupo</vt:lpstr>
      <vt:lpstr>Apresentação do PowerPoint</vt:lpstr>
      <vt:lpstr>O que é umidade?</vt:lpstr>
      <vt:lpstr>Bem estar e produtividade</vt:lpstr>
      <vt:lpstr>Relação Produtividade x Temperatura</vt:lpstr>
      <vt:lpstr>Apresentação do PowerPoint</vt:lpstr>
      <vt:lpstr>Projeto</vt:lpstr>
      <vt:lpstr>Apresentação do PowerPoint</vt:lpstr>
      <vt:lpstr>Desenho de Solução</vt:lpstr>
      <vt:lpstr>Low Level Design</vt:lpstr>
      <vt:lpstr>Arquitetura Computacional</vt:lpstr>
      <vt:lpstr>Apresentação do PowerPoint</vt:lpstr>
      <vt:lpstr>Modelo Conceitual</vt:lpstr>
      <vt:lpstr>Modelo Lógico</vt:lpstr>
      <vt:lpstr>Apresentação do PowerPoint</vt:lpstr>
      <vt:lpstr>Analytics</vt:lpstr>
      <vt:lpstr>Apresentação do PowerPoint</vt:lpstr>
      <vt:lpstr>Requisitos</vt:lpstr>
      <vt:lpstr>Sprint Backlog</vt:lpstr>
      <vt:lpstr>Riscos</vt:lpstr>
      <vt:lpstr>Apresentação do PowerPoint</vt:lpstr>
      <vt:lpstr>Plano de Homologação – Premissas </vt:lpstr>
      <vt:lpstr>Plano de Homologação – Checklist de Funcionalidades</vt:lpstr>
      <vt:lpstr>Cenários de testes </vt:lpstr>
      <vt:lpstr>Regressão Básica</vt:lpstr>
      <vt:lpstr>Apresentação do PowerPoint</vt:lpstr>
      <vt:lpstr>HelpDesk - Online</vt:lpstr>
      <vt:lpstr>HelpDesk - Offline</vt:lpstr>
      <vt:lpstr>Processo de Atendimento</vt:lpstr>
      <vt:lpstr>Processo de Atendimento</vt:lpstr>
      <vt:lpstr>Demonstração do Site</vt:lpstr>
      <vt:lpstr>Apresentação do PowerPoint</vt:lpstr>
      <vt:lpstr>Tecnologias e Ferramentas Utilizadas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Aluno</cp:lastModifiedBy>
  <cp:revision>92</cp:revision>
  <dcterms:created xsi:type="dcterms:W3CDTF">2019-03-29T23:07:21Z</dcterms:created>
  <dcterms:modified xsi:type="dcterms:W3CDTF">2019-06-03T15:43:18Z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