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73" r:id="rId3"/>
    <p:sldId id="258" r:id="rId4"/>
    <p:sldId id="280" r:id="rId5"/>
    <p:sldId id="259" r:id="rId6"/>
    <p:sldId id="271" r:id="rId7"/>
    <p:sldId id="270" r:id="rId8"/>
    <p:sldId id="281" r:id="rId9"/>
    <p:sldId id="272" r:id="rId10"/>
    <p:sldId id="282" r:id="rId11"/>
    <p:sldId id="275" r:id="rId12"/>
    <p:sldId id="276" r:id="rId13"/>
    <p:sldId id="283" r:id="rId14"/>
    <p:sldId id="277" r:id="rId15"/>
    <p:sldId id="284" r:id="rId16"/>
    <p:sldId id="279" r:id="rId17"/>
    <p:sldId id="291" r:id="rId18"/>
    <p:sldId id="290" r:id="rId19"/>
    <p:sldId id="288" r:id="rId20"/>
    <p:sldId id="289" r:id="rId21"/>
    <p:sldId id="292" r:id="rId22"/>
    <p:sldId id="293" r:id="rId23"/>
    <p:sldId id="278" r:id="rId24"/>
    <p:sldId id="274" r:id="rId25"/>
    <p:sldId id="285" r:id="rId26"/>
    <p:sldId id="286" r:id="rId27"/>
    <p:sldId id="266" r:id="rId2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 LAGO MÓRI" initials="LLM" lastIdx="0" clrIdx="0">
    <p:extLst>
      <p:ext uri="{19B8F6BF-5375-455C-9EA6-DF929625EA0E}">
        <p15:presenceInfo xmlns:p15="http://schemas.microsoft.com/office/powerpoint/2012/main" userId="LETICIA LAGO MÓ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0"/>
    <a:srgbClr val="ECEDEF"/>
    <a:srgbClr val="EAEBEF"/>
    <a:srgbClr val="C3C9C9"/>
    <a:srgbClr val="BFD8E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3529" autoAdjust="0"/>
  </p:normalViewPr>
  <p:slideViewPr>
    <p:cSldViewPr snapToGrid="0">
      <p:cViewPr varScale="1">
        <p:scale>
          <a:sx n="67" d="100"/>
          <a:sy n="67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Produtividade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49E-4529-A1A6-5419C5DD7C65}"/>
              </c:ext>
            </c:extLst>
          </c:dPt>
          <c:dLbls>
            <c:dLbl>
              <c:idx val="1"/>
              <c:layout>
                <c:manualLayout>
                  <c:x val="-1.5873015873015921E-2"/>
                  <c:y val="1.16959064327484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9E-4529-A1A6-5419C5DD7C65}"/>
                </c:ext>
              </c:extLst>
            </c:dLbl>
            <c:dLbl>
              <c:idx val="2"/>
              <c:layout>
                <c:manualLayout>
                  <c:x val="-4.850032155436188E-17"/>
                  <c:y val="1.16959064327485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9E-4529-A1A6-5419C5DD7C65}"/>
                </c:ext>
              </c:extLst>
            </c:dLbl>
            <c:dLbl>
              <c:idx val="4"/>
              <c:layout>
                <c:manualLayout>
                  <c:x val="-3.968253968253968E-3"/>
                  <c:y val="1.46198830409355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D5B-4790-9681-FF0CECD76294}"/>
                </c:ext>
              </c:extLst>
            </c:dLbl>
            <c:dLbl>
              <c:idx val="5"/>
              <c:layout>
                <c:manualLayout>
                  <c:x val="-7.9365079365080332E-3"/>
                  <c:y val="-1.46198830409356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D5B-4790-9681-FF0CECD76294}"/>
                </c:ext>
              </c:extLst>
            </c:dLbl>
            <c:dLbl>
              <c:idx val="6"/>
              <c:layout>
                <c:manualLayout>
                  <c:x val="-9.7000643108723759E-17"/>
                  <c:y val="-3.21637426900584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D5B-4790-9681-FF0CECD76294}"/>
                </c:ext>
              </c:extLst>
            </c:dLbl>
            <c:dLbl>
              <c:idx val="7"/>
              <c:layout>
                <c:manualLayout>
                  <c:x val="-1.5873015873015872E-2"/>
                  <c:y val="-2.92397660818713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-44</c:v>
                </c:pt>
                <c:pt idx="1">
                  <c:v>-3</c:v>
                </c:pt>
                <c:pt idx="2">
                  <c:v>-6.5</c:v>
                </c:pt>
                <c:pt idx="3">
                  <c:v>-12.5</c:v>
                </c:pt>
                <c:pt idx="4">
                  <c:v>-20</c:v>
                </c:pt>
                <c:pt idx="5">
                  <c:v>-28.5</c:v>
                </c:pt>
                <c:pt idx="6">
                  <c:v>-39</c:v>
                </c:pt>
                <c:pt idx="7">
                  <c:v>-51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Freq. Erros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749E-4529-A1A6-5419C5DD7C65}"/>
              </c:ext>
            </c:extLst>
          </c:dPt>
          <c:dLbls>
            <c:dLbl>
              <c:idx val="1"/>
              <c:layout>
                <c:manualLayout>
                  <c:x val="-1.7195767195767195E-2"/>
                  <c:y val="-3.21637426900585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49E-4529-A1A6-5419C5DD7C65}"/>
                </c:ext>
              </c:extLst>
            </c:dLbl>
            <c:dLbl>
              <c:idx val="2"/>
              <c:layout>
                <c:manualLayout>
                  <c:x val="-1.3227513227513275E-2"/>
                  <c:y val="-2.6315789473684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49E-4529-A1A6-5419C5DD7C65}"/>
                </c:ext>
              </c:extLst>
            </c:dLbl>
            <c:dLbl>
              <c:idx val="3"/>
              <c:layout>
                <c:manualLayout>
                  <c:x val="-1.8518518518518615E-2"/>
                  <c:y val="-4.97076023391813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49E-4529-A1A6-5419C5DD7C65}"/>
                </c:ext>
              </c:extLst>
            </c:dLbl>
            <c:dLbl>
              <c:idx val="4"/>
              <c:layout>
                <c:manualLayout>
                  <c:x val="-5.2910052910052907E-3"/>
                  <c:y val="2.046783625730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D5B-4790-9681-FF0CECD76294}"/>
                </c:ext>
              </c:extLst>
            </c:dLbl>
            <c:dLbl>
              <c:idx val="5"/>
              <c:layout>
                <c:manualLayout>
                  <c:x val="-1.9841269841269937E-2"/>
                  <c:y val="4.6783625730994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D5B-4790-9681-FF0CECD76294}"/>
                </c:ext>
              </c:extLst>
            </c:dLbl>
            <c:dLbl>
              <c:idx val="6"/>
              <c:layout>
                <c:manualLayout>
                  <c:x val="-6.6137566137567105E-3"/>
                  <c:y val="4.3859649122806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D5B-4790-9681-FF0CECD76294}"/>
                </c:ext>
              </c:extLst>
            </c:dLbl>
            <c:dLbl>
              <c:idx val="7"/>
              <c:layout>
                <c:manualLayout>
                  <c:x val="-3.968253968253968E-3"/>
                  <c:y val="-1.754385964912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Sheet1!$C$2:$C$9</c:f>
              <c:numCache>
                <c:formatCode>0</c:formatCode>
                <c:ptCount val="8"/>
                <c:pt idx="0">
                  <c:v>89</c:v>
                </c:pt>
                <c:pt idx="1">
                  <c:v>5</c:v>
                </c:pt>
                <c:pt idx="2">
                  <c:v>3.5</c:v>
                </c:pt>
                <c:pt idx="3">
                  <c:v>12</c:v>
                </c:pt>
                <c:pt idx="4">
                  <c:v>75</c:v>
                </c:pt>
                <c:pt idx="5">
                  <c:v>270</c:v>
                </c:pt>
                <c:pt idx="6">
                  <c:v>550</c:v>
                </c:pt>
                <c:pt idx="7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410872"/>
        <c:axId val="263403656"/>
      </c:lineChart>
      <c:catAx>
        <c:axId val="26341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03656"/>
        <c:crosses val="autoZero"/>
        <c:auto val="1"/>
        <c:lblAlgn val="ctr"/>
        <c:lblOffset val="100"/>
        <c:noMultiLvlLbl val="0"/>
      </c:catAx>
      <c:valAx>
        <c:axId val="26340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1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 i="0" baseline="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10/05/2019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10/05/2019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0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336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8593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351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876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107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055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61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65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0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93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5828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44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10/05/2019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10/05/2019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10/05/2019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10/05/2019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10/05/2019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10/05/2019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10/05/2019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10/05/2019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10/05/2019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10/05/2019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10/05/2019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03A11CC-27AA-4471-82B6-98BA97F98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986801" y="2845761"/>
            <a:ext cx="4724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Arquitetura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552207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Desenho de Solução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876"/>
            <a:ext cx="12112782" cy="47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74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3" y="1535203"/>
            <a:ext cx="8558113" cy="51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20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667783" y="2845761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Banco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291431219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Conceitual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6D7D88-E0FB-4E78-9F4D-013AE139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538680"/>
            <a:ext cx="9720262" cy="53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576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365990" y="3253735"/>
            <a:ext cx="439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Estatísticas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189910351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Analytics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8014E4-A559-42A6-940E-E3A1DA23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5444"/>
            <a:ext cx="12192000" cy="45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39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818685" y="2893131"/>
            <a:ext cx="362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Planilhas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88315698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C4D79-823E-423C-A0E5-74C976ED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9C6A36-E200-4FDC-AFF0-7D3289C9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13800" dirty="0"/>
              <a:t>PLANILHA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0582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C38B5-470B-4159-9831-B04DDD84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Backlog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E6219-4694-41A6-B7C9-A3515A26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1" y="1533525"/>
            <a:ext cx="11581977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2934" y="4124793"/>
            <a:ext cx="4353066" cy="77179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 para produtividade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052AC9-24A5-42E2-877C-66AA0F236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982" y="3319016"/>
            <a:ext cx="4605441" cy="9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A6192-2A8E-41DF-9311-48E2496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A386E7-9940-448A-9A18-4191841A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9902"/>
            <a:ext cx="12192000" cy="16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0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517721B-D5E5-4044-AB31-FEA322A2060C}"/>
              </a:ext>
            </a:extLst>
          </p:cNvPr>
          <p:cNvSpPr txBox="1"/>
          <p:nvPr/>
        </p:nvSpPr>
        <p:spPr>
          <a:xfrm>
            <a:off x="2131218" y="1585912"/>
            <a:ext cx="792956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dirty="0"/>
              <a:t>Planilha de Testes</a:t>
            </a:r>
          </a:p>
        </p:txBody>
      </p:sp>
    </p:spTree>
    <p:extLst>
      <p:ext uri="{BB962C8B-B14F-4D97-AF65-F5344CB8AC3E}">
        <p14:creationId xmlns:p14="http://schemas.microsoft.com/office/powerpoint/2010/main" val="2063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2060549" y="2845761"/>
            <a:ext cx="3313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Suporte</a:t>
            </a:r>
          </a:p>
        </p:txBody>
      </p:sp>
    </p:spTree>
    <p:extLst>
      <p:ext uri="{BB962C8B-B14F-4D97-AF65-F5344CB8AC3E}">
        <p14:creationId xmlns:p14="http://schemas.microsoft.com/office/powerpoint/2010/main" val="159105489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558487" y="2845762"/>
            <a:ext cx="584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Demonstração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261093226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e Ferramentas Utilizadas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0B12A99-9D35-4890-BD5E-B7578258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98" y="1504546"/>
            <a:ext cx="3280320" cy="19244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DF8951-3F5C-47AC-8D19-380C3725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07" y="4675288"/>
            <a:ext cx="1626394" cy="1927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5635A-68C2-4CF3-A056-F955AF49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882" y="1480311"/>
            <a:ext cx="2831591" cy="17345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C2AD72-F574-4C9E-8D9F-FEF37CB79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3" y="1611433"/>
            <a:ext cx="4361569" cy="13405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EF7266-E820-496A-9841-3B14D7CC6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3069" y="2854550"/>
            <a:ext cx="1477130" cy="1471383"/>
          </a:xfrm>
          <a:prstGeom prst="rect">
            <a:avLst/>
          </a:prstGeom>
        </p:spPr>
      </p:pic>
      <p:pic>
        <p:nvPicPr>
          <p:cNvPr id="17" name="Imagem 16" descr="Uma imagem contendo objeto&#10;&#10;Descrição gerada automaticamente">
            <a:extLst>
              <a:ext uri="{FF2B5EF4-FFF2-40B4-BE49-F238E27FC236}">
                <a16:creationId xmlns:a16="http://schemas.microsoft.com/office/drawing/2014/main" id="{E609E85E-28F7-49E7-B22F-12B8E8B22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255" y="5639077"/>
            <a:ext cx="2976562" cy="860412"/>
          </a:xfrm>
          <a:prstGeom prst="rect">
            <a:avLst/>
          </a:prstGeom>
        </p:spPr>
      </p:pic>
      <p:pic>
        <p:nvPicPr>
          <p:cNvPr id="19" name="Imagem 18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E6F56BA2-DF13-49E7-97B8-0C007DDC2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6498" y="3633363"/>
            <a:ext cx="1729202" cy="1173387"/>
          </a:xfrm>
          <a:prstGeom prst="rect">
            <a:avLst/>
          </a:prstGeom>
        </p:spPr>
      </p:pic>
      <p:pic>
        <p:nvPicPr>
          <p:cNvPr id="21" name="Imagem 20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1A806DF-6158-4EF4-A561-6269A4524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300" y="3498953"/>
            <a:ext cx="2475688" cy="172167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C4C144-9229-4AF5-9AF0-BF6A5FA992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801" y="3361149"/>
            <a:ext cx="2667000" cy="1089827"/>
          </a:xfrm>
          <a:prstGeom prst="rect">
            <a:avLst/>
          </a:prstGeom>
        </p:spPr>
      </p:pic>
      <p:pic>
        <p:nvPicPr>
          <p:cNvPr id="25" name="Imagem 2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46AA173A-F220-46A8-BBB7-92F7CA2D28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3595" y="5353454"/>
            <a:ext cx="1609725" cy="160972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EB3AB1F-1543-44D3-8D87-B239633E75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4463" y="3418133"/>
            <a:ext cx="1340505" cy="134050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65B9C5-1452-48DB-BDB3-F025252841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451" y="4649124"/>
            <a:ext cx="1143000" cy="1143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59CB842-2ACA-4CAB-A11B-11F4745547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500" y="5821150"/>
            <a:ext cx="2528903" cy="10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66069" y="3116215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Conclusão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375211092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0628" y="812800"/>
            <a:ext cx="11713029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/>
              <a:t>O que cada um fez/aprendeu no trabalho</a:t>
            </a:r>
          </a:p>
        </p:txBody>
      </p:sp>
    </p:spTree>
    <p:extLst>
      <p:ext uri="{BB962C8B-B14F-4D97-AF65-F5344CB8AC3E}">
        <p14:creationId xmlns:p14="http://schemas.microsoft.com/office/powerpoint/2010/main" val="5703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EBAF95-491A-46BF-A664-BD73050A3B6B}"/>
              </a:ext>
            </a:extLst>
          </p:cNvPr>
          <p:cNvSpPr txBox="1"/>
          <p:nvPr/>
        </p:nvSpPr>
        <p:spPr>
          <a:xfrm>
            <a:off x="1666875" y="3429001"/>
            <a:ext cx="885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Obrigado!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17FEA-A433-4C8C-82BA-427BAA20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29" y="1951988"/>
            <a:ext cx="7082742" cy="1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Membros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75427" y="2767013"/>
            <a:ext cx="4327478" cy="2462213"/>
          </a:xfrm>
        </p:spPr>
        <p:txBody>
          <a:bodyPr rtlCol="0"/>
          <a:lstStyle/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Leticia Lago</a:t>
            </a:r>
          </a:p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Natália Medina</a:t>
            </a:r>
          </a:p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Vitor Leonardo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768522" y="2767013"/>
            <a:ext cx="4327478" cy="220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Adriana </a:t>
            </a:r>
            <a:r>
              <a:rPr lang="pt-BR" dirty="0" err="1"/>
              <a:t>Elva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Fernanda Esteves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Gustavo Henrique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533" r="14533"/>
          <a:stretch>
            <a:fillRect/>
          </a:stretch>
        </p:blipFill>
        <p:spPr/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72887" y="2828835"/>
            <a:ext cx="584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Contexto </a:t>
            </a:r>
          </a:p>
        </p:txBody>
      </p:sp>
    </p:spTree>
    <p:extLst>
      <p:ext uri="{BB962C8B-B14F-4D97-AF65-F5344CB8AC3E}">
        <p14:creationId xmlns:p14="http://schemas.microsoft.com/office/powerpoint/2010/main" val="41161150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86074"/>
            <a:ext cx="6115050" cy="3286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Quantidade de vapor de água na atmosfera.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Regiões afetadas.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Umidade ideal entre 50% a 60%(OMS).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4AA2B1-7AA6-4752-A7B7-D8B1E32B2966}"/>
              </a:ext>
            </a:extLst>
          </p:cNvPr>
          <p:cNvSpPr txBox="1">
            <a:spLocks/>
          </p:cNvSpPr>
          <p:nvPr/>
        </p:nvSpPr>
        <p:spPr>
          <a:xfrm>
            <a:off x="6915150" y="2886074"/>
            <a:ext cx="5276850" cy="32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Proliferação de malefícios.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Problemas respiratórios.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Edifício doente.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FA2DC-D939-44F1-AE5B-5BDFF8F0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Bem estar e produtividade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400300"/>
            <a:ext cx="9601200" cy="3771900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Impacto causado no ambiente de trabalho.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NR17 (Ministério do Trabalho).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Umidade mínima de 40% e temperatura de 20ºC a 23ºC.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Bem fisiológico e psicológico do funcionário.</a:t>
            </a:r>
          </a:p>
          <a:p>
            <a:pPr marL="0" indent="0">
              <a:buNone/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CFAA25-4F8B-4D41-8D5D-5344F670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97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Relação Produtividade x Temperatura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881736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93E2AA3-D61E-4E72-A82B-8C8A58488B92}"/>
              </a:ext>
            </a:extLst>
          </p:cNvPr>
          <p:cNvSpPr txBox="1"/>
          <p:nvPr/>
        </p:nvSpPr>
        <p:spPr>
          <a:xfrm>
            <a:off x="8029576" y="6172200"/>
            <a:ext cx="36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Taís Larissa – CESUMAR (2010)</a:t>
            </a:r>
          </a:p>
        </p:txBody>
      </p:sp>
    </p:spTree>
    <p:extLst>
      <p:ext uri="{BB962C8B-B14F-4D97-AF65-F5344CB8AC3E}">
        <p14:creationId xmlns:p14="http://schemas.microsoft.com/office/powerpoint/2010/main" val="117916465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894278" y="1720840"/>
            <a:ext cx="5157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+mj-lt"/>
              </a:rPr>
              <a:t>Justificativa </a:t>
            </a:r>
          </a:p>
          <a:p>
            <a:pPr algn="ctr"/>
            <a:r>
              <a:rPr lang="pt-BR" sz="7200" dirty="0">
                <a:latin typeface="+mj-lt"/>
              </a:rPr>
              <a:t>e</a:t>
            </a:r>
          </a:p>
          <a:p>
            <a:pPr algn="ctr"/>
            <a:r>
              <a:rPr lang="pt-BR" sz="7200" dirty="0">
                <a:latin typeface="+mj-lt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2236770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EDB7EED-94EE-4483-B0C8-40C576DE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B57B8BE6-C298-4F45-A38D-0B98FAC14530}"/>
              </a:ext>
            </a:extLst>
          </p:cNvPr>
          <p:cNvSpPr txBox="1">
            <a:spLocks/>
          </p:cNvSpPr>
          <p:nvPr/>
        </p:nvSpPr>
        <p:spPr>
          <a:xfrm>
            <a:off x="1248251" y="2700385"/>
            <a:ext cx="9601200" cy="331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Adequação às normas.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Monitoramento constante, seguro e automatizado.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Economia de energia e tempo.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Como funciona.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Tecnologias e ferramentas utilizadas.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3594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426</TotalTime>
  <Words>539</Words>
  <Application>Microsoft Office PowerPoint</Application>
  <PresentationFormat>Widescreen</PresentationFormat>
  <Paragraphs>93</Paragraphs>
  <Slides>27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Book Antiqua</vt:lpstr>
      <vt:lpstr>Calibri</vt:lpstr>
      <vt:lpstr>Segoe UI</vt:lpstr>
      <vt:lpstr>Direção de Vendas 16:9</vt:lpstr>
      <vt:lpstr>Apresentação do PowerPoint</vt:lpstr>
      <vt:lpstr>Apresentação do PowerPoint</vt:lpstr>
      <vt:lpstr>Membros do Grupo</vt:lpstr>
      <vt:lpstr>Apresentação do PowerPoint</vt:lpstr>
      <vt:lpstr>O que é umidade?</vt:lpstr>
      <vt:lpstr>Bem estar e produtividade</vt:lpstr>
      <vt:lpstr>Relação Produtividade x Temperatura</vt:lpstr>
      <vt:lpstr>Apresentação do PowerPoint</vt:lpstr>
      <vt:lpstr>Projeto</vt:lpstr>
      <vt:lpstr>Apresentação do PowerPoint</vt:lpstr>
      <vt:lpstr>Desenho de Solução</vt:lpstr>
      <vt:lpstr>Low Level Design</vt:lpstr>
      <vt:lpstr>Apresentação do PowerPoint</vt:lpstr>
      <vt:lpstr>Modelo Conceitual</vt:lpstr>
      <vt:lpstr>Apresentação do PowerPoint</vt:lpstr>
      <vt:lpstr>Analytics</vt:lpstr>
      <vt:lpstr>Apresentação do PowerPoint</vt:lpstr>
      <vt:lpstr>Requisitos</vt:lpstr>
      <vt:lpstr>Sprint Backlog</vt:lpstr>
      <vt:lpstr>Riscos</vt:lpstr>
      <vt:lpstr>Testes</vt:lpstr>
      <vt:lpstr>Apresentação do PowerPoint</vt:lpstr>
      <vt:lpstr>Apresentação do PowerPoint</vt:lpstr>
      <vt:lpstr>Tecnologias e Ferramentas Utilizadas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LETICIA LAGO MÓRI</cp:lastModifiedBy>
  <cp:revision>42</cp:revision>
  <dcterms:created xsi:type="dcterms:W3CDTF">2019-03-29T23:07:21Z</dcterms:created>
  <dcterms:modified xsi:type="dcterms:W3CDTF">2019-05-10T23:45:30Z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