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273" r:id="rId3"/>
    <p:sldId id="258" r:id="rId4"/>
    <p:sldId id="280" r:id="rId5"/>
    <p:sldId id="259" r:id="rId6"/>
    <p:sldId id="271" r:id="rId7"/>
    <p:sldId id="270" r:id="rId8"/>
    <p:sldId id="281" r:id="rId9"/>
    <p:sldId id="272" r:id="rId10"/>
    <p:sldId id="282" r:id="rId11"/>
    <p:sldId id="275" r:id="rId12"/>
    <p:sldId id="276" r:id="rId13"/>
    <p:sldId id="305" r:id="rId14"/>
    <p:sldId id="283" r:id="rId15"/>
    <p:sldId id="277" r:id="rId16"/>
    <p:sldId id="284" r:id="rId17"/>
    <p:sldId id="279" r:id="rId18"/>
    <p:sldId id="291" r:id="rId19"/>
    <p:sldId id="290" r:id="rId20"/>
    <p:sldId id="288" r:id="rId21"/>
    <p:sldId id="289" r:id="rId22"/>
    <p:sldId id="294" r:id="rId23"/>
    <p:sldId id="292" r:id="rId24"/>
    <p:sldId id="302" r:id="rId25"/>
    <p:sldId id="304" r:id="rId26"/>
    <p:sldId id="295" r:id="rId27"/>
    <p:sldId id="293" r:id="rId28"/>
    <p:sldId id="298" r:id="rId29"/>
    <p:sldId id="299" r:id="rId30"/>
    <p:sldId id="300" r:id="rId31"/>
    <p:sldId id="301" r:id="rId32"/>
    <p:sldId id="274" r:id="rId33"/>
    <p:sldId id="285" r:id="rId34"/>
    <p:sldId id="266" r:id="rId3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 LAGO MÓRI" initials="LLM" lastIdx="0" clrIdx="0">
    <p:extLst>
      <p:ext uri="{19B8F6BF-5375-455C-9EA6-DF929625EA0E}">
        <p15:presenceInfo xmlns:p15="http://schemas.microsoft.com/office/powerpoint/2012/main" userId="LETICIA LAGO MÓ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0"/>
    <a:srgbClr val="ECEDEF"/>
    <a:srgbClr val="EAEBEF"/>
    <a:srgbClr val="C3C9C9"/>
    <a:srgbClr val="BFD8E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3529" autoAdjust="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Produtividade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49E-4529-A1A6-5419C5DD7C65}"/>
              </c:ext>
            </c:extLst>
          </c:dPt>
          <c:dLbls>
            <c:dLbl>
              <c:idx val="1"/>
              <c:layout>
                <c:manualLayout>
                  <c:x val="-1.5873015873015921E-2"/>
                  <c:y val="1.16959064327484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9E-4529-A1A6-5419C5DD7C65}"/>
                </c:ext>
              </c:extLst>
            </c:dLbl>
            <c:dLbl>
              <c:idx val="2"/>
              <c:layout>
                <c:manualLayout>
                  <c:x val="-4.850032155436188E-17"/>
                  <c:y val="1.16959064327485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9E-4529-A1A6-5419C5DD7C65}"/>
                </c:ext>
              </c:extLst>
            </c:dLbl>
            <c:dLbl>
              <c:idx val="4"/>
              <c:layout>
                <c:manualLayout>
                  <c:x val="-3.968253968253968E-3"/>
                  <c:y val="1.46198830409355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D5B-4790-9681-FF0CECD76294}"/>
                </c:ext>
              </c:extLst>
            </c:dLbl>
            <c:dLbl>
              <c:idx val="5"/>
              <c:layout>
                <c:manualLayout>
                  <c:x val="-7.9365079365080332E-3"/>
                  <c:y val="-1.46198830409356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D5B-4790-9681-FF0CECD76294}"/>
                </c:ext>
              </c:extLst>
            </c:dLbl>
            <c:dLbl>
              <c:idx val="6"/>
              <c:layout>
                <c:manualLayout>
                  <c:x val="-9.7000643108723759E-17"/>
                  <c:y val="-3.21637426900584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D5B-4790-9681-FF0CECD76294}"/>
                </c:ext>
              </c:extLst>
            </c:dLbl>
            <c:dLbl>
              <c:idx val="7"/>
              <c:layout>
                <c:manualLayout>
                  <c:x val="-1.5873015873015872E-2"/>
                  <c:y val="-2.92397660818713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-44</c:v>
                </c:pt>
                <c:pt idx="1">
                  <c:v>-3</c:v>
                </c:pt>
                <c:pt idx="2">
                  <c:v>-6.5</c:v>
                </c:pt>
                <c:pt idx="3">
                  <c:v>-12.5</c:v>
                </c:pt>
                <c:pt idx="4">
                  <c:v>-20</c:v>
                </c:pt>
                <c:pt idx="5">
                  <c:v>-28.5</c:v>
                </c:pt>
                <c:pt idx="6">
                  <c:v>-39</c:v>
                </c:pt>
                <c:pt idx="7">
                  <c:v>-51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Freq. Erros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749E-4529-A1A6-5419C5DD7C65}"/>
              </c:ext>
            </c:extLst>
          </c:dPt>
          <c:dLbls>
            <c:dLbl>
              <c:idx val="1"/>
              <c:layout>
                <c:manualLayout>
                  <c:x val="-1.7195767195767195E-2"/>
                  <c:y val="-3.21637426900585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49E-4529-A1A6-5419C5DD7C65}"/>
                </c:ext>
              </c:extLst>
            </c:dLbl>
            <c:dLbl>
              <c:idx val="2"/>
              <c:layout>
                <c:manualLayout>
                  <c:x val="-1.3227513227513275E-2"/>
                  <c:y val="-2.6315789473684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49E-4529-A1A6-5419C5DD7C65}"/>
                </c:ext>
              </c:extLst>
            </c:dLbl>
            <c:dLbl>
              <c:idx val="3"/>
              <c:layout>
                <c:manualLayout>
                  <c:x val="-1.8518518518518615E-2"/>
                  <c:y val="-4.97076023391813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49E-4529-A1A6-5419C5DD7C65}"/>
                </c:ext>
              </c:extLst>
            </c:dLbl>
            <c:dLbl>
              <c:idx val="4"/>
              <c:layout>
                <c:manualLayout>
                  <c:x val="-5.2910052910052907E-3"/>
                  <c:y val="2.046783625730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D5B-4790-9681-FF0CECD76294}"/>
                </c:ext>
              </c:extLst>
            </c:dLbl>
            <c:dLbl>
              <c:idx val="5"/>
              <c:layout>
                <c:manualLayout>
                  <c:x val="-1.9841269841269937E-2"/>
                  <c:y val="4.6783625730994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D5B-4790-9681-FF0CECD76294}"/>
                </c:ext>
              </c:extLst>
            </c:dLbl>
            <c:dLbl>
              <c:idx val="6"/>
              <c:layout>
                <c:manualLayout>
                  <c:x val="-6.6137566137567105E-3"/>
                  <c:y val="4.3859649122806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D5B-4790-9681-FF0CECD76294}"/>
                </c:ext>
              </c:extLst>
            </c:dLbl>
            <c:dLbl>
              <c:idx val="7"/>
              <c:layout>
                <c:manualLayout>
                  <c:x val="-3.968253968253968E-3"/>
                  <c:y val="-1.754385964912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Sheet1!$C$2:$C$9</c:f>
              <c:numCache>
                <c:formatCode>0</c:formatCode>
                <c:ptCount val="8"/>
                <c:pt idx="0">
                  <c:v>89</c:v>
                </c:pt>
                <c:pt idx="1">
                  <c:v>5</c:v>
                </c:pt>
                <c:pt idx="2">
                  <c:v>3.5</c:v>
                </c:pt>
                <c:pt idx="3">
                  <c:v>12</c:v>
                </c:pt>
                <c:pt idx="4">
                  <c:v>75</c:v>
                </c:pt>
                <c:pt idx="5">
                  <c:v>270</c:v>
                </c:pt>
                <c:pt idx="6">
                  <c:v>550</c:v>
                </c:pt>
                <c:pt idx="7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410872"/>
        <c:axId val="263403656"/>
      </c:lineChart>
      <c:catAx>
        <c:axId val="26341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03656"/>
        <c:crosses val="autoZero"/>
        <c:auto val="1"/>
        <c:lblAlgn val="ctr"/>
        <c:lblOffset val="100"/>
        <c:noMultiLvlLbl val="0"/>
      </c:catAx>
      <c:valAx>
        <c:axId val="26340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1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 i="0" baseline="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01/06/2019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0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336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8593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351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876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055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61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65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0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93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5828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44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01/06/2019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03A11CC-27AA-4471-82B6-98BA97F98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986801" y="2845761"/>
            <a:ext cx="4724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Arquitetura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552207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Desenho de Solução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876"/>
            <a:ext cx="12112782" cy="47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74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3" y="1535203"/>
            <a:ext cx="8558113" cy="51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20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Arquitetura Computacional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6426BF-1531-42B3-A18A-8EC455AC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9153"/>
            <a:ext cx="12192000" cy="94769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049B3C7-B544-46F7-8AA2-A70A205004BF}"/>
              </a:ext>
            </a:extLst>
          </p:cNvPr>
          <p:cNvSpPr txBox="1"/>
          <p:nvPr/>
        </p:nvSpPr>
        <p:spPr>
          <a:xfrm>
            <a:off x="1786597" y="1889664"/>
            <a:ext cx="5219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24MB de armazenamento gastos ao mês e 288MB ao 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3440F1-559B-46A1-A955-FE66BF939729}"/>
              </a:ext>
            </a:extLst>
          </p:cNvPr>
          <p:cNvSpPr txBox="1"/>
          <p:nvPr/>
        </p:nvSpPr>
        <p:spPr>
          <a:xfrm>
            <a:off x="1786597" y="3598131"/>
            <a:ext cx="521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Aumento de 49MB de armazenamento utilizado por mês e 591MB por ano.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9CFF1E-40CD-4E02-A708-02E0B61A30CB}"/>
              </a:ext>
            </a:extLst>
          </p:cNvPr>
          <p:cNvSpPr txBox="1"/>
          <p:nvPr/>
        </p:nvSpPr>
        <p:spPr>
          <a:xfrm>
            <a:off x="1786597" y="2770093"/>
            <a:ext cx="521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Estima-se um crescimento da marca de até   50%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02E04B-833F-463B-8BD7-73A7C75339A5}"/>
              </a:ext>
            </a:extLst>
          </p:cNvPr>
          <p:cNvSpPr txBox="1"/>
          <p:nvPr/>
        </p:nvSpPr>
        <p:spPr>
          <a:xfrm>
            <a:off x="1786597" y="4426169"/>
            <a:ext cx="521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Optamos, pelo serviço B1ls</a:t>
            </a:r>
          </a:p>
        </p:txBody>
      </p:sp>
    </p:spTree>
    <p:extLst>
      <p:ext uri="{BB962C8B-B14F-4D97-AF65-F5344CB8AC3E}">
        <p14:creationId xmlns:p14="http://schemas.microsoft.com/office/powerpoint/2010/main" val="4346161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667783" y="2845761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Banco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29143121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pPr algn="ctr"/>
            <a:r>
              <a:rPr lang="pt-BR" dirty="0"/>
              <a:t>Modelo Conceitual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8C2831-7946-4F18-B87F-91223D5C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628297"/>
            <a:ext cx="9601200" cy="522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576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365990" y="3253735"/>
            <a:ext cx="439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Estatísticas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189910351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Analytics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8014E4-A559-42A6-940E-E3A1DA23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5444"/>
            <a:ext cx="12192000" cy="45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39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818685" y="2893131"/>
            <a:ext cx="362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Planilhas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88315698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C4D79-823E-423C-A0E5-74C976ED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619832-166D-4CE4-A94E-4580309B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253"/>
            <a:ext cx="12192000" cy="45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2934" y="4124793"/>
            <a:ext cx="4353066" cy="77179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 para produtividade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052AC9-24A5-42E2-877C-66AA0F236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982" y="3319016"/>
            <a:ext cx="4605441" cy="9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C38B5-470B-4159-9831-B04DDD84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Sprint Backlog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1E6219-4694-41A6-B7C9-A3515A26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1" y="1533525"/>
            <a:ext cx="11581977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A6192-2A8E-41DF-9311-48E2496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A386E7-9940-448A-9A18-4191841A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9902"/>
            <a:ext cx="12192000" cy="16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0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Teste de Aceitação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DB7745-79E9-4489-A2DD-81835202C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3967"/>
            <a:ext cx="12192000" cy="28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Premissas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C9F8B3-C239-43AC-BAE7-68648646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630"/>
            <a:ext cx="12192000" cy="55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Homologação – Checklist de Funcionalidades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F94BA1-6576-44F7-BC66-6C1510D6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0" y="1463040"/>
            <a:ext cx="10654329" cy="51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4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571BC0C-E45F-4335-B30E-157DED957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0"/>
          <a:stretch/>
        </p:blipFill>
        <p:spPr>
          <a:xfrm>
            <a:off x="0" y="1378634"/>
            <a:ext cx="12192000" cy="547936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45E979A-D00E-4EF5-9CED-43A8CEE5F3E6}"/>
              </a:ext>
            </a:extLst>
          </p:cNvPr>
          <p:cNvSpPr txBox="1"/>
          <p:nvPr/>
        </p:nvSpPr>
        <p:spPr>
          <a:xfrm>
            <a:off x="1795369" y="403388"/>
            <a:ext cx="6341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+mj-lt"/>
              </a:rPr>
              <a:t>Cenário de Teste</a:t>
            </a:r>
          </a:p>
        </p:txBody>
      </p:sp>
    </p:spTree>
    <p:extLst>
      <p:ext uri="{BB962C8B-B14F-4D97-AF65-F5344CB8AC3E}">
        <p14:creationId xmlns:p14="http://schemas.microsoft.com/office/powerpoint/2010/main" val="417748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Básica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9E3879-EF8A-4002-9394-4337C12C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077"/>
            <a:ext cx="12192000" cy="46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6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2060549" y="2845761"/>
            <a:ext cx="3313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Suporte</a:t>
            </a:r>
          </a:p>
        </p:txBody>
      </p:sp>
    </p:spTree>
    <p:extLst>
      <p:ext uri="{BB962C8B-B14F-4D97-AF65-F5344CB8AC3E}">
        <p14:creationId xmlns:p14="http://schemas.microsoft.com/office/powerpoint/2010/main" val="159105489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N1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595768CC-15C5-434E-B9BF-09EE2812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8" y="6035400"/>
            <a:ext cx="2312884" cy="482321"/>
          </a:xfrm>
          <a:prstGeom prst="rect">
            <a:avLst/>
          </a:prstGeom>
          <a:ln>
            <a:noFill/>
          </a:ln>
        </p:spPr>
      </p:pic>
      <p:sp>
        <p:nvSpPr>
          <p:cNvPr id="43" name="Retângulo Arredondado 2">
            <a:extLst>
              <a:ext uri="{FF2B5EF4-FFF2-40B4-BE49-F238E27FC236}">
                <a16:creationId xmlns:a16="http://schemas.microsoft.com/office/drawing/2014/main" id="{D39010F4-D6F6-4DFA-96D0-ED9933ADFEC7}"/>
              </a:ext>
            </a:extLst>
          </p:cNvPr>
          <p:cNvSpPr/>
          <p:nvPr/>
        </p:nvSpPr>
        <p:spPr>
          <a:xfrm>
            <a:off x="1781778" y="1743335"/>
            <a:ext cx="198297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Informar o erro ao atendimento (N1).</a:t>
            </a:r>
          </a:p>
        </p:txBody>
      </p:sp>
      <p:sp>
        <p:nvSpPr>
          <p:cNvPr id="44" name="Retângulo Arredondado 6">
            <a:extLst>
              <a:ext uri="{FF2B5EF4-FFF2-40B4-BE49-F238E27FC236}">
                <a16:creationId xmlns:a16="http://schemas.microsoft.com/office/drawing/2014/main" id="{59594901-7B8A-4038-873A-DBAA88953C72}"/>
              </a:ext>
            </a:extLst>
          </p:cNvPr>
          <p:cNvSpPr/>
          <p:nvPr/>
        </p:nvSpPr>
        <p:spPr>
          <a:xfrm>
            <a:off x="1724409" y="3929067"/>
            <a:ext cx="208810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Verificar se o problema está na base de erros conhecidos/FAQ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578F7A8-9FD3-40E4-9223-29EC3D224D57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2768463" y="3026225"/>
            <a:ext cx="4804" cy="90284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tângulo Arredondado 12">
            <a:extLst>
              <a:ext uri="{FF2B5EF4-FFF2-40B4-BE49-F238E27FC236}">
                <a16:creationId xmlns:a16="http://schemas.microsoft.com/office/drawing/2014/main" id="{0CB4AD69-6B74-4A9A-A2C0-6F25BD3DC681}"/>
              </a:ext>
            </a:extLst>
          </p:cNvPr>
          <p:cNvSpPr/>
          <p:nvPr/>
        </p:nvSpPr>
        <p:spPr>
          <a:xfrm>
            <a:off x="6138755" y="1594193"/>
            <a:ext cx="1524206" cy="98718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Aplicar Solução para corrigir o problema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265AA1E-8ACD-4180-BACF-68523D8474F3}"/>
              </a:ext>
            </a:extLst>
          </p:cNvPr>
          <p:cNvSpPr txBox="1"/>
          <p:nvPr/>
        </p:nvSpPr>
        <p:spPr>
          <a:xfrm>
            <a:off x="8931962" y="3137128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A198F596-D52B-4B78-A8BC-AA6CBF33CF91}"/>
              </a:ext>
            </a:extLst>
          </p:cNvPr>
          <p:cNvCxnSpPr>
            <a:cxnSpLocks/>
          </p:cNvCxnSpPr>
          <p:nvPr/>
        </p:nvCxnSpPr>
        <p:spPr>
          <a:xfrm>
            <a:off x="9270816" y="3717153"/>
            <a:ext cx="17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tângulo Arredondado 34">
            <a:extLst>
              <a:ext uri="{FF2B5EF4-FFF2-40B4-BE49-F238E27FC236}">
                <a16:creationId xmlns:a16="http://schemas.microsoft.com/office/drawing/2014/main" id="{D5E7B47A-7C48-4653-9125-D5D24164790E}"/>
              </a:ext>
            </a:extLst>
          </p:cNvPr>
          <p:cNvSpPr/>
          <p:nvPr/>
        </p:nvSpPr>
        <p:spPr>
          <a:xfrm>
            <a:off x="4351564" y="5508229"/>
            <a:ext cx="178719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Transferir chamado ao Suporte(N2)</a:t>
            </a:r>
          </a:p>
        </p:txBody>
      </p:sp>
      <p:sp>
        <p:nvSpPr>
          <p:cNvPr id="52" name="Retângulo Arredondado 35">
            <a:extLst>
              <a:ext uri="{FF2B5EF4-FFF2-40B4-BE49-F238E27FC236}">
                <a16:creationId xmlns:a16="http://schemas.microsoft.com/office/drawing/2014/main" id="{512B9652-C6A4-4FA4-9E71-8700962F6D75}"/>
              </a:ext>
            </a:extLst>
          </p:cNvPr>
          <p:cNvSpPr/>
          <p:nvPr/>
        </p:nvSpPr>
        <p:spPr>
          <a:xfrm>
            <a:off x="9802171" y="3929067"/>
            <a:ext cx="2196477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 o ocorrido/solução aplicada e finalizar o chamado.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79A2501-FA6C-4AAE-91B2-20E7E72F67FF}"/>
              </a:ext>
            </a:extLst>
          </p:cNvPr>
          <p:cNvSpPr txBox="1"/>
          <p:nvPr/>
        </p:nvSpPr>
        <p:spPr>
          <a:xfrm>
            <a:off x="10153153" y="1816898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0CA682AF-1A1E-4D0A-B2CE-1C0F8DDCA16A}"/>
              </a:ext>
            </a:extLst>
          </p:cNvPr>
          <p:cNvSpPr/>
          <p:nvPr/>
        </p:nvSpPr>
        <p:spPr>
          <a:xfrm>
            <a:off x="10430701" y="5688466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1D7D0F30-0223-4C54-BFF5-3D57D77CD8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 flipH="1">
            <a:off x="10896600" y="5211957"/>
            <a:ext cx="3810" cy="47650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ABC60527-19FB-4018-89AE-3C1EF5F1885F}"/>
              </a:ext>
            </a:extLst>
          </p:cNvPr>
          <p:cNvCxnSpPr>
            <a:cxnSpLocks/>
          </p:cNvCxnSpPr>
          <p:nvPr/>
        </p:nvCxnSpPr>
        <p:spPr>
          <a:xfrm>
            <a:off x="7662961" y="1973127"/>
            <a:ext cx="1340571" cy="20307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5B1E7813-DCBB-46D7-AD44-E1E2EB5DB28C}"/>
              </a:ext>
            </a:extLst>
          </p:cNvPr>
          <p:cNvSpPr/>
          <p:nvPr/>
        </p:nvSpPr>
        <p:spPr>
          <a:xfrm flipH="1">
            <a:off x="151227" y="1842868"/>
            <a:ext cx="1002323" cy="85812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Início</a:t>
            </a:r>
            <a:endParaRPr lang="pt-BR" dirty="0"/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DA8F4A69-9027-4C21-B0D2-D627D07FA2EA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153550" y="2271933"/>
            <a:ext cx="62822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osango 74">
            <a:extLst>
              <a:ext uri="{FF2B5EF4-FFF2-40B4-BE49-F238E27FC236}">
                <a16:creationId xmlns:a16="http://schemas.microsoft.com/office/drawing/2014/main" id="{559D7903-61EE-4F99-9985-EBEEAEFE6ED0}"/>
              </a:ext>
            </a:extLst>
          </p:cNvPr>
          <p:cNvSpPr/>
          <p:nvPr/>
        </p:nvSpPr>
        <p:spPr>
          <a:xfrm>
            <a:off x="4591852" y="3207374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6C36FC4A-9D28-4DF5-8E4B-E96662D9A2C8}"/>
              </a:ext>
            </a:extLst>
          </p:cNvPr>
          <p:cNvCxnSpPr>
            <a:cxnSpLocks/>
            <a:stCxn id="46" idx="1"/>
            <a:endCxn id="75" idx="0"/>
          </p:cNvCxnSpPr>
          <p:nvPr/>
        </p:nvCxnSpPr>
        <p:spPr>
          <a:xfrm rot="10800000" flipV="1">
            <a:off x="5115847" y="2087786"/>
            <a:ext cx="1022908" cy="111958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C8FCF459-DF43-49B2-AC46-C1886D221CF4}"/>
              </a:ext>
            </a:extLst>
          </p:cNvPr>
          <p:cNvSpPr txBox="1"/>
          <p:nvPr/>
        </p:nvSpPr>
        <p:spPr>
          <a:xfrm>
            <a:off x="5181594" y="1709042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81412887-8C83-481F-B0E3-C0322939A048}"/>
              </a:ext>
            </a:extLst>
          </p:cNvPr>
          <p:cNvCxnSpPr>
            <a:cxnSpLocks/>
            <a:stCxn id="75" idx="1"/>
            <a:endCxn id="44" idx="3"/>
          </p:cNvCxnSpPr>
          <p:nvPr/>
        </p:nvCxnSpPr>
        <p:spPr>
          <a:xfrm rot="10800000" flipV="1">
            <a:off x="3812518" y="3700968"/>
            <a:ext cx="779335" cy="86954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BBD6F50D-7387-472F-895B-5BA00AC118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53571" y="4851396"/>
            <a:ext cx="1313670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9577E35-295B-4514-89E0-A704C1B4C443}"/>
              </a:ext>
            </a:extLst>
          </p:cNvPr>
          <p:cNvSpPr txBox="1"/>
          <p:nvPr/>
        </p:nvSpPr>
        <p:spPr>
          <a:xfrm>
            <a:off x="5106783" y="4521040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24" name="Losango 123">
            <a:extLst>
              <a:ext uri="{FF2B5EF4-FFF2-40B4-BE49-F238E27FC236}">
                <a16:creationId xmlns:a16="http://schemas.microsoft.com/office/drawing/2014/main" id="{EE44D308-E3C0-4D0F-915C-02F5B6205606}"/>
              </a:ext>
            </a:extLst>
          </p:cNvPr>
          <p:cNvSpPr/>
          <p:nvPr/>
        </p:nvSpPr>
        <p:spPr>
          <a:xfrm>
            <a:off x="9003532" y="1682605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D58C92F8-132F-4B74-81E3-44ACBF8655E9}"/>
              </a:ext>
            </a:extLst>
          </p:cNvPr>
          <p:cNvCxnSpPr>
            <a:cxnSpLocks/>
            <a:stCxn id="124" idx="2"/>
            <a:endCxn id="51" idx="3"/>
          </p:cNvCxnSpPr>
          <p:nvPr/>
        </p:nvCxnSpPr>
        <p:spPr>
          <a:xfrm rot="5400000">
            <a:off x="6221841" y="2586708"/>
            <a:ext cx="3222601" cy="3388772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: Angulado 148">
            <a:extLst>
              <a:ext uri="{FF2B5EF4-FFF2-40B4-BE49-F238E27FC236}">
                <a16:creationId xmlns:a16="http://schemas.microsoft.com/office/drawing/2014/main" id="{07DF1E4D-D854-401E-8060-4935493E4ED9}"/>
              </a:ext>
            </a:extLst>
          </p:cNvPr>
          <p:cNvCxnSpPr>
            <a:cxnSpLocks/>
            <a:endCxn id="124" idx="3"/>
          </p:cNvCxnSpPr>
          <p:nvPr/>
        </p:nvCxnSpPr>
        <p:spPr>
          <a:xfrm rot="16200000" flipV="1">
            <a:off x="9549303" y="2678419"/>
            <a:ext cx="1728424" cy="72398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20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N2</a:t>
            </a:r>
          </a:p>
        </p:txBody>
      </p:sp>
      <p:sp>
        <p:nvSpPr>
          <p:cNvPr id="4" name="Retângulo Arredondado 2">
            <a:extLst>
              <a:ext uri="{FF2B5EF4-FFF2-40B4-BE49-F238E27FC236}">
                <a16:creationId xmlns:a16="http://schemas.microsoft.com/office/drawing/2014/main" id="{406B10F4-AE9D-4D2A-951E-B544EC9AA262}"/>
              </a:ext>
            </a:extLst>
          </p:cNvPr>
          <p:cNvSpPr/>
          <p:nvPr/>
        </p:nvSpPr>
        <p:spPr>
          <a:xfrm>
            <a:off x="529754" y="1743335"/>
            <a:ext cx="198297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Informar o erro ao Suporte (N2).</a:t>
            </a:r>
          </a:p>
        </p:txBody>
      </p:sp>
      <p:sp>
        <p:nvSpPr>
          <p:cNvPr id="7" name="Retângulo Arredondado 12">
            <a:extLst>
              <a:ext uri="{FF2B5EF4-FFF2-40B4-BE49-F238E27FC236}">
                <a16:creationId xmlns:a16="http://schemas.microsoft.com/office/drawing/2014/main" id="{D783D561-6334-4CCA-AC1A-12D9B40D67E2}"/>
              </a:ext>
            </a:extLst>
          </p:cNvPr>
          <p:cNvSpPr/>
          <p:nvPr/>
        </p:nvSpPr>
        <p:spPr>
          <a:xfrm>
            <a:off x="4886731" y="1594193"/>
            <a:ext cx="1524206" cy="98718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Aplicar Solução para corrigir o problema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CE3703-15E4-455F-908D-38D404D80484}"/>
              </a:ext>
            </a:extLst>
          </p:cNvPr>
          <p:cNvSpPr txBox="1"/>
          <p:nvPr/>
        </p:nvSpPr>
        <p:spPr>
          <a:xfrm>
            <a:off x="7677923" y="3339509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E7E25B8-C045-49EC-A50A-3C8D1576CEFB}"/>
              </a:ext>
            </a:extLst>
          </p:cNvPr>
          <p:cNvCxnSpPr>
            <a:cxnSpLocks/>
          </p:cNvCxnSpPr>
          <p:nvPr/>
        </p:nvCxnSpPr>
        <p:spPr>
          <a:xfrm>
            <a:off x="8018792" y="3717153"/>
            <a:ext cx="17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tângulo Arredondado 34">
            <a:extLst>
              <a:ext uri="{FF2B5EF4-FFF2-40B4-BE49-F238E27FC236}">
                <a16:creationId xmlns:a16="http://schemas.microsoft.com/office/drawing/2014/main" id="{5469E8A7-A995-47C8-83D3-B52E52D78BB0}"/>
              </a:ext>
            </a:extLst>
          </p:cNvPr>
          <p:cNvSpPr/>
          <p:nvPr/>
        </p:nvSpPr>
        <p:spPr>
          <a:xfrm>
            <a:off x="3099540" y="5508229"/>
            <a:ext cx="190951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Solicitar auxilio do Coordenador(N3)</a:t>
            </a:r>
          </a:p>
        </p:txBody>
      </p:sp>
      <p:sp>
        <p:nvSpPr>
          <p:cNvPr id="11" name="Retângulo Arredondado 35">
            <a:extLst>
              <a:ext uri="{FF2B5EF4-FFF2-40B4-BE49-F238E27FC236}">
                <a16:creationId xmlns:a16="http://schemas.microsoft.com/office/drawing/2014/main" id="{5A9557A5-78D4-4A9B-ACA3-0A5668B9EB61}"/>
              </a:ext>
            </a:extLst>
          </p:cNvPr>
          <p:cNvSpPr/>
          <p:nvPr/>
        </p:nvSpPr>
        <p:spPr>
          <a:xfrm>
            <a:off x="8550147" y="3929067"/>
            <a:ext cx="2196477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Informa o ocorrido/solução aplicada e finalizar o chamado.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BE9A4C-AC0D-471C-945E-86171F91348B}"/>
              </a:ext>
            </a:extLst>
          </p:cNvPr>
          <p:cNvSpPr txBox="1"/>
          <p:nvPr/>
        </p:nvSpPr>
        <p:spPr>
          <a:xfrm>
            <a:off x="8901129" y="1816898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1C96793-785A-4E3E-A589-9017D9F6D751}"/>
              </a:ext>
            </a:extLst>
          </p:cNvPr>
          <p:cNvSpPr/>
          <p:nvPr/>
        </p:nvSpPr>
        <p:spPr>
          <a:xfrm>
            <a:off x="9178677" y="5688466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1EBCF27-9AE9-49C1-966A-5325B607D65D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9644576" y="5211957"/>
            <a:ext cx="3810" cy="47650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1327E17B-177B-49E9-A598-D8D9A5ED4D7B}"/>
              </a:ext>
            </a:extLst>
          </p:cNvPr>
          <p:cNvCxnSpPr>
            <a:cxnSpLocks/>
          </p:cNvCxnSpPr>
          <p:nvPr/>
        </p:nvCxnSpPr>
        <p:spPr>
          <a:xfrm>
            <a:off x="6410937" y="1973127"/>
            <a:ext cx="1340571" cy="20307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osango 16">
            <a:extLst>
              <a:ext uri="{FF2B5EF4-FFF2-40B4-BE49-F238E27FC236}">
                <a16:creationId xmlns:a16="http://schemas.microsoft.com/office/drawing/2014/main" id="{335F970D-1550-43B1-88BE-83BF817277D5}"/>
              </a:ext>
            </a:extLst>
          </p:cNvPr>
          <p:cNvSpPr/>
          <p:nvPr/>
        </p:nvSpPr>
        <p:spPr>
          <a:xfrm>
            <a:off x="3339828" y="3207374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8F6199AF-B2C5-41BF-99CD-C2D352AE3C67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rot="10800000" flipV="1">
            <a:off x="3863823" y="2087786"/>
            <a:ext cx="1022908" cy="111958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DE71CD8-F312-40EB-A993-FAC43C7E829C}"/>
              </a:ext>
            </a:extLst>
          </p:cNvPr>
          <p:cNvSpPr txBox="1"/>
          <p:nvPr/>
        </p:nvSpPr>
        <p:spPr>
          <a:xfrm>
            <a:off x="3929570" y="1709042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530D4D88-2282-4B7C-A782-9871F1A52D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1547" y="4851396"/>
            <a:ext cx="1313670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7EEBDC3-ADC0-4C3D-9567-59104E7337DD}"/>
              </a:ext>
            </a:extLst>
          </p:cNvPr>
          <p:cNvSpPr txBox="1"/>
          <p:nvPr/>
        </p:nvSpPr>
        <p:spPr>
          <a:xfrm>
            <a:off x="3854759" y="4521040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6C4FE539-3C4E-41B0-A80F-07F0BA3C8745}"/>
              </a:ext>
            </a:extLst>
          </p:cNvPr>
          <p:cNvSpPr/>
          <p:nvPr/>
        </p:nvSpPr>
        <p:spPr>
          <a:xfrm>
            <a:off x="7751508" y="1682605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B377DA46-A0B4-454C-A698-B7372CC74A29}"/>
              </a:ext>
            </a:extLst>
          </p:cNvPr>
          <p:cNvCxnSpPr>
            <a:cxnSpLocks/>
            <a:stCxn id="23" idx="2"/>
            <a:endCxn id="10" idx="3"/>
          </p:cNvCxnSpPr>
          <p:nvPr/>
        </p:nvCxnSpPr>
        <p:spPr>
          <a:xfrm rot="5400000">
            <a:off x="5030977" y="2647868"/>
            <a:ext cx="3222601" cy="3266452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AD80F8F8-2257-4C6C-9331-A6A97DFA01FA}"/>
              </a:ext>
            </a:extLst>
          </p:cNvPr>
          <p:cNvCxnSpPr>
            <a:cxnSpLocks/>
            <a:endCxn id="23" idx="3"/>
          </p:cNvCxnSpPr>
          <p:nvPr/>
        </p:nvCxnSpPr>
        <p:spPr>
          <a:xfrm rot="16200000" flipV="1">
            <a:off x="8297279" y="2678419"/>
            <a:ext cx="1728424" cy="72398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Arredondado 2">
            <a:extLst>
              <a:ext uri="{FF2B5EF4-FFF2-40B4-BE49-F238E27FC236}">
                <a16:creationId xmlns:a16="http://schemas.microsoft.com/office/drawing/2014/main" id="{A5C170B2-095C-4A78-B895-F9FE7EABAC25}"/>
              </a:ext>
            </a:extLst>
          </p:cNvPr>
          <p:cNvSpPr/>
          <p:nvPr/>
        </p:nvSpPr>
        <p:spPr>
          <a:xfrm>
            <a:off x="1031656" y="4422448"/>
            <a:ext cx="1425121" cy="532726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Erro encontrado?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76151D6E-3A00-4ED7-96B7-6E074D8EE4F1}"/>
              </a:ext>
            </a:extLst>
          </p:cNvPr>
          <p:cNvCxnSpPr>
            <a:cxnSpLocks/>
          </p:cNvCxnSpPr>
          <p:nvPr/>
        </p:nvCxnSpPr>
        <p:spPr>
          <a:xfrm rot="5400000">
            <a:off x="764179" y="3442410"/>
            <a:ext cx="1396222" cy="563853"/>
          </a:xfrm>
          <a:prstGeom prst="bentConnector3">
            <a:avLst>
              <a:gd name="adj1" fmla="val 99371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58010759-5893-43BC-8AFA-68CB3E3D0376}"/>
              </a:ext>
            </a:extLst>
          </p:cNvPr>
          <p:cNvCxnSpPr>
            <a:cxnSpLocks/>
            <a:stCxn id="17" idx="1"/>
            <a:endCxn id="34" idx="3"/>
          </p:cNvCxnSpPr>
          <p:nvPr/>
        </p:nvCxnSpPr>
        <p:spPr>
          <a:xfrm rot="10800000" flipV="1">
            <a:off x="2456778" y="3700969"/>
            <a:ext cx="883051" cy="98784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16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Membros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75427" y="2767013"/>
            <a:ext cx="4327478" cy="2462213"/>
          </a:xfrm>
        </p:spPr>
        <p:txBody>
          <a:bodyPr rtlCol="0"/>
          <a:lstStyle/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Leticia Lago</a:t>
            </a:r>
          </a:p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Natália Medina</a:t>
            </a:r>
          </a:p>
          <a:p>
            <a:pPr algn="just" rtl="0"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Vitor Leonardo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768522" y="2767013"/>
            <a:ext cx="4327478" cy="220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Adriana </a:t>
            </a:r>
            <a:r>
              <a:rPr lang="pt-BR" dirty="0" err="1"/>
              <a:t>Elva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Fernanda Esteves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Gustavo Henrique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F1CF-8171-46C5-90DA-3BAD2DA5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N3</a:t>
            </a:r>
          </a:p>
        </p:txBody>
      </p:sp>
      <p:sp>
        <p:nvSpPr>
          <p:cNvPr id="4" name="Retângulo Arredondado 2">
            <a:extLst>
              <a:ext uri="{FF2B5EF4-FFF2-40B4-BE49-F238E27FC236}">
                <a16:creationId xmlns:a16="http://schemas.microsoft.com/office/drawing/2014/main" id="{C9D671E0-C2FF-4E9E-9209-B25586A23789}"/>
              </a:ext>
            </a:extLst>
          </p:cNvPr>
          <p:cNvSpPr/>
          <p:nvPr/>
        </p:nvSpPr>
        <p:spPr>
          <a:xfrm>
            <a:off x="492262" y="1689084"/>
            <a:ext cx="1982978" cy="12828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Analisar o Caso</a:t>
            </a:r>
          </a:p>
        </p:txBody>
      </p:sp>
      <p:sp>
        <p:nvSpPr>
          <p:cNvPr id="5" name="Retângulo Arredondado 12">
            <a:extLst>
              <a:ext uri="{FF2B5EF4-FFF2-40B4-BE49-F238E27FC236}">
                <a16:creationId xmlns:a16="http://schemas.microsoft.com/office/drawing/2014/main" id="{D850282E-AFE2-43CE-B327-0804CE34B68C}"/>
              </a:ext>
            </a:extLst>
          </p:cNvPr>
          <p:cNvSpPr/>
          <p:nvPr/>
        </p:nvSpPr>
        <p:spPr>
          <a:xfrm>
            <a:off x="6138755" y="1594193"/>
            <a:ext cx="1524206" cy="987188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Aplicar Solução definitiva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0FE34A4-92DB-459D-AC7E-257DE583620C}"/>
              </a:ext>
            </a:extLst>
          </p:cNvPr>
          <p:cNvCxnSpPr>
            <a:cxnSpLocks/>
          </p:cNvCxnSpPr>
          <p:nvPr/>
        </p:nvCxnSpPr>
        <p:spPr>
          <a:xfrm>
            <a:off x="9270816" y="3717153"/>
            <a:ext cx="17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tângulo Arredondado 34">
            <a:extLst>
              <a:ext uri="{FF2B5EF4-FFF2-40B4-BE49-F238E27FC236}">
                <a16:creationId xmlns:a16="http://schemas.microsoft.com/office/drawing/2014/main" id="{FF635A3A-E0C5-46A9-8665-3427E5494FD9}"/>
              </a:ext>
            </a:extLst>
          </p:cNvPr>
          <p:cNvSpPr/>
          <p:nvPr/>
        </p:nvSpPr>
        <p:spPr>
          <a:xfrm>
            <a:off x="4351564" y="5508229"/>
            <a:ext cx="190951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Processo de GMUD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D38194C-51FE-48B0-93A4-0983DFE9FB33}"/>
              </a:ext>
            </a:extLst>
          </p:cNvPr>
          <p:cNvSpPr/>
          <p:nvPr/>
        </p:nvSpPr>
        <p:spPr>
          <a:xfrm>
            <a:off x="10206803" y="3079625"/>
            <a:ext cx="931798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B73B5EC7-04E5-4886-AF21-50ADB4D3330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662961" y="1973127"/>
            <a:ext cx="3009741" cy="1106498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osango 14">
            <a:extLst>
              <a:ext uri="{FF2B5EF4-FFF2-40B4-BE49-F238E27FC236}">
                <a16:creationId xmlns:a16="http://schemas.microsoft.com/office/drawing/2014/main" id="{2E1954B8-C2DD-4D43-9B64-7372F5DFCABF}"/>
              </a:ext>
            </a:extLst>
          </p:cNvPr>
          <p:cNvSpPr/>
          <p:nvPr/>
        </p:nvSpPr>
        <p:spPr>
          <a:xfrm>
            <a:off x="4591852" y="3207374"/>
            <a:ext cx="1047990" cy="987189"/>
          </a:xfrm>
          <a:prstGeom prst="diamond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BF82B788-BAD9-426E-B45B-DF8CFB54D30F}"/>
              </a:ext>
            </a:extLst>
          </p:cNvPr>
          <p:cNvCxnSpPr>
            <a:cxnSpLocks/>
            <a:stCxn id="5" idx="1"/>
            <a:endCxn id="15" idx="0"/>
          </p:cNvCxnSpPr>
          <p:nvPr/>
        </p:nvCxnSpPr>
        <p:spPr>
          <a:xfrm rot="10800000" flipV="1">
            <a:off x="5115847" y="2087786"/>
            <a:ext cx="1022908" cy="1119587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5C948C6-D1A4-4E06-8E27-CD225881FD20}"/>
              </a:ext>
            </a:extLst>
          </p:cNvPr>
          <p:cNvSpPr txBox="1"/>
          <p:nvPr/>
        </p:nvSpPr>
        <p:spPr>
          <a:xfrm>
            <a:off x="5181594" y="1709042"/>
            <a:ext cx="555096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B0A078DD-A660-441C-BBEB-F0153D8DAF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53571" y="4851396"/>
            <a:ext cx="1313670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762038F-53A0-4FF2-9711-660863E90DFE}"/>
              </a:ext>
            </a:extLst>
          </p:cNvPr>
          <p:cNvSpPr txBox="1"/>
          <p:nvPr/>
        </p:nvSpPr>
        <p:spPr>
          <a:xfrm>
            <a:off x="5106783" y="4521040"/>
            <a:ext cx="595565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23" name="Retângulo Arredondado 2">
            <a:extLst>
              <a:ext uri="{FF2B5EF4-FFF2-40B4-BE49-F238E27FC236}">
                <a16:creationId xmlns:a16="http://schemas.microsoft.com/office/drawing/2014/main" id="{6A33D674-C9AB-4A4B-822F-27E8F64146D8}"/>
              </a:ext>
            </a:extLst>
          </p:cNvPr>
          <p:cNvSpPr/>
          <p:nvPr/>
        </p:nvSpPr>
        <p:spPr>
          <a:xfrm>
            <a:off x="246954" y="4194561"/>
            <a:ext cx="2513043" cy="760613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Pode ser solucionado sem parada no serviço?</a:t>
            </a: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7639A86C-8E7D-491B-9815-3E1CC2407E6F}"/>
              </a:ext>
            </a:extLst>
          </p:cNvPr>
          <p:cNvCxnSpPr>
            <a:cxnSpLocks/>
            <a:stCxn id="15" idx="1"/>
            <a:endCxn id="23" idx="3"/>
          </p:cNvCxnSpPr>
          <p:nvPr/>
        </p:nvCxnSpPr>
        <p:spPr>
          <a:xfrm rot="10800000" flipV="1">
            <a:off x="2759998" y="3700968"/>
            <a:ext cx="1831855" cy="87389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8A9473F2-A4E4-4D53-B6CE-012A135145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9633" y="3583266"/>
            <a:ext cx="1222587" cy="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Arredondado 34">
            <a:extLst>
              <a:ext uri="{FF2B5EF4-FFF2-40B4-BE49-F238E27FC236}">
                <a16:creationId xmlns:a16="http://schemas.microsoft.com/office/drawing/2014/main" id="{4062EF14-8E08-4F5E-9DDF-872DF53B4AE2}"/>
              </a:ext>
            </a:extLst>
          </p:cNvPr>
          <p:cNvSpPr/>
          <p:nvPr/>
        </p:nvSpPr>
        <p:spPr>
          <a:xfrm>
            <a:off x="7883797" y="5508228"/>
            <a:ext cx="2107851" cy="76833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Aplicar solução definitiva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134C49EC-4F99-48D1-8B6F-A6C5E074A78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261075" y="5892393"/>
            <a:ext cx="1622722" cy="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F27F7C4F-AF3A-456C-B366-A29CDAC8F7D2}"/>
              </a:ext>
            </a:extLst>
          </p:cNvPr>
          <p:cNvCxnSpPr>
            <a:cxnSpLocks/>
            <a:endCxn id="11" idx="4"/>
          </p:cNvCxnSpPr>
          <p:nvPr/>
        </p:nvCxnSpPr>
        <p:spPr>
          <a:xfrm rot="5400000" flipH="1" flipV="1">
            <a:off x="9438354" y="4547320"/>
            <a:ext cx="1787642" cy="681053"/>
          </a:xfrm>
          <a:prstGeom prst="bentConnector3">
            <a:avLst>
              <a:gd name="adj1" fmla="val 423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18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540676" y="1871273"/>
            <a:ext cx="4786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Tecnologias envolvidas</a:t>
            </a:r>
          </a:p>
        </p:txBody>
      </p:sp>
    </p:spTree>
    <p:extLst>
      <p:ext uri="{BB962C8B-B14F-4D97-AF65-F5344CB8AC3E}">
        <p14:creationId xmlns:p14="http://schemas.microsoft.com/office/powerpoint/2010/main" val="413269152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e Ferramentas Utilizadas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0B12A99-9D35-4890-BD5E-B7578258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98" y="1504546"/>
            <a:ext cx="3280320" cy="19244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DF8951-3F5C-47AC-8D19-380C3725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07" y="4675288"/>
            <a:ext cx="1626394" cy="1927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5635A-68C2-4CF3-A056-F955AF49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882" y="1480311"/>
            <a:ext cx="2831591" cy="17345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C2AD72-F574-4C9E-8D9F-FEF37CB79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3" y="1611433"/>
            <a:ext cx="4361569" cy="13405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EF7266-E820-496A-9841-3B14D7CC6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3069" y="2854550"/>
            <a:ext cx="1477130" cy="1471383"/>
          </a:xfrm>
          <a:prstGeom prst="rect">
            <a:avLst/>
          </a:prstGeom>
        </p:spPr>
      </p:pic>
      <p:pic>
        <p:nvPicPr>
          <p:cNvPr id="17" name="Imagem 16" descr="Uma imagem contendo objeto&#10;&#10;Descrição gerada automaticamente">
            <a:extLst>
              <a:ext uri="{FF2B5EF4-FFF2-40B4-BE49-F238E27FC236}">
                <a16:creationId xmlns:a16="http://schemas.microsoft.com/office/drawing/2014/main" id="{E609E85E-28F7-49E7-B22F-12B8E8B22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255" y="5639077"/>
            <a:ext cx="2976562" cy="860412"/>
          </a:xfrm>
          <a:prstGeom prst="rect">
            <a:avLst/>
          </a:prstGeom>
        </p:spPr>
      </p:pic>
      <p:pic>
        <p:nvPicPr>
          <p:cNvPr id="19" name="Imagem 18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E6F56BA2-DF13-49E7-97B8-0C007DDC2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6498" y="3633363"/>
            <a:ext cx="1729202" cy="1173387"/>
          </a:xfrm>
          <a:prstGeom prst="rect">
            <a:avLst/>
          </a:prstGeom>
        </p:spPr>
      </p:pic>
      <p:pic>
        <p:nvPicPr>
          <p:cNvPr id="21" name="Imagem 20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1A806DF-6158-4EF4-A561-6269A4524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300" y="3498953"/>
            <a:ext cx="2475688" cy="172167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C4C144-9229-4AF5-9AF0-BF6A5FA992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801" y="3361149"/>
            <a:ext cx="2667000" cy="1089827"/>
          </a:xfrm>
          <a:prstGeom prst="rect">
            <a:avLst/>
          </a:prstGeom>
        </p:spPr>
      </p:pic>
      <p:pic>
        <p:nvPicPr>
          <p:cNvPr id="25" name="Imagem 2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46AA173A-F220-46A8-BBB7-92F7CA2D28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3595" y="5353454"/>
            <a:ext cx="1609725" cy="160972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EB3AB1F-1543-44D3-8D87-B239633E75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4463" y="3418133"/>
            <a:ext cx="1340505" cy="134050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65B9C5-1452-48DB-BDB3-F025252841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451" y="4649124"/>
            <a:ext cx="1143000" cy="1143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59CB842-2ACA-4CAB-A11B-11F4745547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500" y="5821150"/>
            <a:ext cx="2528903" cy="10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66069" y="3116215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Conclusão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375211092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EBAF95-491A-46BF-A664-BD73050A3B6B}"/>
              </a:ext>
            </a:extLst>
          </p:cNvPr>
          <p:cNvSpPr txBox="1"/>
          <p:nvPr/>
        </p:nvSpPr>
        <p:spPr>
          <a:xfrm>
            <a:off x="1666875" y="3429001"/>
            <a:ext cx="885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Obrigado!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17FEA-A433-4C8C-82BA-427BAA20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29" y="1951988"/>
            <a:ext cx="7082742" cy="1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533" r="14533"/>
          <a:stretch>
            <a:fillRect/>
          </a:stretch>
        </p:blipFill>
        <p:spPr/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72887" y="2828835"/>
            <a:ext cx="584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+mj-lt"/>
              </a:rPr>
              <a:t>Contexto </a:t>
            </a:r>
          </a:p>
        </p:txBody>
      </p:sp>
    </p:spTree>
    <p:extLst>
      <p:ext uri="{BB962C8B-B14F-4D97-AF65-F5344CB8AC3E}">
        <p14:creationId xmlns:p14="http://schemas.microsoft.com/office/powerpoint/2010/main" val="41161150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umidade?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86074"/>
            <a:ext cx="6115050" cy="3286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Quantidade de vapor de água na atmosfera.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Regiões afetadas.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Umidade ideal entre 50% a 60%(OMS).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4AA2B1-7AA6-4752-A7B7-D8B1E32B2966}"/>
              </a:ext>
            </a:extLst>
          </p:cNvPr>
          <p:cNvSpPr txBox="1">
            <a:spLocks/>
          </p:cNvSpPr>
          <p:nvPr/>
        </p:nvSpPr>
        <p:spPr>
          <a:xfrm>
            <a:off x="6915150" y="2886074"/>
            <a:ext cx="5276850" cy="32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Proliferação de malefícios.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Problemas respiratórios.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Edifício doente.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FA2DC-D939-44F1-AE5B-5BDFF8F0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Bem estar e produtividade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400300"/>
            <a:ext cx="9601200" cy="3771900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Impacto causado no ambiente de trabalho.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NR17 (Ministério do Trabalho).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Umidade mínima de 40% e temperatura de 20ºC a 23ºC.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Bem fisiológico e psicológico do funcionário.</a:t>
            </a:r>
          </a:p>
          <a:p>
            <a:pPr marL="0" indent="0">
              <a:buNone/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CFAA25-4F8B-4D41-8D5D-5344F670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97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Relação Produtividade x Temperatura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881736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93E2AA3-D61E-4E72-A82B-8C8A58488B92}"/>
              </a:ext>
            </a:extLst>
          </p:cNvPr>
          <p:cNvSpPr txBox="1"/>
          <p:nvPr/>
        </p:nvSpPr>
        <p:spPr>
          <a:xfrm>
            <a:off x="8029576" y="6172200"/>
            <a:ext cx="36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Taís Larissa – CESUMAR (2010)</a:t>
            </a:r>
          </a:p>
        </p:txBody>
      </p:sp>
    </p:spTree>
    <p:extLst>
      <p:ext uri="{BB962C8B-B14F-4D97-AF65-F5344CB8AC3E}">
        <p14:creationId xmlns:p14="http://schemas.microsoft.com/office/powerpoint/2010/main" val="117916465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894278" y="1720840"/>
            <a:ext cx="5157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+mj-lt"/>
              </a:rPr>
              <a:t>Justificativa </a:t>
            </a:r>
          </a:p>
          <a:p>
            <a:pPr algn="ctr"/>
            <a:r>
              <a:rPr lang="pt-BR" sz="7200" dirty="0">
                <a:latin typeface="+mj-lt"/>
              </a:rPr>
              <a:t>e</a:t>
            </a:r>
          </a:p>
          <a:p>
            <a:pPr algn="ctr"/>
            <a:r>
              <a:rPr lang="pt-BR" sz="7200" dirty="0">
                <a:latin typeface="+mj-lt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2236770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EDB7EED-94EE-4483-B0C8-40C576DE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B57B8BE6-C298-4F45-A38D-0B98FAC14530}"/>
              </a:ext>
            </a:extLst>
          </p:cNvPr>
          <p:cNvSpPr txBox="1">
            <a:spLocks/>
          </p:cNvSpPr>
          <p:nvPr/>
        </p:nvSpPr>
        <p:spPr>
          <a:xfrm>
            <a:off x="1248251" y="2700385"/>
            <a:ext cx="9601200" cy="331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Adequação às normas.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Monitoramento constante, seguro e automatizado.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Economia de energia e tempo.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Como funciona.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Tecnologias e ferramentas utilizadas.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3594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759</TotalTime>
  <Words>704</Words>
  <Application>Microsoft Office PowerPoint</Application>
  <PresentationFormat>Widescreen</PresentationFormat>
  <Paragraphs>131</Paragraphs>
  <Slides>34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Book Antiqua</vt:lpstr>
      <vt:lpstr>Calibri</vt:lpstr>
      <vt:lpstr>Segoe UI</vt:lpstr>
      <vt:lpstr>Direção de Vendas 16:9</vt:lpstr>
      <vt:lpstr>Apresentação do PowerPoint</vt:lpstr>
      <vt:lpstr>Apresentação do PowerPoint</vt:lpstr>
      <vt:lpstr>Membros do Grupo</vt:lpstr>
      <vt:lpstr>Apresentação do PowerPoint</vt:lpstr>
      <vt:lpstr>O que é umidade?</vt:lpstr>
      <vt:lpstr>Bem estar e produtividade</vt:lpstr>
      <vt:lpstr>Relação Produtividade x Temperatura</vt:lpstr>
      <vt:lpstr>Apresentação do PowerPoint</vt:lpstr>
      <vt:lpstr>Projeto</vt:lpstr>
      <vt:lpstr>Apresentação do PowerPoint</vt:lpstr>
      <vt:lpstr>Desenho de Solução</vt:lpstr>
      <vt:lpstr>Low Level Design</vt:lpstr>
      <vt:lpstr>Arquitetura Computacional</vt:lpstr>
      <vt:lpstr>Apresentação do PowerPoint</vt:lpstr>
      <vt:lpstr>Modelo Conceitual</vt:lpstr>
      <vt:lpstr>Apresentação do PowerPoint</vt:lpstr>
      <vt:lpstr>Analytics</vt:lpstr>
      <vt:lpstr>Apresentação do PowerPoint</vt:lpstr>
      <vt:lpstr>Requisitos</vt:lpstr>
      <vt:lpstr>Sprint Backlog</vt:lpstr>
      <vt:lpstr>Riscos</vt:lpstr>
      <vt:lpstr>Plano de Homologação – Teste de Aceitação </vt:lpstr>
      <vt:lpstr>Plano de Homologação – Premissas </vt:lpstr>
      <vt:lpstr>Plano de Homologação – Checklist de Funcionalidades</vt:lpstr>
      <vt:lpstr>Apresentação do PowerPoint</vt:lpstr>
      <vt:lpstr>Regressão Básica</vt:lpstr>
      <vt:lpstr>Apresentação do PowerPoint</vt:lpstr>
      <vt:lpstr>N1</vt:lpstr>
      <vt:lpstr>N2</vt:lpstr>
      <vt:lpstr>N3</vt:lpstr>
      <vt:lpstr>Apresentação do PowerPoint</vt:lpstr>
      <vt:lpstr>Tecnologias e Ferramentas Utilizadas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Natalia Medina de Oliveira Juliano</cp:lastModifiedBy>
  <cp:revision>73</cp:revision>
  <dcterms:created xsi:type="dcterms:W3CDTF">2019-03-29T23:07:21Z</dcterms:created>
  <dcterms:modified xsi:type="dcterms:W3CDTF">2019-06-01T15:30:13Z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