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69"/>
  </p:sldMasterIdLst>
  <p:notesMasterIdLst>
    <p:notesMasterId r:id="rId93"/>
  </p:notesMasterIdLst>
  <p:sldIdLst>
    <p:sldId id="256" r:id="rId70"/>
    <p:sldId id="278" r:id="rId71"/>
    <p:sldId id="310" r:id="rId72"/>
    <p:sldId id="280" r:id="rId73"/>
    <p:sldId id="282" r:id="rId74"/>
    <p:sldId id="294" r:id="rId75"/>
    <p:sldId id="305" r:id="rId76"/>
    <p:sldId id="306" r:id="rId77"/>
    <p:sldId id="304" r:id="rId78"/>
    <p:sldId id="286" r:id="rId79"/>
    <p:sldId id="293" r:id="rId80"/>
    <p:sldId id="302" r:id="rId81"/>
    <p:sldId id="288" r:id="rId82"/>
    <p:sldId id="309" r:id="rId83"/>
    <p:sldId id="311" r:id="rId84"/>
    <p:sldId id="300" r:id="rId85"/>
    <p:sldId id="290" r:id="rId86"/>
    <p:sldId id="299" r:id="rId87"/>
    <p:sldId id="298" r:id="rId88"/>
    <p:sldId id="289" r:id="rId89"/>
    <p:sldId id="292" r:id="rId90"/>
    <p:sldId id="284" r:id="rId91"/>
    <p:sldId id="307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61719"/>
    <a:srgbClr val="1CADE4"/>
    <a:srgbClr val="FFFFFF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364" autoAdjust="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5.xml"/><Relationship Id="rId89" Type="http://schemas.openxmlformats.org/officeDocument/2006/relationships/slide" Target="slides/slide20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5" Type="http://schemas.openxmlformats.org/officeDocument/2006/relationships/customXml" Target="../customXml/item5.xml"/><Relationship Id="rId90" Type="http://schemas.openxmlformats.org/officeDocument/2006/relationships/slide" Target="slides/slide21.xml"/><Relationship Id="rId95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slide" Target="slides/slide19.xml"/><Relationship Id="rId91" Type="http://schemas.openxmlformats.org/officeDocument/2006/relationships/slide" Target="slides/slide22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9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97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92" Type="http://schemas.openxmlformats.org/officeDocument/2006/relationships/slide" Target="slides/slide2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8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.xml"/><Relationship Id="rId18" Type="http://schemas.openxmlformats.org/officeDocument/2006/relationships/customXml" Target="../../customXml/item65.xml"/><Relationship Id="rId26" Type="http://schemas.openxmlformats.org/officeDocument/2006/relationships/image" Target="../media/image19.png"/><Relationship Id="rId39" Type="http://schemas.microsoft.com/office/2007/relationships/hdphoto" Target="../media/hdphoto1.wdp"/><Relationship Id="rId21" Type="http://schemas.openxmlformats.org/officeDocument/2006/relationships/customXml" Target="../../customXml/item36.xml"/><Relationship Id="rId34" Type="http://schemas.openxmlformats.org/officeDocument/2006/relationships/image" Target="../media/image27.png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30.xml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4.png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25.xml"/><Relationship Id="rId20" Type="http://schemas.openxmlformats.org/officeDocument/2006/relationships/customXml" Target="../../customXml/item27.xml"/><Relationship Id="rId29" Type="http://schemas.openxmlformats.org/officeDocument/2006/relationships/image" Target="../media/image22.emf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8.xm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5" Type="http://schemas.openxmlformats.org/officeDocument/2006/relationships/customXml" Target="../../customXml/item42.xml"/><Relationship Id="rId15" Type="http://schemas.openxmlformats.org/officeDocument/2006/relationships/customXml" Target="../../customXml/item20.xml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customXml" Target="../../customXml/item1.xml"/><Relationship Id="rId19" Type="http://schemas.openxmlformats.org/officeDocument/2006/relationships/customXml" Target="../../customXml/item7.xml"/><Relationship Id="rId31" Type="http://schemas.openxmlformats.org/officeDocument/2006/relationships/image" Target="../media/image24.png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26.xml"/><Relationship Id="rId14" Type="http://schemas.openxmlformats.org/officeDocument/2006/relationships/customXml" Target="../../customXml/item60.xml"/><Relationship Id="rId22" Type="http://schemas.openxmlformats.org/officeDocument/2006/relationships/slideLayout" Target="../slideLayouts/slideLayout6.xml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8" Type="http://schemas.openxmlformats.org/officeDocument/2006/relationships/customXml" Target="../../customXml/item41.xml"/><Relationship Id="rId3" Type="http://schemas.openxmlformats.org/officeDocument/2006/relationships/customXml" Target="../../customXml/item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70" y="79351"/>
            <a:ext cx="7609452" cy="67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" y="2219092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endParaRPr lang="en-US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6" y="110608"/>
            <a:ext cx="7617310" cy="66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175164" y="653143"/>
            <a:ext cx="700047" cy="1194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950" t="1311" r="1434" b="3274"/>
          <a:stretch/>
        </p:blipFill>
        <p:spPr>
          <a:xfrm>
            <a:off x="69241" y="950226"/>
            <a:ext cx="11112565" cy="59077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910" y="46807"/>
            <a:ext cx="1212671" cy="1212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29" y="479064"/>
            <a:ext cx="3185917" cy="810111"/>
          </a:xfrm>
          <a:solidFill>
            <a:schemeClr val="bg1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t-BR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Sequência </a:t>
            </a:r>
          </a:p>
        </p:txBody>
      </p:sp>
      <p:cxnSp>
        <p:nvCxnSpPr>
          <p:cNvPr id="8" name="Conector reto 7"/>
          <p:cNvCxnSpPr/>
          <p:nvPr/>
        </p:nvCxnSpPr>
        <p:spPr>
          <a:xfrm flipH="1" flipV="1">
            <a:off x="10631746" y="100929"/>
            <a:ext cx="13063" cy="116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9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570" r="7802" b="1334"/>
          <a:stretch/>
        </p:blipFill>
        <p:spPr>
          <a:xfrm>
            <a:off x="274319" y="0"/>
            <a:ext cx="11447417" cy="68580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910" y="46807"/>
            <a:ext cx="1212671" cy="121267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175164" y="653143"/>
            <a:ext cx="700047" cy="1194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29" y="479064"/>
            <a:ext cx="3185917" cy="810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t-BR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classe </a:t>
            </a:r>
          </a:p>
        </p:txBody>
      </p:sp>
      <p:cxnSp>
        <p:nvCxnSpPr>
          <p:cNvPr id="8" name="Conector reto 7"/>
          <p:cNvCxnSpPr/>
          <p:nvPr/>
        </p:nvCxnSpPr>
        <p:spPr>
          <a:xfrm flipH="1" flipV="1">
            <a:off x="10631746" y="125355"/>
            <a:ext cx="13063" cy="116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3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Mockup</a:t>
            </a:r>
            <a:r>
              <a:rPr lang="pt-BR" sz="7200" dirty="0"/>
              <a:t> </a:t>
            </a:r>
            <a:r>
              <a:rPr lang="pt-BR" sz="7200" b="1" dirty="0"/>
              <a:t>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8210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84" y="237087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23" y="297330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016178" y="246490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3880139" y="307827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38">
            <a:grayscl/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003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/>
              <a:t>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Indicadores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alerta</a:t>
            </a:r>
            <a:b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9" b="1729"/>
          <a:stretch/>
        </p:blipFill>
        <p:spPr>
          <a:xfrm>
            <a:off x="5468548" y="1920240"/>
            <a:ext cx="6706763" cy="29391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b="1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rgbClr val="161719"/>
          </a:solidFill>
          <a:ln>
            <a:solidFill>
              <a:srgbClr val="161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 txBox="1">
            <a:spLocks/>
          </p:cNvSpPr>
          <p:nvPr/>
        </p:nvSpPr>
        <p:spPr>
          <a:xfrm>
            <a:off x="1008529" y="1425388"/>
            <a:ext cx="10690411" cy="41282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40000"/>
              <a:buNone/>
            </a:pPr>
            <a:r>
              <a:rPr lang="en-US" sz="2000" dirty="0" err="1">
                <a:solidFill>
                  <a:srgbClr val="FEFEFE"/>
                </a:solidFill>
              </a:rPr>
              <a:t>Topidos</a:t>
            </a:r>
            <a:r>
              <a:rPr lang="en-US" sz="2000" dirty="0">
                <a:solidFill>
                  <a:srgbClr val="FEFEFE"/>
                </a:solidFill>
              </a:rPr>
              <a:t> da </a:t>
            </a:r>
            <a:r>
              <a:rPr lang="en-US" sz="2000" dirty="0" err="1">
                <a:solidFill>
                  <a:srgbClr val="FEFEFE"/>
                </a:solidFill>
              </a:rPr>
              <a:t>sua</a:t>
            </a:r>
            <a:r>
              <a:rPr lang="en-US" sz="2000" dirty="0">
                <a:solidFill>
                  <a:srgbClr val="FEFEFE"/>
                </a:solidFill>
              </a:rPr>
              <a:t> </a:t>
            </a:r>
            <a:r>
              <a:rPr lang="en-US" sz="2000" dirty="0" err="1">
                <a:solidFill>
                  <a:srgbClr val="FEFEFE"/>
                </a:solidFill>
              </a:rPr>
              <a:t>usabilidade</a:t>
            </a:r>
            <a:endParaRPr lang="en-US" sz="2000" dirty="0">
              <a:solidFill>
                <a:srgbClr val="FEFEF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161719"/>
          </a:solidFill>
          <a:ln>
            <a:solidFill>
              <a:srgbClr val="161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/>
          <p:cNvGrpSpPr/>
          <p:nvPr/>
        </p:nvGrpSpPr>
        <p:grpSpPr>
          <a:xfrm>
            <a:off x="1654628" y="1867989"/>
            <a:ext cx="8882743" cy="1981310"/>
            <a:chOff x="0" y="1950610"/>
            <a:chExt cx="12192000" cy="295678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50610"/>
              <a:ext cx="12192000" cy="295678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7"/>
            <a:stretch/>
          </p:blipFill>
          <p:spPr>
            <a:xfrm>
              <a:off x="0" y="1950610"/>
              <a:ext cx="2913017" cy="2956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5" y="4945892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60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5" y="90303"/>
            <a:ext cx="4287625" cy="428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88388">
            <a:off x="5590565" y="1524304"/>
            <a:ext cx="1004774" cy="10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76949"/>
            <a:ext cx="121920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3740466" y="177421"/>
            <a:ext cx="4763069" cy="454470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7134" y="705033"/>
            <a:ext cx="3789731" cy="378973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 txBox="1">
            <a:spLocks/>
          </p:cNvSpPr>
          <p:nvPr/>
        </p:nvSpPr>
        <p:spPr>
          <a:xfrm>
            <a:off x="0" y="5185954"/>
            <a:ext cx="12192000" cy="1463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642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 txBox="1">
            <a:spLocks/>
          </p:cNvSpPr>
          <p:nvPr/>
        </p:nvSpPr>
        <p:spPr>
          <a:xfrm>
            <a:off x="1024128" y="2377440"/>
            <a:ext cx="9720072" cy="365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40000"/>
              <a:buFont typeface="Tw Cen MT" panose="020B0602020104020603" pitchFamily="34" charset="0"/>
              <a:buBlip>
                <a:blip r:embed="rId2"/>
              </a:buBlip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3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User Stories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946230" y="1163996"/>
            <a:ext cx="4705951" cy="2514306"/>
            <a:chOff x="4371095" y="1511784"/>
            <a:chExt cx="3424753" cy="16320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desenvolvedor, gostaria </a:t>
              </a:r>
            </a:p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 disponibilizar a conta de acesso aos usuários assinantes para limitar os gastos com memória no Banco de Dados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582087" y="3766304"/>
            <a:ext cx="4705951" cy="2514306"/>
            <a:chOff x="4371095" y="1511784"/>
            <a:chExt cx="3424753" cy="1632074"/>
          </a:xfrm>
        </p:grpSpPr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gerente, devo ter um sistema de monitoramento dos totens de auto check-in para evitar incidentes.</a:t>
              </a:r>
            </a:p>
          </p:txBody>
        </p:sp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7087480" y="3766304"/>
            <a:ext cx="4705951" cy="2514306"/>
            <a:chOff x="4371095" y="1511784"/>
            <a:chExt cx="3424753" cy="1632074"/>
          </a:xfrm>
        </p:grpSpPr>
        <p:sp>
          <p:nvSpPr>
            <p:cNvPr id="43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 como desenvolvedor, gostaria de um site Institucional para atingir um maior público.</a:t>
              </a:r>
            </a:p>
          </p:txBody>
        </p:sp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Proto</a:t>
            </a:r>
            <a:r>
              <a:rPr lang="pt-BR" dirty="0"/>
              <a:t> Persona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do superior;</a:t>
            </a:r>
            <a:endParaRPr sz="2000" dirty="0">
              <a:latin typeface="+mj-lt"/>
            </a:endParaRPr>
          </a:p>
        </p:txBody>
      </p:sp>
      <p:sp>
        <p:nvSpPr>
          <p:cNvPr id="37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38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turnos.</a:t>
            </a:r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36267" y="893986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6" y="204012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storyboard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60" y="988983"/>
            <a:ext cx="9753600" cy="5689600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1226059" y="988983"/>
            <a:ext cx="3306752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Nossa! Preciso entrar em contato com a equipe de monitoração..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741817" y="2068499"/>
            <a:ext cx="1541417" cy="875210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Recebi um alerta no slack falando que um totem está indisponível.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8422439" y="2669390"/>
            <a:ext cx="1541417" cy="836022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Os gráficos estão irregulares. Vou conferir os logs!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1489167" y="5499676"/>
            <a:ext cx="1959428" cy="957941"/>
          </a:xfrm>
          <a:prstGeom prst="wedgeRoundRectCallout">
            <a:avLst>
              <a:gd name="adj1" fmla="val 62312"/>
              <a:gd name="adj2" fmla="val -4758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Apareceu varias linhas de erro no log! Vou acionar a equipe de manutenção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86600" y="3919246"/>
            <a:ext cx="3260108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Graças ao sistema da </a:t>
            </a:r>
            <a:r>
              <a:rPr lang="pt-BR" sz="1400" b="1" dirty="0">
                <a:solidFill>
                  <a:schemeClr val="tx1"/>
                </a:solidFill>
              </a:rPr>
              <a:t>Totem </a:t>
            </a:r>
            <a:r>
              <a:rPr lang="pt-BR" sz="1400" b="1" dirty="0" err="1">
                <a:solidFill>
                  <a:schemeClr val="tx1"/>
                </a:solidFill>
              </a:rPr>
              <a:t>Monitoring</a:t>
            </a:r>
            <a:r>
              <a:rPr lang="pt-BR" sz="1400" dirty="0">
                <a:solidFill>
                  <a:schemeClr val="tx1"/>
                </a:solidFill>
              </a:rPr>
              <a:t> encontramos o erro no totem rápido. 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9759979" y="3956982"/>
            <a:ext cx="1172753" cy="400246"/>
          </a:xfrm>
          <a:prstGeom prst="wedgeRoundRectCallout">
            <a:avLst>
              <a:gd name="adj1" fmla="val -49648"/>
              <a:gd name="adj2" fmla="val 10127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Agora sim!</a:t>
            </a:r>
          </a:p>
        </p:txBody>
      </p:sp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 b="1" dirty="0"/>
              <a:t>Canvas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9" y="801858"/>
            <a:ext cx="9283895" cy="59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3010734" cy="1499616"/>
          </a:xfrm>
        </p:spPr>
        <p:txBody>
          <a:bodyPr/>
          <a:lstStyle/>
          <a:p>
            <a:r>
              <a:rPr lang="pt-BR" b="1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18"/>
          <a:stretch/>
        </p:blipFill>
        <p:spPr>
          <a:xfrm>
            <a:off x="114741" y="3123658"/>
            <a:ext cx="8778814" cy="33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4"/>
          <a:stretch/>
        </p:blipFill>
        <p:spPr>
          <a:xfrm>
            <a:off x="114741" y="908558"/>
            <a:ext cx="8778814" cy="158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079" y="2675910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33" y="41035"/>
            <a:ext cx="784780" cy="7847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45" y="159014"/>
            <a:ext cx="9720072" cy="666801"/>
          </a:xfrm>
        </p:spPr>
        <p:txBody>
          <a:bodyPr>
            <a:noAutofit/>
          </a:bodyPr>
          <a:lstStyle/>
          <a:p>
            <a:r>
              <a:rPr lang="en-US" sz="4400" b="1" spc="200" dirty="0" err="1">
                <a:solidFill>
                  <a:schemeClr val="tx1"/>
                </a:solidFill>
              </a:rPr>
              <a:t>Modelo</a:t>
            </a:r>
            <a:r>
              <a:rPr lang="en-US" sz="4400" b="1" spc="200" dirty="0">
                <a:solidFill>
                  <a:schemeClr val="tx1"/>
                </a:solidFill>
              </a:rPr>
              <a:t> </a:t>
            </a:r>
            <a:r>
              <a:rPr lang="en-US" sz="4400" b="1" spc="200" dirty="0" err="1">
                <a:solidFill>
                  <a:schemeClr val="tx1"/>
                </a:solidFill>
              </a:rPr>
              <a:t>conceitual</a:t>
            </a:r>
            <a:r>
              <a:rPr lang="en-US" sz="4400" b="1" spc="200" dirty="0">
                <a:solidFill>
                  <a:schemeClr val="tx1"/>
                </a:solidFill>
              </a:rPr>
              <a:t> do banco de dados</a:t>
            </a:r>
            <a:endParaRPr lang="pt-BR" sz="40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9596"/>
          <a:stretch/>
        </p:blipFill>
        <p:spPr>
          <a:xfrm>
            <a:off x="2242727" y="1260838"/>
            <a:ext cx="7416709" cy="55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4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71af3243-3dd4-4a8d-8c0d-dd76da1f02a5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22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0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Totem Monitoring</vt:lpstr>
      <vt:lpstr>Equipe</vt:lpstr>
      <vt:lpstr>Contexto de negócio</vt:lpstr>
      <vt:lpstr>User Stories</vt:lpstr>
      <vt:lpstr>Proto Persona</vt:lpstr>
      <vt:lpstr>storyboard</vt:lpstr>
      <vt:lpstr>Canvas</vt:lpstr>
      <vt:lpstr>Requisitos</vt:lpstr>
      <vt:lpstr>Modelo conceitual do banco de dados</vt:lpstr>
      <vt:lpstr>Desenho de  solução</vt:lpstr>
      <vt:lpstr>BPMN</vt:lpstr>
      <vt:lpstr>Monitoramento</vt:lpstr>
      <vt:lpstr>Caso de Uso</vt:lpstr>
      <vt:lpstr>Diagrama de Sequência </vt:lpstr>
      <vt:lpstr>Diagrama de classe </vt:lpstr>
      <vt:lpstr>Mockup das telas</vt:lpstr>
      <vt:lpstr>Contas</vt:lpstr>
      <vt:lpstr>Site</vt:lpstr>
      <vt:lpstr>Indicadores De alerta </vt:lpstr>
      <vt:lpstr>Protótipo</vt:lpstr>
      <vt:lpstr>Apresentação do PowerPoint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2019-12-03T14:35:06Z</dcterms:modified>
</cp:coreProperties>
</file>