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8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9039-BD3A-447D-B9F2-3E7E60EB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2ED16B-C497-432D-934C-49DF5D84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62667-F84D-4210-B226-1FF399F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22C0F-D152-4265-874F-7F6D9EB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3E248-6497-46D4-8338-F261B00C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8A20-E0EE-439E-9C78-1ED87A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1C7D1-5A12-42D9-8CCB-B535435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AA106-EB44-4977-9FE6-C36A059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47C9D-A961-4231-BD56-0C7773D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963AA-719D-45AD-BB34-1D2FF00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6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46A1-8B6D-45EB-AF35-DA147C3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04977-EADF-406C-927F-10B51FC3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11B09-855B-4B17-90DC-E22652C0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65C5E-4FB3-4E49-B057-B59CD1C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86D05-D9A3-4F4B-B6A5-BA7560D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4F59-1DCE-439E-9DB8-D1B5344E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9DC1C-1084-49C1-8580-1EB5C23E3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8F1E-E9F3-44A9-BFC8-9A4D0246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C78F52-EE97-4865-A95A-81D0794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77DBE-8539-4EC6-ADC5-58BEEAA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6AD86-91CE-402E-A84A-B3AC77F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3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CF3D-FF9F-48B2-A7E9-C2D3A9C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FDDF3-0336-42FB-AAF6-F3C9EE5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90A56D-CF97-4EF8-B118-BD4BBE15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4EE05D-0313-4171-8243-5F579360D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09CE5-A8A0-446E-8BE4-AF990A897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86FFD-F8C5-4069-93A5-789A7C27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A8D100-F96D-4A7F-A438-7A8AD3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96717-6C4C-4D17-A10B-8ADC40B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777D-066F-487B-A578-7435FD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766BA-3609-4413-8163-F342C49C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B1D63-EC34-4098-91BA-E5CC567C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AC56FB-7B3D-41BB-8A45-F65441EB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6362-05F9-4BE9-9281-4180FCB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1958D8-F649-4F49-9A0D-B83A6F5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DD624-C491-4483-99E0-4495BFD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0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30D3-543C-4674-B154-E919EB3F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186B0-4086-4A58-AAB4-2FCC7ECA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A5705E-953E-4F61-A951-16DB7A19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A6E8FC-635D-427D-A2A0-19CD47F5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EEC00-9D08-4AD2-955A-C3F026B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030BC-9DAC-44A5-A817-299E0A0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5D6E-7C10-44BB-99BF-F8BA5E2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4081F6-A102-46A5-9CDB-578384212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7FF68-AB8D-44D6-89F9-DBA5B2A0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62076-338E-4C69-9E59-01DDC726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097A5-80AC-4C6E-AF8D-F19684C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8B16-C353-4666-8EA9-42048CD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1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61A-3B3D-4203-AF1C-E655655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CDE89-2E26-4A0D-B9F9-B09C7845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782F2-17EF-4957-A62F-70C39DA8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EAC57-BC61-47B5-9111-BD3A4E70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04E89-AFB8-46E3-BD14-9615CF4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8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280C2-A353-490F-BA94-930872C3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FF261-92D0-46AB-BA80-4C504CF8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4F27F-7895-42D0-B73D-569FAE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3FE9-F80D-4EB0-9B58-6F79FA86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350EC-3619-487E-A137-6697D58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A24CC8-1D11-47A5-88CC-BC3D89D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3C20-BE4A-4BA0-8C4B-322D254E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470D9-ED20-4AAD-B96A-08EFD597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F0CE-E8E4-4440-B759-5CFAF1499F60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5BD78-1CE5-43F8-ADC7-79F4A7EC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807B1-D31F-49A5-83E5-8A1E2DDAA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47B4DA-C72A-4F06-8FB0-0267294AD44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072156"/>
          <a:ext cx="7899400" cy="23050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3928753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37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4632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67248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91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 da Apresentação do Projeto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Modelagem Lógica e Dicionário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6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dados de empresas, estabelecimentos, sensor,  produtos e categorias no 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8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site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8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arduino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 de Help Desk configurada e integrada à solução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49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um sensor é acionado, deve ser criado um registro no banco de dados com a data e hora de ativação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página de busca de produtos para o cliente final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27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SELECTs para os gráficos estatísticos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9727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A921ECC-F901-42F6-910E-F04BA997A5C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4580805"/>
          <a:ext cx="7899400" cy="9715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1089958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255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4240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7547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7737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Substituição de produtos com sensores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7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 para estabelecimentos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6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apresentação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882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Documentação Final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Grupo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42683D3-2763-44BB-8378-A6E1D4BE0DCE}"/>
              </a:ext>
            </a:extLst>
          </p:cNvPr>
          <p:cNvSpPr/>
          <p:nvPr/>
        </p:nvSpPr>
        <p:spPr>
          <a:xfrm>
            <a:off x="6096000" y="2417050"/>
            <a:ext cx="5242560" cy="4121833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E7427-BDF0-4D1E-9BA9-5A776B4D51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" b="89744" l="3125" r="97500">
                        <a14:foregroundMark x1="7656" y1="26603" x2="7656" y2="26603"/>
                        <a14:foregroundMark x1="29531" y1="25962" x2="30156" y2="25962"/>
                        <a14:foregroundMark x1="16250" y1="71474" x2="16250" y2="71474"/>
                        <a14:foregroundMark x1="22813" y1="72436" x2="22813" y2="72436"/>
                        <a14:foregroundMark x1="8438" y1="11538" x2="8438" y2="11538"/>
                        <a14:foregroundMark x1="5625" y1="27564" x2="5625" y2="27564"/>
                        <a14:foregroundMark x1="3281" y1="30769" x2="3281" y2="30769"/>
                        <a14:foregroundMark x1="75625" y1="40064" x2="75625" y2="40064"/>
                        <a14:foregroundMark x1="31406" y1="30769" x2="31406" y2="30769"/>
                        <a14:foregroundMark x1="90469" y1="30769" x2="90469" y2="30769"/>
                        <a14:foregroundMark x1="92344" y1="36218" x2="92656" y2="25641"/>
                        <a14:foregroundMark x1="89531" y1="41026" x2="81250" y2="31410"/>
                        <a14:foregroundMark x1="81250" y1="31410" x2="72656" y2="39744"/>
                        <a14:foregroundMark x1="72656" y1="39744" x2="82188" y2="45833"/>
                        <a14:foregroundMark x1="82188" y1="45833" x2="73906" y2="33013"/>
                        <a14:foregroundMark x1="73906" y1="33013" x2="72969" y2="58333"/>
                        <a14:foregroundMark x1="72969" y1="58333" x2="87188" y2="56410"/>
                        <a14:foregroundMark x1="87188" y1="56410" x2="85156" y2="35897"/>
                        <a14:foregroundMark x1="85156" y1="35897" x2="75781" y2="48397"/>
                        <a14:foregroundMark x1="75781" y1="48397" x2="79688" y2="68590"/>
                        <a14:foregroundMark x1="79688" y1="68590" x2="86875" y2="53205"/>
                        <a14:foregroundMark x1="86875" y1="53205" x2="88750" y2="65064"/>
                        <a14:foregroundMark x1="82969" y1="29167" x2="72500" y2="28846"/>
                        <a14:foregroundMark x1="72500" y1="28846" x2="69688" y2="52244"/>
                        <a14:foregroundMark x1="69688" y1="52244" x2="68594" y2="29808"/>
                        <a14:foregroundMark x1="68594" y1="29808" x2="68906" y2="51282"/>
                        <a14:foregroundMark x1="74844" y1="67308" x2="85469" y2="72115"/>
                        <a14:foregroundMark x1="85469" y1="72115" x2="73906" y2="77244"/>
                        <a14:foregroundMark x1="73906" y1="77244" x2="88281" y2="78846"/>
                        <a14:foregroundMark x1="88281" y1="78846" x2="91094" y2="31731"/>
                        <a14:foregroundMark x1="91094" y1="31731" x2="93594" y2="60256"/>
                        <a14:foregroundMark x1="93594" y1="60256" x2="95781" y2="33974"/>
                        <a14:foregroundMark x1="95781" y1="33974" x2="98125" y2="59936"/>
                        <a14:foregroundMark x1="98125" y1="59936" x2="96406" y2="35897"/>
                        <a14:foregroundMark x1="96406" y1="35897" x2="94688" y2="29808"/>
                        <a14:foregroundMark x1="91875" y1="16026" x2="96406" y2="41346"/>
                        <a14:foregroundMark x1="96406" y1="41346" x2="97656" y2="20833"/>
                        <a14:foregroundMark x1="97656" y1="20833" x2="67500" y2="16026"/>
                        <a14:foregroundMark x1="67500" y1="16026" x2="66875" y2="16346"/>
                        <a14:foregroundMark x1="68594" y1="14744" x2="94844" y2="14744"/>
                        <a14:foregroundMark x1="94844" y1="14744" x2="70625" y2="14744"/>
                        <a14:foregroundMark x1="70625" y1="14744" x2="88750" y2="15385"/>
                        <a14:foregroundMark x1="68438" y1="64103" x2="67813" y2="64423"/>
                        <a14:foregroundMark x1="63125" y1="59615" x2="63125" y2="59615"/>
                        <a14:foregroundMark x1="60313" y1="59615" x2="60313" y2="59615"/>
                        <a14:foregroundMark x1="59844" y1="5769" x2="59844" y2="5769"/>
                        <a14:foregroundMark x1="59844" y1="1923" x2="59844" y2="1923"/>
                        <a14:foregroundMark x1="48438" y1="1923" x2="48438" y2="1923"/>
                        <a14:foregroundMark x1="49531" y1="1603" x2="49531" y2="1603"/>
                        <a14:foregroundMark x1="50781" y1="1603" x2="50781" y2="1603"/>
                        <a14:foregroundMark x1="50938" y1="1603" x2="60000" y2="2564"/>
                        <a14:foregroundMark x1="60000" y1="2564" x2="60000" y2="2564"/>
                        <a14:foregroundMark x1="48281" y1="1603" x2="47667" y2="1603"/>
                        <a14:foregroundMark x1="37500" y1="9295" x2="38594" y2="9295"/>
                        <a14:foregroundMark x1="37969" y1="9295" x2="36970" y2="9295"/>
                        <a14:foregroundMark x1="31875" y1="24038" x2="38125" y2="28526"/>
                        <a14:foregroundMark x1="38282" y1="2198" x2="36250" y2="1603"/>
                        <a14:foregroundMark x1="40000" y1="1282" x2="40000" y2="1282"/>
                        <a14:foregroundMark x1="42344" y1="1603" x2="42344" y2="1603"/>
                        <a14:foregroundMark x1="44219" y1="1603" x2="44219" y2="1603"/>
                        <a14:foregroundMark x1="46094" y1="1282" x2="46094" y2="1282"/>
                        <a14:foregroundMark x1="41094" y1="1603" x2="41094" y2="1603"/>
                        <a14:foregroundMark x1="36094" y1="4167" x2="36094" y2="4167"/>
                        <a14:foregroundMark x1="36250" y1="8013" x2="36250" y2="8013"/>
                        <a14:foregroundMark x1="35938" y1="6731" x2="35938" y2="6731"/>
                        <a14:foregroundMark x1="36250" y1="3846" x2="36250" y2="3846"/>
                        <a14:foregroundMark x1="36250" y1="3846" x2="36250" y2="3846"/>
                        <a14:foregroundMark x1="36250" y1="3526" x2="36250" y2="3526"/>
                        <a14:foregroundMark x1="36250" y1="3526" x2="36250" y2="3526"/>
                        <a14:foregroundMark x1="36250" y1="3205" x2="36250" y2="3205"/>
                        <a14:foregroundMark x1="36250" y1="3526" x2="36250" y2="4167"/>
                        <a14:foregroundMark x1="36250" y1="8013" x2="36250" y2="8013"/>
                        <a14:foregroundMark x1="36250" y1="7051" x2="36250" y2="8013"/>
                        <a14:foregroundMark x1="36250" y1="7051" x2="36250" y2="8654"/>
                        <a14:backgroundMark x1="59062" y1="9295" x2="58594" y2="34615"/>
                        <a14:backgroundMark x1="58438" y1="40064" x2="58906" y2="53846"/>
                        <a14:backgroundMark x1="49688" y1="0" x2="49688" y2="0"/>
                        <a14:backgroundMark x1="48594" y1="321" x2="48594" y2="321"/>
                        <a14:backgroundMark x1="38679" y1="369" x2="37876" y2="356"/>
                        <a14:backgroundMark x1="51267" y1="575" x2="47945" y2="521"/>
                        <a14:backgroundMark x1="37656" y1="6731" x2="37656" y2="7051"/>
                        <a14:backgroundMark x1="37656" y1="4487" x2="37656" y2="6731"/>
                        <a14:backgroundMark x1="37656" y1="6731" x2="37656" y2="7051"/>
                        <a14:backgroundMark x1="37656" y1="4167" x2="37656" y2="6731"/>
                        <a14:backgroundMark x1="37363" y1="6731" x2="37269" y2="7039"/>
                        <a14:backgroundMark x1="37656" y1="5769" x2="37363" y2="6731"/>
                        <a14:backgroundMark x1="38125" y1="6731" x2="38212" y2="6999"/>
                        <a14:backgroundMark x1="39531" y1="3526" x2="38736" y2="3293"/>
                        <a14:backgroundMark x1="39531" y1="321" x2="47969" y2="641"/>
                        <a14:backgroundMark x1="37969" y1="3205" x2="38594" y2="3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17811" y="1008668"/>
            <a:ext cx="3406816" cy="1660943"/>
          </a:xfrm>
          <a:prstGeom prst="rect">
            <a:avLst/>
          </a:prstGeom>
        </p:spPr>
      </p:pic>
      <p:pic>
        <p:nvPicPr>
          <p:cNvPr id="1026" name="Picture 2" descr="Resultado de imagem para computer flat">
            <a:extLst>
              <a:ext uri="{FF2B5EF4-FFF2-40B4-BE49-F238E27FC236}">
                <a16:creationId xmlns:a16="http://schemas.microsoft.com/office/drawing/2014/main" id="{6F2CB05D-B25A-4598-8CF9-C3DBABF3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2231"/>
            <a:ext cx="2083861" cy="13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dejs">
            <a:extLst>
              <a:ext uri="{FF2B5EF4-FFF2-40B4-BE49-F238E27FC236}">
                <a16:creationId xmlns:a16="http://schemas.microsoft.com/office/drawing/2014/main" id="{CA6813DA-2823-461F-BD99-65496455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78" y="656886"/>
            <a:ext cx="483818" cy="4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script">
            <a:extLst>
              <a:ext uri="{FF2B5EF4-FFF2-40B4-BE49-F238E27FC236}">
                <a16:creationId xmlns:a16="http://schemas.microsoft.com/office/drawing/2014/main" id="{3F0F8A05-B4F3-42F1-A78F-432C0C7F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51" y="1297656"/>
            <a:ext cx="438289" cy="4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peaker flat">
            <a:extLst>
              <a:ext uri="{FF2B5EF4-FFF2-40B4-BE49-F238E27FC236}">
                <a16:creationId xmlns:a16="http://schemas.microsoft.com/office/drawing/2014/main" id="{88A944C0-BAE8-4C0F-BE4B-39FE40FC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875" y1="25265" x2="47875" y2="25265"/>
                        <a14:foregroundMark x1="49375" y1="50000" x2="49375" y2="50000"/>
                        <a14:foregroundMark x1="49500" y1="48587" x2="49500" y2="48587"/>
                        <a14:foregroundMark x1="51250" y1="38516" x2="53625" y2="30212"/>
                        <a14:foregroundMark x1="53625" y1="30212" x2="47375" y2="28975"/>
                        <a14:foregroundMark x1="47375" y1="28975" x2="45750" y2="33392"/>
                        <a14:foregroundMark x1="53500" y1="37102" x2="52625" y2="38163"/>
                        <a14:foregroundMark x1="55500" y1="35159" x2="56000" y2="23498"/>
                        <a14:foregroundMark x1="56000" y1="23498" x2="54625" y2="36749"/>
                        <a14:foregroundMark x1="54625" y1="36749" x2="53750" y2="26502"/>
                        <a14:foregroundMark x1="53750" y1="26502" x2="45625" y2="29329"/>
                        <a14:foregroundMark x1="45625" y1="29329" x2="44250" y2="40459"/>
                        <a14:foregroundMark x1="44250" y1="40459" x2="52000" y2="36749"/>
                        <a14:foregroundMark x1="52000" y1="36749" x2="47875" y2="28445"/>
                        <a14:foregroundMark x1="47875" y1="28445" x2="47125" y2="39929"/>
                        <a14:foregroundMark x1="47125" y1="39929" x2="55250" y2="35689"/>
                        <a14:foregroundMark x1="55250" y1="35689" x2="52625" y2="26325"/>
                        <a14:foregroundMark x1="51750" y1="48940" x2="43875" y2="55124"/>
                        <a14:foregroundMark x1="43875" y1="55124" x2="43000" y2="63958"/>
                        <a14:foregroundMark x1="43000" y1="63958" x2="50500" y2="76325"/>
                        <a14:foregroundMark x1="50500" y1="76325" x2="56625" y2="73322"/>
                        <a14:foregroundMark x1="56625" y1="73322" x2="52750" y2="57244"/>
                        <a14:foregroundMark x1="52750" y1="57244" x2="45875" y2="53534"/>
                        <a14:foregroundMark x1="45875" y1="53534" x2="40250" y2="64841"/>
                        <a14:foregroundMark x1="40250" y1="64841" x2="42750" y2="73498"/>
                        <a14:foregroundMark x1="42750" y1="73498" x2="51625" y2="77385"/>
                        <a14:foregroundMark x1="51625" y1="77385" x2="55500" y2="59187"/>
                        <a14:foregroundMark x1="53625" y1="51767" x2="59875" y2="61307"/>
                        <a14:foregroundMark x1="59875" y1="61307" x2="60250" y2="70495"/>
                        <a14:foregroundMark x1="60250" y1="70495" x2="57625" y2="4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66" y="469109"/>
            <a:ext cx="2069043" cy="14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database icon">
            <a:extLst>
              <a:ext uri="{FF2B5EF4-FFF2-40B4-BE49-F238E27FC236}">
                <a16:creationId xmlns:a16="http://schemas.microsoft.com/office/drawing/2014/main" id="{E96F496A-9401-4023-848F-33B4538B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68" y="2622031"/>
            <a:ext cx="1314904" cy="13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sql server">
            <a:extLst>
              <a:ext uri="{FF2B5EF4-FFF2-40B4-BE49-F238E27FC236}">
                <a16:creationId xmlns:a16="http://schemas.microsoft.com/office/drawing/2014/main" id="{7809AC57-7AAA-4FF3-AF44-54DF6DE2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30" y="3532589"/>
            <a:ext cx="983944" cy="8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nodejs">
            <a:extLst>
              <a:ext uri="{FF2B5EF4-FFF2-40B4-BE49-F238E27FC236}">
                <a16:creationId xmlns:a16="http://schemas.microsoft.com/office/drawing/2014/main" id="{BB47291C-16D4-4768-89A1-6D52E1F7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79" y="2752854"/>
            <a:ext cx="1360314" cy="13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web application">
            <a:extLst>
              <a:ext uri="{FF2B5EF4-FFF2-40B4-BE49-F238E27FC236}">
                <a16:creationId xmlns:a16="http://schemas.microsoft.com/office/drawing/2014/main" id="{42D31C30-13DE-4EB1-A4BB-0D4906AC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5" y="2519088"/>
            <a:ext cx="40195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6ED93-1AEA-4355-8A69-8FC151AE0332}"/>
              </a:ext>
            </a:extLst>
          </p:cNvPr>
          <p:cNvSpPr/>
          <p:nvPr/>
        </p:nvSpPr>
        <p:spPr>
          <a:xfrm>
            <a:off x="6407555" y="4509800"/>
            <a:ext cx="4466632" cy="1360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4" name="Picture 30" descr="Resultado de imagem para html">
            <a:extLst>
              <a:ext uri="{FF2B5EF4-FFF2-40B4-BE49-F238E27FC236}">
                <a16:creationId xmlns:a16="http://schemas.microsoft.com/office/drawing/2014/main" id="{2E7D000F-CF15-48B8-B188-31372337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98" y="4771120"/>
            <a:ext cx="798860" cy="7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css">
            <a:extLst>
              <a:ext uri="{FF2B5EF4-FFF2-40B4-BE49-F238E27FC236}">
                <a16:creationId xmlns:a16="http://schemas.microsoft.com/office/drawing/2014/main" id="{D1F2C37C-EB57-4343-B9CC-ED08642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39" y="4771120"/>
            <a:ext cx="577824" cy="8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m para javascript">
            <a:extLst>
              <a:ext uri="{FF2B5EF4-FFF2-40B4-BE49-F238E27FC236}">
                <a16:creationId xmlns:a16="http://schemas.microsoft.com/office/drawing/2014/main" id="{8D2BEFA9-A425-4B62-9B95-B6E2670A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4" y="4771120"/>
            <a:ext cx="813660" cy="8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BFBC1-AB9E-4BA0-904A-AEF6A61E737D}"/>
              </a:ext>
            </a:extLst>
          </p:cNvPr>
          <p:cNvSpPr txBox="1"/>
          <p:nvPr/>
        </p:nvSpPr>
        <p:spPr>
          <a:xfrm>
            <a:off x="6496986" y="4623985"/>
            <a:ext cx="113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Aplicação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pic>
        <p:nvPicPr>
          <p:cNvPr id="1058" name="Picture 34" descr="Resultado de imagem para azure">
            <a:extLst>
              <a:ext uri="{FF2B5EF4-FFF2-40B4-BE49-F238E27FC236}">
                <a16:creationId xmlns:a16="http://schemas.microsoft.com/office/drawing/2014/main" id="{C9EA3A78-A880-4E22-BA42-DDBA3D1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48" y="5561473"/>
            <a:ext cx="1800471" cy="12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D667D5F4-8B2D-463E-AAB3-D27C7C60312B}"/>
              </a:ext>
            </a:extLst>
          </p:cNvPr>
          <p:cNvSpPr/>
          <p:nvPr/>
        </p:nvSpPr>
        <p:spPr>
          <a:xfrm rot="20562456">
            <a:off x="4956085" y="1249129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5F821594-952B-48EC-B0F4-0AD96888E686}"/>
              </a:ext>
            </a:extLst>
          </p:cNvPr>
          <p:cNvSpPr/>
          <p:nvPr/>
        </p:nvSpPr>
        <p:spPr>
          <a:xfrm rot="5110844">
            <a:off x="7392868" y="221697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6BF6282D-DC2F-4416-9F53-B33CCFF9B44D}"/>
              </a:ext>
            </a:extLst>
          </p:cNvPr>
          <p:cNvSpPr/>
          <p:nvPr/>
        </p:nvSpPr>
        <p:spPr>
          <a:xfrm rot="16416833">
            <a:off x="6360560" y="2262716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C7919387-600F-419C-9EA0-5153B9EC97CC}"/>
              </a:ext>
            </a:extLst>
          </p:cNvPr>
          <p:cNvSpPr/>
          <p:nvPr/>
        </p:nvSpPr>
        <p:spPr>
          <a:xfrm>
            <a:off x="8937751" y="1083073"/>
            <a:ext cx="1448194" cy="483818"/>
          </a:xfrm>
          <a:prstGeom prst="arc">
            <a:avLst>
              <a:gd name="adj1" fmla="val 11196250"/>
              <a:gd name="adj2" fmla="val 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EA4BF26-1EBB-4305-84CB-AAFBF46FABA3}"/>
              </a:ext>
            </a:extLst>
          </p:cNvPr>
          <p:cNvSpPr/>
          <p:nvPr/>
        </p:nvSpPr>
        <p:spPr>
          <a:xfrm>
            <a:off x="8065092" y="3260095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072D0E25-0217-401C-8D7C-9DE8F73ADC1A}"/>
              </a:ext>
            </a:extLst>
          </p:cNvPr>
          <p:cNvSpPr/>
          <p:nvPr/>
        </p:nvSpPr>
        <p:spPr>
          <a:xfrm rot="5400000">
            <a:off x="9808134" y="402542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0055C5F0-BD97-417B-A393-B9E6B467803E}"/>
              </a:ext>
            </a:extLst>
          </p:cNvPr>
          <p:cNvSpPr/>
          <p:nvPr/>
        </p:nvSpPr>
        <p:spPr>
          <a:xfrm rot="11186526">
            <a:off x="5318598" y="456178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Desenho da solução</a:t>
            </a:r>
          </a:p>
        </p:txBody>
      </p:sp>
      <p:pic>
        <p:nvPicPr>
          <p:cNvPr id="1060" name="Picture 36" descr="Resultado de imagem para c++ icon">
            <a:extLst>
              <a:ext uri="{FF2B5EF4-FFF2-40B4-BE49-F238E27FC236}">
                <a16:creationId xmlns:a16="http://schemas.microsoft.com/office/drawing/2014/main" id="{2B93FBF3-630C-48C9-B066-E4491E02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9" y="1917668"/>
            <a:ext cx="644576" cy="7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7E02D7-22C5-4BBA-8387-33BD43F7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7" y="2085319"/>
            <a:ext cx="5570807" cy="4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Sensores pelos corredores, indicando o que cada corredor contém. Utilização parecida com a “placa de corredor”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Ferramenta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C96646-930C-4393-9DBE-976AD201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30" y="2017514"/>
            <a:ext cx="8409140" cy="4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+mj-lt"/>
              </a:rPr>
              <a:t>Riscos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C69FA5F-E2E7-489B-B2C0-A45A3C59C2B4}"/>
              </a:ext>
            </a:extLst>
          </p:cNvPr>
          <p:cNvGraphicFramePr>
            <a:graphicFrameLocks noGrp="1"/>
          </p:cNvGraphicFramePr>
          <p:nvPr/>
        </p:nvGraphicFramePr>
        <p:xfrm>
          <a:off x="1845187" y="2012753"/>
          <a:ext cx="8501625" cy="4351336"/>
        </p:xfrm>
        <a:graphic>
          <a:graphicData uri="http://schemas.openxmlformats.org/drawingml/2006/table">
            <a:tbl>
              <a:tblPr/>
              <a:tblGrid>
                <a:gridCol w="287217">
                  <a:extLst>
                    <a:ext uri="{9D8B030D-6E8A-4147-A177-3AD203B41FA5}">
                      <a16:colId xmlns:a16="http://schemas.microsoft.com/office/drawing/2014/main" val="3096131092"/>
                    </a:ext>
                  </a:extLst>
                </a:gridCol>
                <a:gridCol w="2630908">
                  <a:extLst>
                    <a:ext uri="{9D8B030D-6E8A-4147-A177-3AD203B41FA5}">
                      <a16:colId xmlns:a16="http://schemas.microsoft.com/office/drawing/2014/main" val="726568001"/>
                    </a:ext>
                  </a:extLst>
                </a:gridCol>
                <a:gridCol w="861651">
                  <a:extLst>
                    <a:ext uri="{9D8B030D-6E8A-4147-A177-3AD203B41FA5}">
                      <a16:colId xmlns:a16="http://schemas.microsoft.com/office/drawing/2014/main" val="743380792"/>
                    </a:ext>
                  </a:extLst>
                </a:gridCol>
                <a:gridCol w="792719">
                  <a:extLst>
                    <a:ext uri="{9D8B030D-6E8A-4147-A177-3AD203B41FA5}">
                      <a16:colId xmlns:a16="http://schemas.microsoft.com/office/drawing/2014/main" val="1139318804"/>
                    </a:ext>
                  </a:extLst>
                </a:gridCol>
                <a:gridCol w="769742">
                  <a:extLst>
                    <a:ext uri="{9D8B030D-6E8A-4147-A177-3AD203B41FA5}">
                      <a16:colId xmlns:a16="http://schemas.microsoft.com/office/drawing/2014/main" val="880818447"/>
                    </a:ext>
                  </a:extLst>
                </a:gridCol>
                <a:gridCol w="643366">
                  <a:extLst>
                    <a:ext uri="{9D8B030D-6E8A-4147-A177-3AD203B41FA5}">
                      <a16:colId xmlns:a16="http://schemas.microsoft.com/office/drawing/2014/main" val="3913081361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3368035831"/>
                    </a:ext>
                  </a:extLst>
                </a:gridCol>
                <a:gridCol w="666344">
                  <a:extLst>
                    <a:ext uri="{9D8B030D-6E8A-4147-A177-3AD203B41FA5}">
                      <a16:colId xmlns:a16="http://schemas.microsoft.com/office/drawing/2014/main" val="1505122681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Riscos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Como?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Prazo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7571"/>
                  </a:ext>
                </a:extLst>
              </a:tr>
              <a:tr h="542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do grupo desistir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integrante já não está ativo no projeto, é possível aceitar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18806"/>
                  </a:ext>
                </a:extLst>
              </a:tr>
              <a:tr h="361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haver conexão com a internet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Configurando uma versão local do banco de dados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3815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 danificado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equipamentos sobressalentes, seguir o protocólo de verificar em conjunto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5460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faltar na apresentação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Tendo o grupo entrosado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5126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funcionalidade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Atualizando o código fonte no GitHub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17089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prazo estimado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4828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 ao implementar biblioteca de voz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Baixo(1)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a funcionalidade não faz parte do escopo principal do projeto, pode ser aceito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37971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Desentedimento entre os integrantes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2657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Mudança no escopo do projeto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Implementando metodologias ágeis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889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 de comunicação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Fazendo reuniões periódicas e ficar mais próximo durante as aulas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953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Manoel Souza</cp:lastModifiedBy>
  <cp:revision>22</cp:revision>
  <dcterms:created xsi:type="dcterms:W3CDTF">2019-11-30T20:10:00Z</dcterms:created>
  <dcterms:modified xsi:type="dcterms:W3CDTF">2019-12-04T04:36:40Z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