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76" r:id="rId12"/>
    <p:sldId id="277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D3B"/>
    <a:srgbClr val="0AB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1CB7-1021-4988-AE75-57CA8D34CD8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42" y="1516825"/>
            <a:ext cx="7851915" cy="32773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Backlog e sprints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E47B4DA-C72A-4F06-8FB0-0267294AD444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2072156"/>
          <a:ext cx="7899400" cy="2305050"/>
        </p:xfrm>
        <a:graphic>
          <a:graphicData uri="http://schemas.openxmlformats.org/drawingml/2006/table">
            <a:tbl>
              <a:tblPr/>
              <a:tblGrid>
                <a:gridCol w="5346700">
                  <a:extLst>
                    <a:ext uri="{9D8B030D-6E8A-4147-A177-3AD203B41FA5}">
                      <a16:colId xmlns:a16="http://schemas.microsoft.com/office/drawing/2014/main" val="39287532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53733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6546329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021795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767248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Requisito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Tamanho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Concluído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2911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 de Instalação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Pedro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225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PPT da Apresentação do Projeto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134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Modelagem Lógica e Dicionário de Dados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Pedro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169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Colocar dados de empresas, estabelecimentos, sensor,  produtos e categorias no 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8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Fazer conexão do site com banco de dados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Lucas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285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Fazer conexão do arduino com banco de dados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Manoel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0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Ferramenta de Help Desk configurada e integrada à solução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8497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Quando um sensor é acionado, deve ser criado um registro no banco de dados com a data e hora de ativação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Manoel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387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Fazer página de busca de produtos para o cliente final 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Lucas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4274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Configurar SELECTs para os gráficos estatísticos 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Manoel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9727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A921ECC-F901-42F6-910E-F04BA997A5C4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4580805"/>
          <a:ext cx="7899400" cy="971550"/>
        </p:xfrm>
        <a:graphic>
          <a:graphicData uri="http://schemas.openxmlformats.org/drawingml/2006/table">
            <a:tbl>
              <a:tblPr/>
              <a:tblGrid>
                <a:gridCol w="5346700">
                  <a:extLst>
                    <a:ext uri="{9D8B030D-6E8A-4147-A177-3AD203B41FA5}">
                      <a16:colId xmlns:a16="http://schemas.microsoft.com/office/drawing/2014/main" val="10899589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52551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9424026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754792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0677371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Substituição de produtos com sensores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Manoel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979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Configurar SELECT para estabelecimentos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João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60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Finalizar apresentação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331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Homologação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Pedro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882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Documentação Final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Grupo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67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4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Desenho de solução - Técnico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F441F9C-0CCA-4BA8-B46A-9F21C00F60CE}"/>
              </a:ext>
            </a:extLst>
          </p:cNvPr>
          <p:cNvSpPr txBox="1"/>
          <p:nvPr/>
        </p:nvSpPr>
        <p:spPr>
          <a:xfrm>
            <a:off x="4509370" y="3970751"/>
            <a:ext cx="128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Vou colocar</a:t>
            </a:r>
          </a:p>
        </p:txBody>
      </p:sp>
    </p:spTree>
    <p:extLst>
      <p:ext uri="{BB962C8B-B14F-4D97-AF65-F5344CB8AC3E}">
        <p14:creationId xmlns:p14="http://schemas.microsoft.com/office/powerpoint/2010/main" val="275212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57E02D7-22C5-4BBA-8387-33BD43F7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597" y="2085319"/>
            <a:ext cx="5570807" cy="40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520877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DEMONSTRAÇÃO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54000" contrast="-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1842770"/>
            <a:ext cx="10425430" cy="43516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520877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MANUAL DE INSTALAÇÃO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PROCESSO DE ATENDIMENTO E SUPORTE</a:t>
            </a:r>
          </a:p>
        </p:txBody>
      </p:sp>
      <p:pic>
        <p:nvPicPr>
          <p:cNvPr id="2" name="Imagem 1" descr="Fluxogram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10" y="1558925"/>
            <a:ext cx="7508875" cy="50761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FERRAMENTA DE HELPDESK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4" name="Imagem 3" descr="0_sPOY9cKDb_0FOzJ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" y="1726565"/>
            <a:ext cx="3940175" cy="134620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985385" y="2242820"/>
            <a:ext cx="5278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Ferramenta simples de ser usada e muito completa para nosso projeto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7599045" y="4011295"/>
            <a:ext cx="2694940" cy="1511300"/>
            <a:chOff x="12118" y="7157"/>
            <a:chExt cx="4244" cy="2380"/>
          </a:xfrm>
        </p:grpSpPr>
        <p:sp>
          <p:nvSpPr>
            <p:cNvPr id="7" name="Texto explicativo retangular com cantos arredondados 6"/>
            <p:cNvSpPr/>
            <p:nvPr/>
          </p:nvSpPr>
          <p:spPr>
            <a:xfrm>
              <a:off x="12166" y="7157"/>
              <a:ext cx="4196" cy="2297"/>
            </a:xfrm>
            <a:prstGeom prst="wedgeRoundRectCallou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altLang="en-US"/>
            </a:p>
          </p:txBody>
        </p:sp>
        <p:sp>
          <p:nvSpPr>
            <p:cNvPr id="8" name="Texto explicativo retangular com cantos arredondados 7"/>
            <p:cNvSpPr/>
            <p:nvPr/>
          </p:nvSpPr>
          <p:spPr>
            <a:xfrm>
              <a:off x="12118" y="7241"/>
              <a:ext cx="4196" cy="2297"/>
            </a:xfrm>
            <a:prstGeom prst="wedgeRoundRectCallou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altLang="en-US"/>
            </a:p>
          </p:txBody>
        </p:sp>
      </p:grpSp>
      <p:sp>
        <p:nvSpPr>
          <p:cNvPr id="11" name="Caixa de Texto 10"/>
          <p:cNvSpPr txBox="1"/>
          <p:nvPr/>
        </p:nvSpPr>
        <p:spPr>
          <a:xfrm>
            <a:off x="1429385" y="4378960"/>
            <a:ext cx="5278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Implementação de Atendimento online direto no site</a:t>
            </a: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RESULTADOS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324985" y="2242820"/>
            <a:ext cx="6271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A equipe teve um excelente entrosamento. Não só cumprimos os objetivos, como fizemos de forma rápida e com excelência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1595120" y="4366260"/>
            <a:ext cx="9001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 crescimento individual de todos foi muito constante durante o projeto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lik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1490345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890" y="168275"/>
            <a:ext cx="5570855" cy="1132840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PROCESSO DE APRENDIZAGEM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11" name="Caixa de Texto 10"/>
          <p:cNvSpPr txBox="1"/>
          <p:nvPr/>
        </p:nvSpPr>
        <p:spPr>
          <a:xfrm>
            <a:off x="363220" y="1301115"/>
            <a:ext cx="11096625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pt-BR"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Arthur</a:t>
            </a:r>
          </a:p>
          <a:p>
            <a:pPr algn="l"/>
            <a:r>
              <a:rPr lang="en-US" altLang="pt-BR" sz="14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Owner</a:t>
            </a:r>
            <a:endParaRPr lang="en-US" altLang="pt-B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</a:rPr>
              <a:t>“Aprendi muito tecnicamente durante todo o processo do projeto. Mas o que mais aprendi foi a ter uma melhor liderança, impulsionar todos juntos para frente rumo ao Objetivo.”</a:t>
            </a:r>
          </a:p>
          <a:p>
            <a:pPr algn="l"/>
            <a:r>
              <a:rPr lang="en-US" altLang="pt-BR" sz="200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João</a:t>
            </a:r>
          </a:p>
          <a:p>
            <a:pPr algn="l"/>
            <a:r>
              <a:rPr lang="en-US" altLang="pt-BR" sz="140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alt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“Foi um aprendizado muito interessante, a mudança de grupo foi desafiadora, trabalhar com pessoas novas das quais o contato não era grande, pórem que me auziliaram e muito em minhas atividades tecnicas no projeto, fico muito feliz onde chegamos apesar de todas as barreiras”</a:t>
            </a:r>
            <a:endParaRPr lang="en-US" alt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Manoel</a:t>
            </a:r>
          </a:p>
          <a:p>
            <a:pPr algn="l"/>
            <a:r>
              <a:rPr lang="en-US" altLang="pt-BR" sz="1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Scrum Master</a:t>
            </a:r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“Foi uma experiência muito marcante, aprender a me relacionar com pessoas novas e lidar com tecnologias que eu não conhecia foi muito desafiador, mas no final fiquei bem satisfeito com o resultado do projeto e com o que descobri ser capaz de desenvolver”</a:t>
            </a:r>
          </a:p>
          <a:p>
            <a:pPr algn="l"/>
            <a:r>
              <a:rPr lang="en-US" altLang="pt-BR" sz="2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Pedro</a:t>
            </a:r>
            <a:endParaRPr lang="en-US" altLang="pt-BR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pt-BR" sz="14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DEV</a:t>
            </a:r>
            <a:endParaRPr lang="en-US" altLang="pt-BR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“Agradeço pela oportunidade de aprender durante todo esse processo. Tenho muito ao que aprender ainda, mas esse tempo foi um desafio,pois lidar com quem você não conhece, e ainda mais, trabalhar com elas é difícil, mas aqui chegamos. Esse projeto me fez enxergar que sou capaz ainda mais de desenvolver meu aprendizado. Fico feliz por ter dado tudo certo””</a:t>
            </a:r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FUTURO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324985" y="2242820"/>
            <a:ext cx="6271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Sensores pelos corredores, indicando o que cada corredor contém. Utilização parecida com a “placa de corredor”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1595120" y="4366260"/>
            <a:ext cx="9001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Facilitando a localização e dispensando a ajuda de funcionários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lik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1490345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53294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QUANTOS DEFICIENTES VISUAIS TEM NO BRASIL HOJE? 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OUTRAS IMPLEMENTAÇÕES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324985" y="2242820"/>
            <a:ext cx="6271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Fazer o áudio ser emitido via wireless, através de um fone de ouvido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1595120" y="4366260"/>
            <a:ext cx="9001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 usuário ao entrar no mercado receberia um fone e devolveria na saída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head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1749425"/>
            <a:ext cx="2226310" cy="26168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68" y="2375553"/>
            <a:ext cx="1708579" cy="1708579"/>
          </a:xfrm>
        </p:spPr>
      </p:pic>
      <p:sp>
        <p:nvSpPr>
          <p:cNvPr id="9" name="Retângulo 8"/>
          <p:cNvSpPr/>
          <p:nvPr/>
        </p:nvSpPr>
        <p:spPr>
          <a:xfrm>
            <a:off x="3310597" y="532941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QUANTOS DEFICIENTES VISUAIS TEM NO BRASIL HOJE?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193368" y="3034648"/>
            <a:ext cx="824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Segundo o CBO, em 2019 já são </a:t>
            </a:r>
            <a:r>
              <a:rPr lang="pt-BR" sz="2400" dirty="0">
                <a:solidFill>
                  <a:srgbClr val="FF0000"/>
                </a:solidFill>
                <a:latin typeface="+mj-lt"/>
              </a:rPr>
              <a:t>1.577.016</a:t>
            </a:r>
            <a:r>
              <a:rPr lang="pt-BR" sz="2400" dirty="0">
                <a:latin typeface="+mj-lt"/>
              </a:rPr>
              <a:t> pessoas cegas no país.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166768" y="4702161"/>
            <a:ext cx="8205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Sendo um público "difícil" de se lidar, a maioria dos empreendimentos não estão prontos para atender esse público.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35" y="4084132"/>
            <a:ext cx="1653240" cy="1653240"/>
          </a:xfrm>
          <a:prstGeom prst="rect">
            <a:avLst/>
          </a:prstGeom>
        </p:spPr>
      </p:pic>
      <p:sp>
        <p:nvSpPr>
          <p:cNvPr id="15" name="Sinal de Multiplicação 14"/>
          <p:cNvSpPr/>
          <p:nvPr/>
        </p:nvSpPr>
        <p:spPr>
          <a:xfrm>
            <a:off x="9354552" y="4188129"/>
            <a:ext cx="1913206" cy="185905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MISSÃO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26446" y="2862182"/>
            <a:ext cx="6453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Mas ainda assim, é um público extremamente grande, que pode ter suas necessidades atendidas</a:t>
            </a:r>
            <a:r>
              <a:rPr lang="pt-BR" dirty="0"/>
              <a:t>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089" y="2193878"/>
            <a:ext cx="1932371" cy="193237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46" y="4379435"/>
            <a:ext cx="1932371" cy="193237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975651" y="4686804"/>
            <a:ext cx="6453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Nossa missão é dar autonomia para essas pessoas fazerem suas compras, além de dar clientes para os supermercados.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COMO FUNCIONA?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2625720" y="2875722"/>
            <a:ext cx="1198080" cy="0"/>
          </a:xfrm>
          <a:prstGeom prst="line">
            <a:avLst/>
          </a:prstGeom>
          <a:ln>
            <a:solidFill>
              <a:srgbClr val="E50D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625720" y="2477211"/>
            <a:ext cx="131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CLIENTE</a:t>
            </a:r>
          </a:p>
        </p:txBody>
      </p:sp>
      <p:cxnSp>
        <p:nvCxnSpPr>
          <p:cNvPr id="12" name="Conector Reto 11"/>
          <p:cNvCxnSpPr/>
          <p:nvPr/>
        </p:nvCxnSpPr>
        <p:spPr>
          <a:xfrm>
            <a:off x="8434511" y="2918584"/>
            <a:ext cx="1290844" cy="0"/>
          </a:xfrm>
          <a:prstGeom prst="line">
            <a:avLst/>
          </a:prstGeom>
          <a:ln>
            <a:solidFill>
              <a:srgbClr val="E50D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8370942" y="2531803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EMPRESA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4734" y="3108633"/>
            <a:ext cx="3323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Um dispositivo que basta o cliente aproximar a mão do produto...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477783" y="3007142"/>
            <a:ext cx="530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No site, a empresa pode </a:t>
            </a:r>
            <a:r>
              <a:rPr lang="pt-BR" sz="2400" dirty="0" err="1"/>
              <a:t>logar</a:t>
            </a:r>
            <a:r>
              <a:rPr lang="pt-BR" sz="2400" dirty="0"/>
              <a:t> e ter informações sobre o que acontece com o equipamento em tempo real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3" y="4867099"/>
            <a:ext cx="1323439" cy="1323439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1970634" y="4867099"/>
            <a:ext cx="35852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...um alto-falante, diz para o cliente o nome do produto, preço e outras informações.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356" y="2997331"/>
            <a:ext cx="1467487" cy="146748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83" y="4576070"/>
            <a:ext cx="1659654" cy="165965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453049" y="4397515"/>
            <a:ext cx="3328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Além de métricas sobre os produtos mais acessados e possíveis problemas nos sensores.</a:t>
            </a:r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DIAGRAMA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0" y="2659677"/>
            <a:ext cx="1060871" cy="10608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85" y="2050774"/>
            <a:ext cx="1845812" cy="184581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635">
            <a:off x="3708624" y="2811408"/>
            <a:ext cx="732629" cy="73262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18847" y="2973680"/>
            <a:ext cx="680734" cy="68073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18793" y="2691205"/>
            <a:ext cx="600108" cy="60010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635">
            <a:off x="6477496" y="2842939"/>
            <a:ext cx="732629" cy="73262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692" y="2736111"/>
            <a:ext cx="1004259" cy="1004259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635">
            <a:off x="9373036" y="2851234"/>
            <a:ext cx="732629" cy="732629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173" y="5195610"/>
            <a:ext cx="1191649" cy="1191649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35004">
            <a:off x="7554678" y="4148278"/>
            <a:ext cx="732629" cy="732629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80" y="5271065"/>
            <a:ext cx="1040741" cy="1040741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7286">
            <a:off x="8157654" y="4128402"/>
            <a:ext cx="732629" cy="732629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595" y="2450364"/>
            <a:ext cx="1534368" cy="1534368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36390">
            <a:off x="6562662" y="5427444"/>
            <a:ext cx="732629" cy="73262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EQUIPE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834" y="2469523"/>
            <a:ext cx="1285200" cy="17136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70" y="4807224"/>
            <a:ext cx="1285200" cy="17136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91" y="4807224"/>
            <a:ext cx="1258425" cy="17136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80" y="2469523"/>
            <a:ext cx="1286290" cy="171505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274706" y="2910824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João Lucas Vieira</a:t>
            </a:r>
          </a:p>
          <a:p>
            <a:r>
              <a:rPr lang="pt-BR" sz="2400" dirty="0"/>
              <a:t>DEV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274706" y="5248525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Manuel Almeida </a:t>
            </a:r>
          </a:p>
          <a:p>
            <a:r>
              <a:rPr lang="pt-BR" sz="2400" dirty="0"/>
              <a:t>Scrum Master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554408" y="2910823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Arthur Alvares</a:t>
            </a:r>
          </a:p>
          <a:p>
            <a:pPr algn="r"/>
            <a:r>
              <a:rPr lang="pt-BR" sz="2400" dirty="0" err="1"/>
              <a:t>Product</a:t>
            </a:r>
            <a:r>
              <a:rPr lang="pt-BR" sz="2400" dirty="0"/>
              <a:t> </a:t>
            </a:r>
            <a:r>
              <a:rPr lang="pt-BR" sz="2400" dirty="0" err="1"/>
              <a:t>Owner</a:t>
            </a:r>
            <a:r>
              <a:rPr lang="pt-BR" sz="2400" dirty="0"/>
              <a:t>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576244" y="5248524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Pedro Medeiros</a:t>
            </a:r>
          </a:p>
          <a:p>
            <a:pPr algn="r"/>
            <a:r>
              <a:rPr lang="pt-BR" sz="2400" dirty="0"/>
              <a:t>DEV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Ferramenta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EC96646-930C-4393-9DBE-976AD2012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430" y="2017514"/>
            <a:ext cx="8409140" cy="429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1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>
                <a:latin typeface="+mj-lt"/>
              </a:rPr>
              <a:t>Riscos</a:t>
            </a:r>
            <a:endParaRPr lang="pt-BR" sz="3200" dirty="0"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C69FA5F-E2E7-489B-B2C0-A45A3C59C2B4}"/>
              </a:ext>
            </a:extLst>
          </p:cNvPr>
          <p:cNvGraphicFramePr>
            <a:graphicFrameLocks noGrp="1"/>
          </p:cNvGraphicFramePr>
          <p:nvPr/>
        </p:nvGraphicFramePr>
        <p:xfrm>
          <a:off x="1845187" y="2012753"/>
          <a:ext cx="8501625" cy="4351336"/>
        </p:xfrm>
        <a:graphic>
          <a:graphicData uri="http://schemas.openxmlformats.org/drawingml/2006/table">
            <a:tbl>
              <a:tblPr/>
              <a:tblGrid>
                <a:gridCol w="287217">
                  <a:extLst>
                    <a:ext uri="{9D8B030D-6E8A-4147-A177-3AD203B41FA5}">
                      <a16:colId xmlns:a16="http://schemas.microsoft.com/office/drawing/2014/main" val="3096131092"/>
                    </a:ext>
                  </a:extLst>
                </a:gridCol>
                <a:gridCol w="2630908">
                  <a:extLst>
                    <a:ext uri="{9D8B030D-6E8A-4147-A177-3AD203B41FA5}">
                      <a16:colId xmlns:a16="http://schemas.microsoft.com/office/drawing/2014/main" val="726568001"/>
                    </a:ext>
                  </a:extLst>
                </a:gridCol>
                <a:gridCol w="861651">
                  <a:extLst>
                    <a:ext uri="{9D8B030D-6E8A-4147-A177-3AD203B41FA5}">
                      <a16:colId xmlns:a16="http://schemas.microsoft.com/office/drawing/2014/main" val="743380792"/>
                    </a:ext>
                  </a:extLst>
                </a:gridCol>
                <a:gridCol w="792719">
                  <a:extLst>
                    <a:ext uri="{9D8B030D-6E8A-4147-A177-3AD203B41FA5}">
                      <a16:colId xmlns:a16="http://schemas.microsoft.com/office/drawing/2014/main" val="1139318804"/>
                    </a:ext>
                  </a:extLst>
                </a:gridCol>
                <a:gridCol w="769742">
                  <a:extLst>
                    <a:ext uri="{9D8B030D-6E8A-4147-A177-3AD203B41FA5}">
                      <a16:colId xmlns:a16="http://schemas.microsoft.com/office/drawing/2014/main" val="880818447"/>
                    </a:ext>
                  </a:extLst>
                </a:gridCol>
                <a:gridCol w="643366">
                  <a:extLst>
                    <a:ext uri="{9D8B030D-6E8A-4147-A177-3AD203B41FA5}">
                      <a16:colId xmlns:a16="http://schemas.microsoft.com/office/drawing/2014/main" val="3913081361"/>
                    </a:ext>
                  </a:extLst>
                </a:gridCol>
                <a:gridCol w="1849678">
                  <a:extLst>
                    <a:ext uri="{9D8B030D-6E8A-4147-A177-3AD203B41FA5}">
                      <a16:colId xmlns:a16="http://schemas.microsoft.com/office/drawing/2014/main" val="3368035831"/>
                    </a:ext>
                  </a:extLst>
                </a:gridCol>
                <a:gridCol w="666344">
                  <a:extLst>
                    <a:ext uri="{9D8B030D-6E8A-4147-A177-3AD203B41FA5}">
                      <a16:colId xmlns:a16="http://schemas.microsoft.com/office/drawing/2014/main" val="1505122681"/>
                    </a:ext>
                  </a:extLst>
                </a:gridCol>
              </a:tblGrid>
              <a:tr h="1723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Riscos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Probabilidade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Fator de risco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Ação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Como?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Prazo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77571"/>
                  </a:ext>
                </a:extLst>
              </a:tr>
              <a:tr h="542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Integrante do grupo desistir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Médio(2)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Aceitar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Como o integrante já não está ativo no projeto, é possível aceitar o risco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18806"/>
                  </a:ext>
                </a:extLst>
              </a:tr>
              <a:tr h="3618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haver conexão com a internet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Média(2)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Configurando uma versão local do banco de dados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23815"/>
                  </a:ext>
                </a:extLst>
              </a:tr>
              <a:tr h="6893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Equipamento danificado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Média(2)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Eliminar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 equipamentos sobressalentes, seguir o protocólo de verificar em conjunto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dias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454609"/>
                  </a:ext>
                </a:extLst>
              </a:tr>
              <a:tr h="1723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Integrante faltar na apresentação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Médio(2)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Tendo o grupo entrosado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905126"/>
                  </a:ext>
                </a:extLst>
              </a:tr>
              <a:tr h="344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Perda de funcionalidade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Eliminar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Atualizando o código fonte no GitHub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dias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17089"/>
                  </a:ext>
                </a:extLst>
              </a:tr>
              <a:tr h="344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Perda de prazo estimado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Eliminar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Aumentando a comunicação entre os integrantes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684828"/>
                  </a:ext>
                </a:extLst>
              </a:tr>
              <a:tr h="51699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Problema ao implementar biblioteca de voz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Baixo(1)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Aceitar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Como a funcionalidade não faz parte do escopo principal do projeto, pode ser aceito o risco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837971"/>
                  </a:ext>
                </a:extLst>
              </a:tr>
              <a:tr h="344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Desentedimento entre os integrantes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Aumentando a comunicação entre os integrantes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2657"/>
                  </a:ext>
                </a:extLst>
              </a:tr>
              <a:tr h="344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Mudança no escopo do projeto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Implementando metodologias ágeis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5889"/>
                  </a:ext>
                </a:extLst>
              </a:tr>
              <a:tr h="51699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Falta de comunicação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Eliminar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Fazendo reuniões periódicas e ficar mais próximo durante as aulas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16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94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955</Words>
  <Application>Microsoft Office PowerPoint</Application>
  <PresentationFormat>Widescreen</PresentationFormat>
  <Paragraphs>226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</dc:creator>
  <cp:lastModifiedBy>Manoel Souza</cp:lastModifiedBy>
  <cp:revision>21</cp:revision>
  <dcterms:created xsi:type="dcterms:W3CDTF">2019-11-30T20:10:00Z</dcterms:created>
  <dcterms:modified xsi:type="dcterms:W3CDTF">2019-12-04T01:48:39Z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1046-11.2.0.9052</vt:lpwstr>
  </property>
</Properties>
</file>