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74" r:id="rId11"/>
    <p:sldId id="275" r:id="rId12"/>
    <p:sldId id="278" r:id="rId13"/>
    <p:sldId id="279" r:id="rId14"/>
    <p:sldId id="277" r:id="rId15"/>
    <p:sldId id="265" r:id="rId16"/>
    <p:sldId id="266" r:id="rId17"/>
    <p:sldId id="280" r:id="rId18"/>
    <p:sldId id="267" r:id="rId19"/>
    <p:sldId id="264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D3B"/>
    <a:srgbClr val="0AB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09039-BD3A-447D-B9F2-3E7E60EB7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2ED16B-C497-432D-934C-49DF5D84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C62667-F84D-4210-B226-1FF399F9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22C0F-D152-4265-874F-7F6D9EBF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3E248-6497-46D4-8338-F261B00C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68A20-E0EE-439E-9C78-1ED87A11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1C7D1-5A12-42D9-8CCB-B535435E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AA106-EB44-4977-9FE6-C36A059D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947C9D-A961-4231-BD56-0C7773D9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5963AA-719D-45AD-BB34-1D2FF008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962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46A1-8B6D-45EB-AF35-DA147C3E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604977-EADF-406C-927F-10B51FC3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11B09-855B-4B17-90DC-E22652C0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F65C5E-4FB3-4E49-B057-B59CD1CA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C86D05-D9A3-4F4B-B6A5-BA7560DC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504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64F59-1DCE-439E-9DB8-D1B5344E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79DC1C-1084-49C1-8580-1EB5C23E3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518F1E-E9F3-44A9-BFC8-9A4D0246F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C78F52-EE97-4865-A95A-81D07942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077DBE-8539-4EC6-ADC5-58BEEAAD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C6AD86-91CE-402E-A84A-B3AC77FF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39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6CF3D-FF9F-48B2-A7E9-C2D3A9C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FDDF3-0336-42FB-AAF6-F3C9EE5D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90A56D-CF97-4EF8-B118-BD4BBE15E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4EE05D-0313-4171-8243-5F579360D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B09CE5-A8A0-446E-8BE4-AF990A897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286FFD-F8C5-4069-93A5-789A7C27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A8D100-F96D-4A7F-A438-7A8AD359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896717-6C4C-4D17-A10B-8ADC40B5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228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B777D-066F-487B-A578-7435FD99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2766BA-3609-4413-8163-F342C49C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7B1D63-EC34-4098-91BA-E5CC567C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AC56FB-7B3D-41BB-8A45-F65441EB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8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286362-05F9-4BE9-9281-4180FCB7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1958D8-F649-4F49-9A0D-B83A6F5B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BDD624-C491-4483-99E0-4495BFDA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408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30D3-543C-4674-B154-E919EB3F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186B0-4086-4A58-AAB4-2FCC7ECA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A5705E-953E-4F61-A951-16DB7A19D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A6E8FC-635D-427D-A2A0-19CD47F5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AEEC00-9D08-4AD2-955A-C3F026B1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8030BC-9DAC-44A5-A817-299E0A0E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81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15D6E-7C10-44BB-99BF-F8BA5E2D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4081F6-A102-46A5-9CDB-578384212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37FF68-AB8D-44D6-89F9-DBA5B2A0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D62076-338E-4C69-9E59-01DDC726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F097A5-80AC-4C6E-AF8D-F19684C1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438B16-C353-4666-8EA9-42048CD2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112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8F61A-3B3D-4203-AF1C-E655655E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CCDE89-2E26-4A0D-B9F9-B09C7845C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0782F2-17EF-4957-A62F-70C39DA8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EAC57-BC61-47B5-9111-BD3A4E70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04E89-AFB8-46E3-BD14-9615CF48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187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D280C2-A353-490F-BA94-930872C3A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FFF261-92D0-46AB-BA80-4C504CF8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64F27F-7895-42D0-B73D-569FAED8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A63FE9-F80D-4EB0-9B58-6F79FA86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350EC-3619-487E-A137-6697D585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8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A24CC8-1D11-47A5-88CC-BC3D89D7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E13C20-BE4A-4BA0-8C4B-322D254E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470D9-ED20-4AAD-B96A-08EFD5972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85BD78-1CE5-43F8-ADC7-79F4A7EC4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807B1-D31F-49A5-83E5-8A1E2DDAA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5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3.png"/><Relationship Id="rId3" Type="http://schemas.microsoft.com/office/2007/relationships/hdphoto" Target="../media/hdphoto2.wdp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4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42" y="1516825"/>
            <a:ext cx="7851915" cy="32773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Backlog e sprints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E47B4DA-C72A-4F06-8FB0-0267294AD444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072156"/>
          <a:ext cx="7899400" cy="2305050"/>
        </p:xfrm>
        <a:graphic>
          <a:graphicData uri="http://schemas.openxmlformats.org/drawingml/2006/table">
            <a:tbl>
              <a:tblPr/>
              <a:tblGrid>
                <a:gridCol w="5346700">
                  <a:extLst>
                    <a:ext uri="{9D8B030D-6E8A-4147-A177-3AD203B41FA5}">
                      <a16:colId xmlns:a16="http://schemas.microsoft.com/office/drawing/2014/main" val="39287532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53733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6546329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02179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67248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Requisito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Tamanho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Concluído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91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de Instalação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225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 da Apresentação do Projeto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34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Modelagem Lógica e Dicionário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169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dados de empresas, estabelecimentos, sensor,  produtos e categorias no 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8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Fazer conexão do site com banco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85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Fazer conexão do arduino com banco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0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Ferramenta de Help Desk configurada e integrada à solução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497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Quando um sensor é acionado, deve ser criado um registro no banco de dados com a data e hora de ativação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387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Fazer página de busca de produtos para o cliente final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427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Configurar SELECTs para os gráficos estatísticos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9727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A921ECC-F901-42F6-910E-F04BA997A5C4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4580805"/>
          <a:ext cx="7899400" cy="971550"/>
        </p:xfrm>
        <a:graphic>
          <a:graphicData uri="http://schemas.openxmlformats.org/drawingml/2006/table">
            <a:tbl>
              <a:tblPr/>
              <a:tblGrid>
                <a:gridCol w="5346700">
                  <a:extLst>
                    <a:ext uri="{9D8B030D-6E8A-4147-A177-3AD203B41FA5}">
                      <a16:colId xmlns:a16="http://schemas.microsoft.com/office/drawing/2014/main" val="10899589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52551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424026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754792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0677371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Substituição de produtos com sensores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979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Configurar SELECT para estabelecimentos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João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60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Finalizar apresentação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331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Homologação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882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Documentação Final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Grupo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67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4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42683D3-2763-44BB-8378-A6E1D4BE0DCE}"/>
              </a:ext>
            </a:extLst>
          </p:cNvPr>
          <p:cNvSpPr/>
          <p:nvPr/>
        </p:nvSpPr>
        <p:spPr>
          <a:xfrm>
            <a:off x="6096000" y="2417050"/>
            <a:ext cx="5242560" cy="4121833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 w="762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2E7427-BDF0-4D1E-9BA9-5A776B4D519E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1" b="89744" l="3125" r="97500">
                        <a14:foregroundMark x1="7656" y1="26603" x2="7656" y2="26603"/>
                        <a14:foregroundMark x1="29531" y1="25962" x2="30156" y2="25962"/>
                        <a14:foregroundMark x1="16250" y1="71474" x2="16250" y2="71474"/>
                        <a14:foregroundMark x1="22813" y1="72436" x2="22813" y2="72436"/>
                        <a14:foregroundMark x1="8438" y1="11538" x2="8438" y2="11538"/>
                        <a14:foregroundMark x1="5625" y1="27564" x2="5625" y2="27564"/>
                        <a14:foregroundMark x1="3281" y1="30769" x2="3281" y2="30769"/>
                        <a14:foregroundMark x1="75625" y1="40064" x2="75625" y2="40064"/>
                        <a14:foregroundMark x1="31406" y1="30769" x2="31406" y2="30769"/>
                        <a14:foregroundMark x1="90469" y1="30769" x2="90469" y2="30769"/>
                        <a14:foregroundMark x1="92344" y1="36218" x2="92656" y2="25641"/>
                        <a14:foregroundMark x1="89531" y1="41026" x2="81250" y2="31410"/>
                        <a14:foregroundMark x1="81250" y1="31410" x2="72656" y2="39744"/>
                        <a14:foregroundMark x1="72656" y1="39744" x2="82188" y2="45833"/>
                        <a14:foregroundMark x1="82188" y1="45833" x2="73906" y2="33013"/>
                        <a14:foregroundMark x1="73906" y1="33013" x2="72969" y2="58333"/>
                        <a14:foregroundMark x1="72969" y1="58333" x2="87188" y2="56410"/>
                        <a14:foregroundMark x1="87188" y1="56410" x2="85156" y2="35897"/>
                        <a14:foregroundMark x1="85156" y1="35897" x2="75781" y2="48397"/>
                        <a14:foregroundMark x1="75781" y1="48397" x2="79688" y2="68590"/>
                        <a14:foregroundMark x1="79688" y1="68590" x2="86875" y2="53205"/>
                        <a14:foregroundMark x1="86875" y1="53205" x2="88750" y2="65064"/>
                        <a14:foregroundMark x1="82969" y1="29167" x2="72500" y2="28846"/>
                        <a14:foregroundMark x1="72500" y1="28846" x2="69688" y2="52244"/>
                        <a14:foregroundMark x1="69688" y1="52244" x2="68594" y2="29808"/>
                        <a14:foregroundMark x1="68594" y1="29808" x2="68906" y2="51282"/>
                        <a14:foregroundMark x1="74844" y1="67308" x2="85469" y2="72115"/>
                        <a14:foregroundMark x1="85469" y1="72115" x2="73906" y2="77244"/>
                        <a14:foregroundMark x1="73906" y1="77244" x2="88281" y2="78846"/>
                        <a14:foregroundMark x1="88281" y1="78846" x2="91094" y2="31731"/>
                        <a14:foregroundMark x1="91094" y1="31731" x2="93594" y2="60256"/>
                        <a14:foregroundMark x1="93594" y1="60256" x2="95781" y2="33974"/>
                        <a14:foregroundMark x1="95781" y1="33974" x2="98125" y2="59936"/>
                        <a14:foregroundMark x1="98125" y1="59936" x2="96406" y2="35897"/>
                        <a14:foregroundMark x1="96406" y1="35897" x2="94688" y2="29808"/>
                        <a14:foregroundMark x1="91875" y1="16026" x2="96406" y2="41346"/>
                        <a14:foregroundMark x1="96406" y1="41346" x2="97656" y2="20833"/>
                        <a14:foregroundMark x1="97656" y1="20833" x2="67500" y2="16026"/>
                        <a14:foregroundMark x1="67500" y1="16026" x2="66875" y2="16346"/>
                        <a14:foregroundMark x1="68594" y1="14744" x2="94844" y2="14744"/>
                        <a14:foregroundMark x1="94844" y1="14744" x2="70625" y2="14744"/>
                        <a14:foregroundMark x1="70625" y1="14744" x2="88750" y2="15385"/>
                        <a14:foregroundMark x1="68438" y1="64103" x2="67813" y2="64423"/>
                        <a14:foregroundMark x1="63125" y1="59615" x2="63125" y2="59615"/>
                        <a14:foregroundMark x1="60313" y1="59615" x2="60313" y2="59615"/>
                        <a14:foregroundMark x1="59844" y1="5769" x2="59844" y2="5769"/>
                        <a14:foregroundMark x1="59844" y1="1923" x2="59844" y2="1923"/>
                        <a14:foregroundMark x1="48438" y1="1923" x2="48438" y2="1923"/>
                        <a14:foregroundMark x1="49531" y1="1603" x2="49531" y2="1603"/>
                        <a14:foregroundMark x1="50781" y1="1603" x2="50781" y2="1603"/>
                        <a14:foregroundMark x1="50938" y1="1603" x2="60000" y2="2564"/>
                        <a14:foregroundMark x1="60000" y1="2564" x2="60000" y2="2564"/>
                        <a14:foregroundMark x1="48281" y1="1603" x2="47667" y2="1603"/>
                        <a14:foregroundMark x1="37500" y1="9295" x2="38594" y2="9295"/>
                        <a14:foregroundMark x1="37969" y1="9295" x2="36970" y2="9295"/>
                        <a14:foregroundMark x1="31875" y1="24038" x2="38125" y2="28526"/>
                        <a14:foregroundMark x1="38282" y1="2198" x2="36250" y2="1603"/>
                        <a14:foregroundMark x1="40000" y1="1282" x2="40000" y2="1282"/>
                        <a14:foregroundMark x1="42344" y1="1603" x2="42344" y2="1603"/>
                        <a14:foregroundMark x1="44219" y1="1603" x2="44219" y2="1603"/>
                        <a14:foregroundMark x1="46094" y1="1282" x2="46094" y2="1282"/>
                        <a14:foregroundMark x1="41094" y1="1603" x2="41094" y2="1603"/>
                        <a14:foregroundMark x1="36094" y1="4167" x2="36094" y2="4167"/>
                        <a14:foregroundMark x1="36250" y1="8013" x2="36250" y2="8013"/>
                        <a14:foregroundMark x1="35938" y1="6731" x2="35938" y2="6731"/>
                        <a14:foregroundMark x1="36250" y1="3846" x2="36250" y2="3846"/>
                        <a14:foregroundMark x1="36250" y1="3846" x2="36250" y2="3846"/>
                        <a14:foregroundMark x1="36250" y1="3526" x2="36250" y2="3526"/>
                        <a14:foregroundMark x1="36250" y1="3526" x2="36250" y2="3526"/>
                        <a14:foregroundMark x1="36250" y1="3205" x2="36250" y2="3205"/>
                        <a14:foregroundMark x1="36250" y1="3526" x2="36250" y2="4167"/>
                        <a14:foregroundMark x1="36250" y1="8013" x2="36250" y2="8013"/>
                        <a14:foregroundMark x1="36250" y1="7051" x2="36250" y2="8013"/>
                        <a14:foregroundMark x1="36250" y1="7051" x2="36250" y2="8654"/>
                        <a14:backgroundMark x1="59062" y1="9295" x2="58594" y2="34615"/>
                        <a14:backgroundMark x1="58438" y1="40064" x2="58906" y2="53846"/>
                        <a14:backgroundMark x1="49688" y1="0" x2="49688" y2="0"/>
                        <a14:backgroundMark x1="48594" y1="321" x2="48594" y2="321"/>
                        <a14:backgroundMark x1="38679" y1="369" x2="37876" y2="356"/>
                        <a14:backgroundMark x1="51267" y1="575" x2="47945" y2="521"/>
                        <a14:backgroundMark x1="37656" y1="6731" x2="37656" y2="7051"/>
                        <a14:backgroundMark x1="37656" y1="4487" x2="37656" y2="6731"/>
                        <a14:backgroundMark x1="37656" y1="6731" x2="37656" y2="7051"/>
                        <a14:backgroundMark x1="37656" y1="4167" x2="37656" y2="6731"/>
                        <a14:backgroundMark x1="37363" y1="6731" x2="37269" y2="7039"/>
                        <a14:backgroundMark x1="37656" y1="5769" x2="37363" y2="6731"/>
                        <a14:backgroundMark x1="38125" y1="6731" x2="38212" y2="6999"/>
                        <a14:backgroundMark x1="39531" y1="3526" x2="38736" y2="3293"/>
                        <a14:backgroundMark x1="39531" y1="321" x2="47969" y2="641"/>
                        <a14:backgroundMark x1="37969" y1="3205" x2="38594" y2="3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317811" y="1008668"/>
            <a:ext cx="3406816" cy="1660943"/>
          </a:xfrm>
          <a:prstGeom prst="rect">
            <a:avLst/>
          </a:prstGeom>
        </p:spPr>
      </p:pic>
      <p:pic>
        <p:nvPicPr>
          <p:cNvPr id="1026" name="Picture 2" descr="Resultado de imagem para computer flat">
            <a:extLst>
              <a:ext uri="{FF2B5EF4-FFF2-40B4-BE49-F238E27FC236}">
                <a16:creationId xmlns:a16="http://schemas.microsoft.com/office/drawing/2014/main" id="{6F2CB05D-B25A-4598-8CF9-C3DBABF30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2231"/>
            <a:ext cx="2083861" cy="131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odejs">
            <a:extLst>
              <a:ext uri="{FF2B5EF4-FFF2-40B4-BE49-F238E27FC236}">
                <a16:creationId xmlns:a16="http://schemas.microsoft.com/office/drawing/2014/main" id="{CA6813DA-2823-461F-BD99-654964555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78" y="656886"/>
            <a:ext cx="483818" cy="48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avascript">
            <a:extLst>
              <a:ext uri="{FF2B5EF4-FFF2-40B4-BE49-F238E27FC236}">
                <a16:creationId xmlns:a16="http://schemas.microsoft.com/office/drawing/2014/main" id="{3F0F8A05-B4F3-42F1-A78F-432C0C7F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851" y="1297656"/>
            <a:ext cx="438289" cy="43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speaker flat">
            <a:extLst>
              <a:ext uri="{FF2B5EF4-FFF2-40B4-BE49-F238E27FC236}">
                <a16:creationId xmlns:a16="http://schemas.microsoft.com/office/drawing/2014/main" id="{88A944C0-BAE8-4C0F-BE4B-39FE40FC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7875" y1="25265" x2="47875" y2="25265"/>
                        <a14:foregroundMark x1="49375" y1="50000" x2="49375" y2="50000"/>
                        <a14:foregroundMark x1="49500" y1="48587" x2="49500" y2="48587"/>
                        <a14:foregroundMark x1="51250" y1="38516" x2="53625" y2="30212"/>
                        <a14:foregroundMark x1="53625" y1="30212" x2="47375" y2="28975"/>
                        <a14:foregroundMark x1="47375" y1="28975" x2="45750" y2="33392"/>
                        <a14:foregroundMark x1="53500" y1="37102" x2="52625" y2="38163"/>
                        <a14:foregroundMark x1="55500" y1="35159" x2="56000" y2="23498"/>
                        <a14:foregroundMark x1="56000" y1="23498" x2="54625" y2="36749"/>
                        <a14:foregroundMark x1="54625" y1="36749" x2="53750" y2="26502"/>
                        <a14:foregroundMark x1="53750" y1="26502" x2="45625" y2="29329"/>
                        <a14:foregroundMark x1="45625" y1="29329" x2="44250" y2="40459"/>
                        <a14:foregroundMark x1="44250" y1="40459" x2="52000" y2="36749"/>
                        <a14:foregroundMark x1="52000" y1="36749" x2="47875" y2="28445"/>
                        <a14:foregroundMark x1="47875" y1="28445" x2="47125" y2="39929"/>
                        <a14:foregroundMark x1="47125" y1="39929" x2="55250" y2="35689"/>
                        <a14:foregroundMark x1="55250" y1="35689" x2="52625" y2="26325"/>
                        <a14:foregroundMark x1="51750" y1="48940" x2="43875" y2="55124"/>
                        <a14:foregroundMark x1="43875" y1="55124" x2="43000" y2="63958"/>
                        <a14:foregroundMark x1="43000" y1="63958" x2="50500" y2="76325"/>
                        <a14:foregroundMark x1="50500" y1="76325" x2="56625" y2="73322"/>
                        <a14:foregroundMark x1="56625" y1="73322" x2="52750" y2="57244"/>
                        <a14:foregroundMark x1="52750" y1="57244" x2="45875" y2="53534"/>
                        <a14:foregroundMark x1="45875" y1="53534" x2="40250" y2="64841"/>
                        <a14:foregroundMark x1="40250" y1="64841" x2="42750" y2="73498"/>
                        <a14:foregroundMark x1="42750" y1="73498" x2="51625" y2="77385"/>
                        <a14:foregroundMark x1="51625" y1="77385" x2="55500" y2="59187"/>
                        <a14:foregroundMark x1="53625" y1="51767" x2="59875" y2="61307"/>
                        <a14:foregroundMark x1="59875" y1="61307" x2="60250" y2="70495"/>
                        <a14:foregroundMark x1="60250" y1="70495" x2="57625" y2="49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66" y="469109"/>
            <a:ext cx="2069043" cy="14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database icon">
            <a:extLst>
              <a:ext uri="{FF2B5EF4-FFF2-40B4-BE49-F238E27FC236}">
                <a16:creationId xmlns:a16="http://schemas.microsoft.com/office/drawing/2014/main" id="{E96F496A-9401-4023-848F-33B4538B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68" y="2622031"/>
            <a:ext cx="1314904" cy="131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m para sql server">
            <a:extLst>
              <a:ext uri="{FF2B5EF4-FFF2-40B4-BE49-F238E27FC236}">
                <a16:creationId xmlns:a16="http://schemas.microsoft.com/office/drawing/2014/main" id="{7809AC57-7AAA-4FF3-AF44-54DF6DE2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30" y="3532589"/>
            <a:ext cx="983944" cy="80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esultado de imagem para nodejs">
            <a:extLst>
              <a:ext uri="{FF2B5EF4-FFF2-40B4-BE49-F238E27FC236}">
                <a16:creationId xmlns:a16="http://schemas.microsoft.com/office/drawing/2014/main" id="{BB47291C-16D4-4768-89A1-6D52E1F7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879" y="2752854"/>
            <a:ext cx="1360314" cy="13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m para web application">
            <a:extLst>
              <a:ext uri="{FF2B5EF4-FFF2-40B4-BE49-F238E27FC236}">
                <a16:creationId xmlns:a16="http://schemas.microsoft.com/office/drawing/2014/main" id="{42D31C30-13DE-4EB1-A4BB-0D4906AC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45" y="2519088"/>
            <a:ext cx="40195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46ED93-1AEA-4355-8A69-8FC151AE0332}"/>
              </a:ext>
            </a:extLst>
          </p:cNvPr>
          <p:cNvSpPr/>
          <p:nvPr/>
        </p:nvSpPr>
        <p:spPr>
          <a:xfrm>
            <a:off x="6407555" y="4509800"/>
            <a:ext cx="4466632" cy="13603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4" name="Picture 30" descr="Resultado de imagem para html">
            <a:extLst>
              <a:ext uri="{FF2B5EF4-FFF2-40B4-BE49-F238E27FC236}">
                <a16:creationId xmlns:a16="http://schemas.microsoft.com/office/drawing/2014/main" id="{2E7D000F-CF15-48B8-B188-31372337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498" y="4771120"/>
            <a:ext cx="798860" cy="79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esultado de imagem para css">
            <a:extLst>
              <a:ext uri="{FF2B5EF4-FFF2-40B4-BE49-F238E27FC236}">
                <a16:creationId xmlns:a16="http://schemas.microsoft.com/office/drawing/2014/main" id="{D1F2C37C-EB57-4343-B9CC-ED08642D3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839" y="4771120"/>
            <a:ext cx="577824" cy="8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Resultado de imagem para javascript">
            <a:extLst>
              <a:ext uri="{FF2B5EF4-FFF2-40B4-BE49-F238E27FC236}">
                <a16:creationId xmlns:a16="http://schemas.microsoft.com/office/drawing/2014/main" id="{8D2BEFA9-A425-4B62-9B95-B6E2670A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54" y="4771120"/>
            <a:ext cx="813660" cy="8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1ABFBC1-AB9E-4BA0-904A-AEF6A61E737D}"/>
              </a:ext>
            </a:extLst>
          </p:cNvPr>
          <p:cNvSpPr txBox="1"/>
          <p:nvPr/>
        </p:nvSpPr>
        <p:spPr>
          <a:xfrm>
            <a:off x="6496986" y="4623985"/>
            <a:ext cx="1133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Aplicação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</a:p>
        </p:txBody>
      </p:sp>
      <p:pic>
        <p:nvPicPr>
          <p:cNvPr id="1058" name="Picture 34" descr="Resultado de imagem para azure">
            <a:extLst>
              <a:ext uri="{FF2B5EF4-FFF2-40B4-BE49-F238E27FC236}">
                <a16:creationId xmlns:a16="http://schemas.microsoft.com/office/drawing/2014/main" id="{C9EA3A78-A880-4E22-BA42-DDBA3D14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48" y="5561473"/>
            <a:ext cx="1800471" cy="12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co 25">
            <a:extLst>
              <a:ext uri="{FF2B5EF4-FFF2-40B4-BE49-F238E27FC236}">
                <a16:creationId xmlns:a16="http://schemas.microsoft.com/office/drawing/2014/main" id="{D667D5F4-8B2D-463E-AAB3-D27C7C60312B}"/>
              </a:ext>
            </a:extLst>
          </p:cNvPr>
          <p:cNvSpPr/>
          <p:nvPr/>
        </p:nvSpPr>
        <p:spPr>
          <a:xfrm rot="20562456">
            <a:off x="4956085" y="1249129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co 45">
            <a:extLst>
              <a:ext uri="{FF2B5EF4-FFF2-40B4-BE49-F238E27FC236}">
                <a16:creationId xmlns:a16="http://schemas.microsoft.com/office/drawing/2014/main" id="{5F821594-952B-48EC-B0F4-0AD96888E686}"/>
              </a:ext>
            </a:extLst>
          </p:cNvPr>
          <p:cNvSpPr/>
          <p:nvPr/>
        </p:nvSpPr>
        <p:spPr>
          <a:xfrm rot="5110844">
            <a:off x="7392868" y="2216978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6BF6282D-DC2F-4416-9F53-B33CCFF9B44D}"/>
              </a:ext>
            </a:extLst>
          </p:cNvPr>
          <p:cNvSpPr/>
          <p:nvPr/>
        </p:nvSpPr>
        <p:spPr>
          <a:xfrm rot="16416833">
            <a:off x="6360560" y="2262716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C7919387-600F-419C-9EA0-5153B9EC97CC}"/>
              </a:ext>
            </a:extLst>
          </p:cNvPr>
          <p:cNvSpPr/>
          <p:nvPr/>
        </p:nvSpPr>
        <p:spPr>
          <a:xfrm>
            <a:off x="8937751" y="1083073"/>
            <a:ext cx="1448194" cy="483818"/>
          </a:xfrm>
          <a:prstGeom prst="arc">
            <a:avLst>
              <a:gd name="adj1" fmla="val 11196250"/>
              <a:gd name="adj2" fmla="val 4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o 48">
            <a:extLst>
              <a:ext uri="{FF2B5EF4-FFF2-40B4-BE49-F238E27FC236}">
                <a16:creationId xmlns:a16="http://schemas.microsoft.com/office/drawing/2014/main" id="{4EA4BF26-1EBB-4305-84CB-AAFBF46FABA3}"/>
              </a:ext>
            </a:extLst>
          </p:cNvPr>
          <p:cNvSpPr/>
          <p:nvPr/>
        </p:nvSpPr>
        <p:spPr>
          <a:xfrm>
            <a:off x="8065092" y="3260095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072D0E25-0217-401C-8D7C-9DE8F73ADC1A}"/>
              </a:ext>
            </a:extLst>
          </p:cNvPr>
          <p:cNvSpPr/>
          <p:nvPr/>
        </p:nvSpPr>
        <p:spPr>
          <a:xfrm rot="5400000">
            <a:off x="9808134" y="4025428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Arco 51">
            <a:extLst>
              <a:ext uri="{FF2B5EF4-FFF2-40B4-BE49-F238E27FC236}">
                <a16:creationId xmlns:a16="http://schemas.microsoft.com/office/drawing/2014/main" id="{0055C5F0-BD97-417B-A393-B9E6B467803E}"/>
              </a:ext>
            </a:extLst>
          </p:cNvPr>
          <p:cNvSpPr/>
          <p:nvPr/>
        </p:nvSpPr>
        <p:spPr>
          <a:xfrm rot="11186526">
            <a:off x="5318598" y="4561788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5FCEAAED-1B66-492A-8E35-81915AD03019}"/>
              </a:ext>
            </a:extLst>
          </p:cNvPr>
          <p:cNvSpPr/>
          <p:nvPr/>
        </p:nvSpPr>
        <p:spPr>
          <a:xfrm>
            <a:off x="1011444" y="243162"/>
            <a:ext cx="3920361" cy="536935"/>
          </a:xfrm>
          <a:prstGeom prst="rect">
            <a:avLst/>
          </a:prstGeom>
          <a:noFill/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Desenho da solução</a:t>
            </a:r>
          </a:p>
        </p:txBody>
      </p:sp>
      <p:pic>
        <p:nvPicPr>
          <p:cNvPr id="1060" name="Picture 36" descr="Resultado de imagem para c++ icon">
            <a:extLst>
              <a:ext uri="{FF2B5EF4-FFF2-40B4-BE49-F238E27FC236}">
                <a16:creationId xmlns:a16="http://schemas.microsoft.com/office/drawing/2014/main" id="{2B93FBF3-630C-48C9-B066-E4491E02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259" y="1917668"/>
            <a:ext cx="644576" cy="72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CEAAED-1B66-492A-8E35-81915AD03019}"/>
              </a:ext>
            </a:extLst>
          </p:cNvPr>
          <p:cNvSpPr/>
          <p:nvPr/>
        </p:nvSpPr>
        <p:spPr>
          <a:xfrm>
            <a:off x="1011444" y="243162"/>
            <a:ext cx="3920361" cy="536935"/>
          </a:xfrm>
          <a:prstGeom prst="rect">
            <a:avLst/>
          </a:prstGeom>
          <a:noFill/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Outras tecnologias</a:t>
            </a:r>
          </a:p>
        </p:txBody>
      </p:sp>
      <p:pic>
        <p:nvPicPr>
          <p:cNvPr id="1026" name="Picture 2" descr="Resultado de imagem para visual studio cod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89" y="2807335"/>
            <a:ext cx="1620974" cy="162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github logo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665" y="2816372"/>
            <a:ext cx="1774837" cy="160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chartj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991" y="2549507"/>
            <a:ext cx="2043011" cy="20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m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077" b="95192" l="10000" r="90000">
                        <a14:foregroundMark x1="44000" y1="27692" x2="44000" y2="27692"/>
                        <a14:foregroundMark x1="39889" y1="26154" x2="35778" y2="21346"/>
                        <a14:foregroundMark x1="46667" y1="30577" x2="52333" y2="41154"/>
                        <a14:foregroundMark x1="50000" y1="32885" x2="58333" y2="56923"/>
                        <a14:foregroundMark x1="59000" y1="58077" x2="66000" y2="64615"/>
                        <a14:foregroundMark x1="65889" y1="65385" x2="60667" y2="66923"/>
                        <a14:foregroundMark x1="60778" y1="68462" x2="64000" y2="70192"/>
                        <a14:foregroundMark x1="35778" y1="26538" x2="40444" y2="43462"/>
                        <a14:foregroundMark x1="40444" y1="43462" x2="40111" y2="59808"/>
                        <a14:foregroundMark x1="41889" y1="60192" x2="43333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55" y="2637756"/>
            <a:ext cx="3392536" cy="196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93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57E02D7-22C5-4BBA-8387-33BD43F7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597" y="2085319"/>
            <a:ext cx="5570807" cy="40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20877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MANUAL DE INSTALAÇÃO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8D9C47A-5632-4A53-8C2B-14A54A7C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55" y="1948407"/>
            <a:ext cx="2962688" cy="42296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ABA128-95B3-464B-B26E-314D6EC43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399" y="2082153"/>
            <a:ext cx="2953162" cy="42011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2DD4625-FAC4-4AB0-B0F5-589904B1C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693" y="2246128"/>
            <a:ext cx="2962688" cy="42106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273F8E1-379F-41A5-A355-C5C5EB79B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5009" y="2376561"/>
            <a:ext cx="2981741" cy="420111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PROCESSO DE ATENDIMENTO E SUPORTE</a:t>
            </a:r>
          </a:p>
        </p:txBody>
      </p:sp>
      <p:pic>
        <p:nvPicPr>
          <p:cNvPr id="2" name="Imagem 1" descr="Fluxogram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10" y="1558925"/>
            <a:ext cx="7508875" cy="50761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D5A6DA-C4F7-45DC-8782-06FA5B5AD9F3}"/>
              </a:ext>
            </a:extLst>
          </p:cNvPr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Features do </a:t>
            </a:r>
            <a:r>
              <a:rPr lang="en-US" altLang="pt-BR" sz="3200" dirty="0" err="1">
                <a:latin typeface="+mj-lt"/>
              </a:rPr>
              <a:t>Produto</a:t>
            </a:r>
            <a:endParaRPr lang="en-US" altLang="pt-BR" sz="3200" dirty="0">
              <a:latin typeface="+mj-lt"/>
            </a:endParaRPr>
          </a:p>
        </p:txBody>
      </p:sp>
      <p:sp>
        <p:nvSpPr>
          <p:cNvPr id="5" name="Caixa de Texto 4">
            <a:extLst>
              <a:ext uri="{FF2B5EF4-FFF2-40B4-BE49-F238E27FC236}">
                <a16:creationId xmlns:a16="http://schemas.microsoft.com/office/drawing/2014/main" id="{F910F5E5-38B0-4DF4-918D-0B0EA6B60D06}"/>
              </a:ext>
            </a:extLst>
          </p:cNvPr>
          <p:cNvSpPr txBox="1"/>
          <p:nvPr/>
        </p:nvSpPr>
        <p:spPr>
          <a:xfrm>
            <a:off x="548115" y="2230120"/>
            <a:ext cx="6271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Ferramenta de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estabelecimentos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no site. O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poderá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achar o Mercado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casa via API de Google Maps.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2608B0F-98C8-4E5C-BA49-FAB22B2CCE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56" y="3985309"/>
            <a:ext cx="1938577" cy="193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4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FERRAMENTA DE HELPDESK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4" name="Imagem 3" descr="0_sPOY9cKDb_0FOzJ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" y="1726565"/>
            <a:ext cx="3940175" cy="134620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985385" y="2242820"/>
            <a:ext cx="527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Ferramenta simples de ser usada e muito completa para nosso projeto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7599045" y="4011295"/>
            <a:ext cx="2694940" cy="1511300"/>
            <a:chOff x="12118" y="7157"/>
            <a:chExt cx="4244" cy="2380"/>
          </a:xfrm>
        </p:grpSpPr>
        <p:sp>
          <p:nvSpPr>
            <p:cNvPr id="7" name="Texto explicativo retangular com cantos arredondados 6"/>
            <p:cNvSpPr/>
            <p:nvPr/>
          </p:nvSpPr>
          <p:spPr>
            <a:xfrm>
              <a:off x="12166" y="7157"/>
              <a:ext cx="4196" cy="2297"/>
            </a:xfrm>
            <a:prstGeom prst="wedgeRoundRectCallou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altLang="en-US"/>
            </a:p>
          </p:txBody>
        </p:sp>
        <p:sp>
          <p:nvSpPr>
            <p:cNvPr id="8" name="Texto explicativo retangular com cantos arredondados 7"/>
            <p:cNvSpPr/>
            <p:nvPr/>
          </p:nvSpPr>
          <p:spPr>
            <a:xfrm>
              <a:off x="12118" y="7241"/>
              <a:ext cx="4196" cy="2297"/>
            </a:xfrm>
            <a:prstGeom prst="wedgeRoundRectCallou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altLang="en-US"/>
            </a:p>
          </p:txBody>
        </p:sp>
      </p:grpSp>
      <p:sp>
        <p:nvSpPr>
          <p:cNvPr id="11" name="Caixa de Texto 10"/>
          <p:cNvSpPr txBox="1"/>
          <p:nvPr/>
        </p:nvSpPr>
        <p:spPr>
          <a:xfrm>
            <a:off x="1429385" y="4378960"/>
            <a:ext cx="527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Implementação de Atendimento online direto no site</a:t>
            </a: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20877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DEMONSTRAÇÃO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54000" contrast="-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1842770"/>
            <a:ext cx="10425430" cy="4351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RESULTADOS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A equipe teve um excelente entrosamento. Não só cumprimos os objetivos, como fizemos de forma rápida e com excelência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crescimento individual de todos foi muito constante durante o projeto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ik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1490345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3294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QUANTOS DEFICIENTES VISUAIS TEM NO BRASIL HOJE? 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890" y="168275"/>
            <a:ext cx="5570855" cy="1132840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PROCESSO DE APRENDIZAGEM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363220" y="1301115"/>
            <a:ext cx="1109662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pt-BR"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Arthur</a:t>
            </a:r>
          </a:p>
          <a:p>
            <a:pPr algn="l"/>
            <a:r>
              <a:rPr lang="en-US" altLang="pt-BR" sz="14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Owner</a:t>
            </a:r>
            <a:endParaRPr lang="en-US" altLang="pt-B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</a:rPr>
              <a:t>“Aprendi muito tecnicamente durante todo o processo do projeto. Mas o que mais aprendi foi a ter uma melhor liderança, impulsionar todos juntos para frente rumo ao Objetivo.”</a:t>
            </a:r>
          </a:p>
          <a:p>
            <a:pPr algn="l"/>
            <a:r>
              <a:rPr lang="en-US" altLang="pt-BR" sz="200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João</a:t>
            </a:r>
          </a:p>
          <a:p>
            <a:pPr algn="l"/>
            <a:r>
              <a:rPr lang="en-US" altLang="pt-BR" sz="140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“Foi um aprendizado muito interessante, a mudança de grupo foi desafiadora, trabalhar com pessoas novas das quais o contato não era grande, pórem que me auziliaram e muito em minhas atividades tecnicas no projeto, fico muito feliz onde chegamos apesar de todas as barreiras”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Manoel</a:t>
            </a:r>
          </a:p>
          <a:p>
            <a:pPr algn="l"/>
            <a:r>
              <a:rPr lang="en-US" altLang="pt-BR" sz="1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Scrum Master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“Foi uma experiência muito marcante, aprender a me relacionar com pessoas novas e lidar com tecnologias que eu não conhecia foi muito desafiador, mas no final fiquei bem satisfeito com o resultado do projeto e com o que descobri ser capaz de desenvolver”</a:t>
            </a:r>
          </a:p>
          <a:p>
            <a:pPr algn="l"/>
            <a:r>
              <a:rPr lang="en-US" altLang="pt-BR" sz="2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Pedro</a:t>
            </a:r>
            <a:endParaRPr lang="en-US" altLang="pt-BR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 sz="14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DEV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“Agradeço pela oportunidade de aprender durante todo esse processo. Tenho muito ao que aprender ainda, mas esse tempo foi um desafio,pois lidar com quem você não conhece, e ainda mais, trabalhar com elas é difícil, mas aqui chegamos. Esse projeto me fez enxergar que sou capaz ainda mais de desenvolver meu aprendizado. Fico feliz por ter dado tudo certo””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FUTURO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Sensores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pelos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corredores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indicando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 que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corredor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contém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Utilização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parecida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com a “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placa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corredor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Facilitando a localização e dispensando a ajuda de funcionários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ik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1490345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OUTRAS IMPLEMENTAÇÕES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Fazer o áudio ser emitido via wireless, através de um fone de ouvido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usuário ao entrar no mercado receberia um fone e devolveria na saída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head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1749425"/>
            <a:ext cx="2226310" cy="26168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68" y="2375553"/>
            <a:ext cx="1708579" cy="1708579"/>
          </a:xfrm>
        </p:spPr>
      </p:pic>
      <p:sp>
        <p:nvSpPr>
          <p:cNvPr id="9" name="Retângulo 8"/>
          <p:cNvSpPr/>
          <p:nvPr/>
        </p:nvSpPr>
        <p:spPr>
          <a:xfrm>
            <a:off x="3310597" y="532941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QUANTOS DEFICIENTES VISUAIS TEM NO BRASIL HOJE?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193368" y="3034648"/>
            <a:ext cx="824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Segundo o CBO, em 2019 já são </a:t>
            </a:r>
            <a:r>
              <a:rPr lang="pt-BR" sz="2400" dirty="0">
                <a:solidFill>
                  <a:srgbClr val="FF0000"/>
                </a:solidFill>
                <a:latin typeface="+mj-lt"/>
              </a:rPr>
              <a:t>1.577.016</a:t>
            </a:r>
            <a:r>
              <a:rPr lang="pt-BR" sz="2400" dirty="0">
                <a:latin typeface="+mj-lt"/>
              </a:rPr>
              <a:t> pessoas cegas no país.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66768" y="4702161"/>
            <a:ext cx="8205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Sendo um público "difícil" de se lidar, a maioria dos empreendimentos não estão prontos para atender esse público.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35" y="4084132"/>
            <a:ext cx="1653240" cy="1653240"/>
          </a:xfrm>
          <a:prstGeom prst="rect">
            <a:avLst/>
          </a:prstGeom>
        </p:spPr>
      </p:pic>
      <p:sp>
        <p:nvSpPr>
          <p:cNvPr id="15" name="Sinal de Multiplicação 14"/>
          <p:cNvSpPr/>
          <p:nvPr/>
        </p:nvSpPr>
        <p:spPr>
          <a:xfrm>
            <a:off x="9354552" y="4188129"/>
            <a:ext cx="1913206" cy="18590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MISSÃO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26446" y="2862182"/>
            <a:ext cx="645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Mas ainda assim, é um público extremamente grande, que pode ter suas necessidades atendidas</a:t>
            </a:r>
            <a:r>
              <a:rPr lang="pt-BR" dirty="0"/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089" y="2193878"/>
            <a:ext cx="1932371" cy="193237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46" y="4379435"/>
            <a:ext cx="1932371" cy="193237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75651" y="4686804"/>
            <a:ext cx="645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Nossa missão é dar autonomia para essas pessoas fazerem suas compras, além de dar clientes para os supermercados.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COMO FUNCIONA?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2625720" y="2875722"/>
            <a:ext cx="1198080" cy="0"/>
          </a:xfrm>
          <a:prstGeom prst="line">
            <a:avLst/>
          </a:prstGeom>
          <a:ln>
            <a:solidFill>
              <a:srgbClr val="E50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625720" y="2477211"/>
            <a:ext cx="131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CLIENTE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8434511" y="2918584"/>
            <a:ext cx="1290844" cy="0"/>
          </a:xfrm>
          <a:prstGeom prst="line">
            <a:avLst/>
          </a:prstGeom>
          <a:ln>
            <a:solidFill>
              <a:srgbClr val="E50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370942" y="2531803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EMPRESA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4734" y="3108633"/>
            <a:ext cx="3323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 dispositivo que basta o cliente aproximar a mão do produto...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477783" y="3007142"/>
            <a:ext cx="530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 site, a empresa pode </a:t>
            </a:r>
            <a:r>
              <a:rPr lang="pt-BR" sz="2400" dirty="0" err="1"/>
              <a:t>logar</a:t>
            </a:r>
            <a:r>
              <a:rPr lang="pt-BR" sz="2400" dirty="0"/>
              <a:t> e ter informações sobre o que acontece com o equipamento em tempo real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3" y="4867099"/>
            <a:ext cx="1323439" cy="1323439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1970634" y="4867099"/>
            <a:ext cx="35852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...um alto-falante, diz para o cliente o nome do produto, preço e outras informações.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56" y="2997331"/>
            <a:ext cx="1467487" cy="14674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83" y="4576070"/>
            <a:ext cx="1659654" cy="165965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453049" y="4397515"/>
            <a:ext cx="3328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Além de métricas sobre os produtos mais acessados e possíveis problemas nos sensores.</a:t>
            </a: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DIAGRAMA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0" y="2659677"/>
            <a:ext cx="1060871" cy="10608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85" y="2050774"/>
            <a:ext cx="1845812" cy="184581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3708624" y="2811408"/>
            <a:ext cx="732629" cy="73262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18847" y="2973680"/>
            <a:ext cx="680734" cy="68073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18793" y="2691205"/>
            <a:ext cx="600108" cy="60010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6477496" y="2842939"/>
            <a:ext cx="732629" cy="73262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692" y="2736111"/>
            <a:ext cx="1004259" cy="100425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9373036" y="2851234"/>
            <a:ext cx="732629" cy="732629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173" y="5195610"/>
            <a:ext cx="1191649" cy="119164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35004">
            <a:off x="7554678" y="4148278"/>
            <a:ext cx="732629" cy="732629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80" y="5271065"/>
            <a:ext cx="1040741" cy="1040741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7286">
            <a:off x="8157654" y="4128402"/>
            <a:ext cx="732629" cy="732629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95" y="2450364"/>
            <a:ext cx="1534368" cy="153436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36390">
            <a:off x="6562662" y="5427444"/>
            <a:ext cx="732629" cy="7326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EQUIPE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34" y="2469523"/>
            <a:ext cx="1285200" cy="1713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0" y="4807224"/>
            <a:ext cx="1285200" cy="17136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91" y="4807224"/>
            <a:ext cx="1258425" cy="17136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80" y="2469523"/>
            <a:ext cx="1286290" cy="171505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74706" y="2910824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João Lucas Vieira</a:t>
            </a:r>
          </a:p>
          <a:p>
            <a:r>
              <a:rPr lang="pt-BR" sz="2400" dirty="0"/>
              <a:t>DEV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74706" y="5248525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Manuel Almeida </a:t>
            </a:r>
          </a:p>
          <a:p>
            <a:r>
              <a:rPr lang="pt-BR" sz="2400" dirty="0"/>
              <a:t>Scrum Master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54408" y="2910823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Arthur Alvares</a:t>
            </a:r>
          </a:p>
          <a:p>
            <a:pPr algn="r"/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Owner</a:t>
            </a:r>
            <a:r>
              <a:rPr lang="pt-BR" sz="2400" dirty="0"/>
              <a:t>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76244" y="5248524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Pedro Medeiros</a:t>
            </a:r>
          </a:p>
          <a:p>
            <a:pPr algn="r"/>
            <a:r>
              <a:rPr lang="pt-BR" sz="2400" dirty="0"/>
              <a:t>DEV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Ferramenta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EC96646-930C-4393-9DBE-976AD201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430" y="2017514"/>
            <a:ext cx="8409140" cy="42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1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latin typeface="+mj-lt"/>
              </a:rPr>
              <a:t>Riscos</a:t>
            </a:r>
            <a:endParaRPr lang="pt-BR" sz="3200" dirty="0"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C69FA5F-E2E7-489B-B2C0-A45A3C59C2B4}"/>
              </a:ext>
            </a:extLst>
          </p:cNvPr>
          <p:cNvGraphicFramePr>
            <a:graphicFrameLocks noGrp="1"/>
          </p:cNvGraphicFramePr>
          <p:nvPr/>
        </p:nvGraphicFramePr>
        <p:xfrm>
          <a:off x="1845187" y="2012753"/>
          <a:ext cx="8501625" cy="4351336"/>
        </p:xfrm>
        <a:graphic>
          <a:graphicData uri="http://schemas.openxmlformats.org/drawingml/2006/table">
            <a:tbl>
              <a:tblPr/>
              <a:tblGrid>
                <a:gridCol w="287217">
                  <a:extLst>
                    <a:ext uri="{9D8B030D-6E8A-4147-A177-3AD203B41FA5}">
                      <a16:colId xmlns:a16="http://schemas.microsoft.com/office/drawing/2014/main" val="3096131092"/>
                    </a:ext>
                  </a:extLst>
                </a:gridCol>
                <a:gridCol w="2630908">
                  <a:extLst>
                    <a:ext uri="{9D8B030D-6E8A-4147-A177-3AD203B41FA5}">
                      <a16:colId xmlns:a16="http://schemas.microsoft.com/office/drawing/2014/main" val="726568001"/>
                    </a:ext>
                  </a:extLst>
                </a:gridCol>
                <a:gridCol w="861651">
                  <a:extLst>
                    <a:ext uri="{9D8B030D-6E8A-4147-A177-3AD203B41FA5}">
                      <a16:colId xmlns:a16="http://schemas.microsoft.com/office/drawing/2014/main" val="743380792"/>
                    </a:ext>
                  </a:extLst>
                </a:gridCol>
                <a:gridCol w="792719">
                  <a:extLst>
                    <a:ext uri="{9D8B030D-6E8A-4147-A177-3AD203B41FA5}">
                      <a16:colId xmlns:a16="http://schemas.microsoft.com/office/drawing/2014/main" val="1139318804"/>
                    </a:ext>
                  </a:extLst>
                </a:gridCol>
                <a:gridCol w="769742">
                  <a:extLst>
                    <a:ext uri="{9D8B030D-6E8A-4147-A177-3AD203B41FA5}">
                      <a16:colId xmlns:a16="http://schemas.microsoft.com/office/drawing/2014/main" val="880818447"/>
                    </a:ext>
                  </a:extLst>
                </a:gridCol>
                <a:gridCol w="643366">
                  <a:extLst>
                    <a:ext uri="{9D8B030D-6E8A-4147-A177-3AD203B41FA5}">
                      <a16:colId xmlns:a16="http://schemas.microsoft.com/office/drawing/2014/main" val="3913081361"/>
                    </a:ext>
                  </a:extLst>
                </a:gridCol>
                <a:gridCol w="1849678">
                  <a:extLst>
                    <a:ext uri="{9D8B030D-6E8A-4147-A177-3AD203B41FA5}">
                      <a16:colId xmlns:a16="http://schemas.microsoft.com/office/drawing/2014/main" val="3368035831"/>
                    </a:ext>
                  </a:extLst>
                </a:gridCol>
                <a:gridCol w="666344">
                  <a:extLst>
                    <a:ext uri="{9D8B030D-6E8A-4147-A177-3AD203B41FA5}">
                      <a16:colId xmlns:a16="http://schemas.microsoft.com/office/drawing/2014/main" val="1505122681"/>
                    </a:ext>
                  </a:extLst>
                </a:gridCol>
              </a:tblGrid>
              <a:tr h="1723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Riscos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Probabilidade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Fator de risco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Ação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Como?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Prazo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77571"/>
                  </a:ext>
                </a:extLst>
              </a:tr>
              <a:tr h="542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Integrante do grupo desistir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Médio(2)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Aceitar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 o integrante já não está ativo no projeto, é possível aceitar o risco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18806"/>
                  </a:ext>
                </a:extLst>
              </a:tr>
              <a:tr h="3618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haver conexão com a internet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Configurando uma versão local do banco de dados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23815"/>
                  </a:ext>
                </a:extLst>
              </a:tr>
              <a:tr h="6893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Equipamento danificado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 equipamentos sobressalentes, seguir o protocólo de verificar em conjunto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dias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54609"/>
                  </a:ext>
                </a:extLst>
              </a:tr>
              <a:tr h="1723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Integrante faltar na apresentação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Médio(2)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Tendo o grupo entrosado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05126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Perda de funcionalidade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Atualizando o código fonte no GitHub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dias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17089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Perda de prazo estimado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Aumentando a comunicação entre os integrantes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84828"/>
                  </a:ext>
                </a:extLst>
              </a:tr>
              <a:tr h="51699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Problema ao implementar biblioteca de voz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Baixo(1)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Aceitar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 a funcionalidade não faz parte do escopo principal do projeto, pode ser aceito o risco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37971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Desentedimento entre os integrantes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Aumentando a comunicação entre os integrantes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2657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Mudança no escopo do projeto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Implementando metodologias ágeis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5889"/>
                  </a:ext>
                </a:extLst>
              </a:tr>
              <a:tr h="51699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Falta de comunicação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Fazendo reuniões periódicas e ficar mais próximo durante as aulas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1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94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980</Words>
  <Application>Microsoft Office PowerPoint</Application>
  <PresentationFormat>Widescreen</PresentationFormat>
  <Paragraphs>230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</dc:creator>
  <cp:lastModifiedBy>Arthur</cp:lastModifiedBy>
  <cp:revision>29</cp:revision>
  <dcterms:created xsi:type="dcterms:W3CDTF">2019-11-30T20:10:00Z</dcterms:created>
  <dcterms:modified xsi:type="dcterms:W3CDTF">2019-12-05T12:32:17Z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1046-11.2.0.9052</vt:lpwstr>
  </property>
</Properties>
</file>