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327" r:id="rId3"/>
    <p:sldId id="326" r:id="rId4"/>
    <p:sldId id="275" r:id="rId5"/>
    <p:sldId id="260" r:id="rId6"/>
    <p:sldId id="264" r:id="rId7"/>
    <p:sldId id="310" r:id="rId8"/>
    <p:sldId id="325" r:id="rId9"/>
    <p:sldId id="334" r:id="rId10"/>
    <p:sldId id="303" r:id="rId11"/>
    <p:sldId id="320" r:id="rId12"/>
    <p:sldId id="297" r:id="rId13"/>
    <p:sldId id="277" r:id="rId14"/>
    <p:sldId id="280" r:id="rId15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8">
          <p15:clr>
            <a:srgbClr val="A4A3A4"/>
          </p15:clr>
        </p15:guide>
        <p15:guide id="2" pos="376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FERREIRA ." initials="L." lastIdx="16" clrIdx="0">
    <p:extLst>
      <p:ext uri="{19B8F6BF-5375-455C-9EA6-DF929625EA0E}">
        <p15:presenceInfo xmlns:p15="http://schemas.microsoft.com/office/powerpoint/2012/main" userId="S::lucas.ferreira057@bandtec.com.br::9408ebf9-d7bf-492d-aa1c-92a4c36c9d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7BE4"/>
    <a:srgbClr val="E04343"/>
    <a:srgbClr val="E6DCF4"/>
    <a:srgbClr val="232323"/>
    <a:srgbClr val="EFDDF8"/>
    <a:srgbClr val="CED4C3"/>
    <a:srgbClr val="8FA6BC"/>
    <a:srgbClr val="F6BE98"/>
    <a:srgbClr val="ECB8D7"/>
    <a:srgbClr val="DA7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98556-9B41-DCAB-42C0-7A5E49AF6F55}" v="44" dt="2020-06-28T18:04:35.944"/>
    <p1510:client id="{7187692B-C18D-9625-E207-8AFA62B05BA5}" v="2" dt="2020-06-30T19:10:25.524"/>
    <p1510:client id="{7DA04451-A9A1-2227-E107-9A7E9EF1ACAA}" v="253" dt="2020-06-26T16:55:22.667"/>
    <p1510:client id="{AD403382-CC64-0BF8-8283-27ABE947FA6D}" v="213" dt="2020-06-26T17:15:45.950"/>
    <p1510:client id="{BF734EE2-7FAF-925F-9CEA-9255BB4F312C}" v="1417" dt="2020-06-30T18:11:50.822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5" autoAdjust="0"/>
  </p:normalViewPr>
  <p:slideViewPr>
    <p:cSldViewPr snapToGrid="0">
      <p:cViewPr>
        <p:scale>
          <a:sx n="100" d="100"/>
          <a:sy n="100" d="100"/>
        </p:scale>
        <p:origin x="246" y="246"/>
      </p:cViewPr>
      <p:guideLst>
        <p:guide orient="horz" pos="1998"/>
        <p:guide pos="37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30T10:39:43.335" idx="1">
    <p:pos x="10" y="10"/>
    <p:text>Gameiro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30T10:43:11.633" idx="6">
    <p:pos x="10" y="10"/>
    <p:text>Bezerrar
</p:text>
    <p:extLst>
      <p:ext uri="{C676402C-5697-4E1C-873F-D02D1690AC5C}">
        <p15:threadingInfo xmlns:p15="http://schemas.microsoft.com/office/powerpoint/2012/main" timeZoneBias="420"/>
      </p:ext>
    </p:extLst>
  </p:cm>
  <p:cm authorId="1" dt="2020-06-30T10:46:44.229" idx="16">
    <p:pos x="10" y="106"/>
    <p:text>Luh
</p:text>
    <p:extLst>
      <p:ext uri="{C676402C-5697-4E1C-873F-D02D1690AC5C}">
        <p15:threadingInfo xmlns:p15="http://schemas.microsoft.com/office/powerpoint/2012/main" timeZoneBias="420">
          <p15:parentCm authorId="1" idx="6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30T10:39:57.881" idx="2">
    <p:pos x="10" y="10"/>
    <p:text>Gameiro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30T10:44:40.587" idx="12">
    <p:pos x="10" y="10"/>
    <p:text>Lufase,luvas
</p:text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BDB-FE3B-42F5-8F70-1B57B924423F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6642-5830-494B-A85A-1A3587C5501F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BDB-FE3B-42F5-8F70-1B57B924423F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6642-5830-494B-A85A-1A3587C5501F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BDB-FE3B-42F5-8F70-1B57B924423F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6642-5830-494B-A85A-1A3587C5501F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BDB-FE3B-42F5-8F70-1B57B924423F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6642-5830-494B-A85A-1A3587C5501F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BDB-FE3B-42F5-8F70-1B57B924423F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6642-5830-494B-A85A-1A3587C5501F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BDB-FE3B-42F5-8F70-1B57B924423F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6642-5830-494B-A85A-1A3587C5501F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BDB-FE3B-42F5-8F70-1B57B924423F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6642-5830-494B-A85A-1A3587C5501F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BDB-FE3B-42F5-8F70-1B57B924423F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6642-5830-494B-A85A-1A3587C5501F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BDB-FE3B-42F5-8F70-1B57B924423F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6642-5830-494B-A85A-1A3587C5501F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BDB-FE3B-42F5-8F70-1B57B924423F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6642-5830-494B-A85A-1A3587C5501F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BDB-FE3B-42F5-8F70-1B57B924423F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6642-5830-494B-A85A-1A3587C5501F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17DBCBDB-FE3B-42F5-8F70-1B57B924423F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1E7D6642-5830-494B-A85A-1A3587C5501F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comments" Target="../comments/comment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07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route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385" y="-21590"/>
            <a:ext cx="12256135" cy="6901815"/>
          </a:xfrm>
          <a:prstGeom prst="rect">
            <a:avLst/>
          </a:prstGeom>
        </p:spPr>
      </p:pic>
      <p:pic>
        <p:nvPicPr>
          <p:cNvPr id="5" name="Imagem 4" descr="icon-pne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10" y="213995"/>
            <a:ext cx="500380" cy="500380"/>
          </a:xfrm>
          <a:prstGeom prst="rect">
            <a:avLst/>
          </a:prstGeom>
        </p:spPr>
      </p:pic>
      <p:sp>
        <p:nvSpPr>
          <p:cNvPr id="9" name="Retângulo arredondado 8"/>
          <p:cNvSpPr/>
          <p:nvPr/>
        </p:nvSpPr>
        <p:spPr>
          <a:xfrm>
            <a:off x="1251585" y="1694815"/>
            <a:ext cx="9999980" cy="3173095"/>
          </a:xfrm>
          <a:prstGeom prst="roundRect">
            <a:avLst>
              <a:gd name="adj" fmla="val 260"/>
            </a:avLst>
          </a:prstGeom>
          <a:solidFill>
            <a:srgbClr val="976DD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51585" y="2279650"/>
            <a:ext cx="9999345" cy="19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pc="120" dirty="0" err="1">
                <a:solidFill>
                  <a:schemeClr val="bg1"/>
                </a:solidFill>
                <a:cs typeface="+mn-ea"/>
                <a:sym typeface="+mn-lt"/>
              </a:rPr>
              <a:t>Monitoramento</a:t>
            </a:r>
            <a:r>
              <a:rPr lang="en-US" altLang="zh-CN" sz="6000" b="1" spc="120" dirty="0">
                <a:solidFill>
                  <a:schemeClr val="bg1"/>
                </a:solidFill>
                <a:cs typeface="+mn-ea"/>
                <a:sym typeface="+mn-lt"/>
              </a:rPr>
              <a:t> de </a:t>
            </a:r>
            <a:r>
              <a:rPr lang="en-US" altLang="zh-CN" sz="6000" b="1" spc="120" dirty="0" err="1">
                <a:solidFill>
                  <a:schemeClr val="bg1"/>
                </a:solidFill>
                <a:cs typeface="+mn-ea"/>
                <a:sym typeface="+mn-lt"/>
              </a:rPr>
              <a:t>Fluxo</a:t>
            </a:r>
            <a:r>
              <a:rPr lang="en-US" altLang="zh-CN" sz="6000" b="1" spc="12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6000" b="1" spc="120" dirty="0" err="1">
                <a:solidFill>
                  <a:schemeClr val="bg1"/>
                </a:solidFill>
                <a:cs typeface="+mn-ea"/>
                <a:sym typeface="+mn-lt"/>
              </a:rPr>
              <a:t>rodoviário</a:t>
            </a:r>
            <a:r>
              <a:rPr lang="en-US" altLang="zh-CN" sz="6000" b="1" spc="120" dirty="0">
                <a:solidFill>
                  <a:schemeClr val="bg1"/>
                </a:solidFill>
                <a:cs typeface="+mn-ea"/>
                <a:sym typeface="+mn-lt"/>
              </a:rPr>
              <a:t>​</a:t>
            </a: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rout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9055" y="-67945"/>
            <a:ext cx="5220970" cy="6969760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 rot="5400000" flipH="1">
            <a:off x="2481580" y="-2816225"/>
            <a:ext cx="6971030" cy="12465685"/>
          </a:xfrm>
          <a:custGeom>
            <a:avLst/>
            <a:gdLst>
              <a:gd name="connsiteX0" fmla="*/ 6858000 w 6863365"/>
              <a:gd name="connsiteY0" fmla="*/ 12192000 h 12192000"/>
              <a:gd name="connsiteX1" fmla="*/ 6858000 w 6863365"/>
              <a:gd name="connsiteY1" fmla="*/ 12190476 h 12192000"/>
              <a:gd name="connsiteX2" fmla="*/ 18771 w 6863365"/>
              <a:gd name="connsiteY2" fmla="*/ 12190476 h 12192000"/>
              <a:gd name="connsiteX3" fmla="*/ 3441068 w 6863365"/>
              <a:gd name="connsiteY3" fmla="*/ 6289964 h 12192000"/>
              <a:gd name="connsiteX4" fmla="*/ 6858000 w 6863365"/>
              <a:gd name="connsiteY4" fmla="*/ 12181226 h 12192000"/>
              <a:gd name="connsiteX5" fmla="*/ 6858000 w 6863365"/>
              <a:gd name="connsiteY5" fmla="*/ 0 h 12192000"/>
              <a:gd name="connsiteX6" fmla="*/ 0 w 6863365"/>
              <a:gd name="connsiteY6" fmla="*/ 0 h 12192000"/>
              <a:gd name="connsiteX7" fmla="*/ 0 w 6863365"/>
              <a:gd name="connsiteY7" fmla="*/ 12192000 h 12192000"/>
              <a:gd name="connsiteX8" fmla="*/ 6863365 w 6863365"/>
              <a:gd name="connsiteY8" fmla="*/ 12190476 h 12192000"/>
              <a:gd name="connsiteX9" fmla="*/ 6858000 w 6863365"/>
              <a:gd name="connsiteY9" fmla="*/ 12181226 h 12192000"/>
              <a:gd name="connsiteX10" fmla="*/ 6858000 w 6863365"/>
              <a:gd name="connsiteY10" fmla="*/ 12190476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63365" h="12192000">
                <a:moveTo>
                  <a:pt x="6858000" y="12192000"/>
                </a:moveTo>
                <a:lnTo>
                  <a:pt x="6858000" y="12190476"/>
                </a:lnTo>
                <a:lnTo>
                  <a:pt x="18771" y="12190476"/>
                </a:lnTo>
                <a:lnTo>
                  <a:pt x="3441068" y="6289964"/>
                </a:lnTo>
                <a:lnTo>
                  <a:pt x="6858000" y="12181226"/>
                </a:lnTo>
                <a:lnTo>
                  <a:pt x="6858000" y="0"/>
                </a:lnTo>
                <a:lnTo>
                  <a:pt x="0" y="0"/>
                </a:lnTo>
                <a:lnTo>
                  <a:pt x="0" y="12192000"/>
                </a:lnTo>
                <a:close/>
                <a:moveTo>
                  <a:pt x="6863365" y="12190476"/>
                </a:moveTo>
                <a:lnTo>
                  <a:pt x="6858000" y="12181226"/>
                </a:lnTo>
                <a:lnTo>
                  <a:pt x="6858000" y="121904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35863" y="2663601"/>
            <a:ext cx="1210588" cy="400110"/>
          </a:xfrm>
          <a:prstGeom prst="rect">
            <a:avLst/>
          </a:prstGeom>
          <a:noFill/>
          <a:ln w="190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关于公司</a:t>
            </a:r>
          </a:p>
        </p:txBody>
      </p:sp>
      <p:sp>
        <p:nvSpPr>
          <p:cNvPr id="5" name="等腰三角形 4"/>
          <p:cNvSpPr/>
          <p:nvPr/>
        </p:nvSpPr>
        <p:spPr>
          <a:xfrm rot="5400000" flipH="1">
            <a:off x="5712264" y="3721640"/>
            <a:ext cx="447195" cy="385513"/>
          </a:xfrm>
          <a:prstGeom prst="triangle">
            <a:avLst/>
          </a:prstGeom>
          <a:solidFill>
            <a:srgbClr val="555A5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81707" y="3734061"/>
            <a:ext cx="184731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endParaRPr lang="pt-BR" altLang="en-US" sz="1200" dirty="0">
              <a:solidFill>
                <a:srgbClr val="534C49"/>
              </a:solidFill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46881" y="3167387"/>
            <a:ext cx="3225563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algn="ctr">
              <a:defRPr sz="2800" b="1" spc="300">
                <a:solidFill>
                  <a:srgbClr val="534C49"/>
                </a:solidFill>
                <a:latin typeface="+mn-ea"/>
                <a:cs typeface="Microsoft JhengHei Light" panose="020B0304030504040204" pitchFamily="34" charset="-122"/>
              </a:defRPr>
            </a:lvl1pPr>
          </a:lstStyle>
          <a:p>
            <a:r>
              <a:rPr lang="pt-BR" altLang="en-US" dirty="0">
                <a:solidFill>
                  <a:schemeClr val="bg2">
                    <a:lumMod val="25000"/>
                  </a:schemeClr>
                </a:solidFill>
                <a:latin typeface="+mn-lt"/>
                <a:cs typeface="+mn-ea"/>
              </a:rPr>
              <a:t>Documentação</a:t>
            </a:r>
            <a:endParaRPr lang="en-US" dirty="0"/>
          </a:p>
        </p:txBody>
      </p:sp>
      <p:sp>
        <p:nvSpPr>
          <p:cNvPr id="8" name="等腰三角形 7"/>
          <p:cNvSpPr/>
          <p:nvPr/>
        </p:nvSpPr>
        <p:spPr>
          <a:xfrm rot="5400000" flipH="1">
            <a:off x="-508617" y="466676"/>
            <a:ext cx="6844594" cy="5900512"/>
          </a:xfrm>
          <a:prstGeom prst="triangle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/>
        </p:nvSpPr>
        <p:spPr>
          <a:xfrm rot="5400000" flipH="1">
            <a:off x="5191110" y="2611296"/>
            <a:ext cx="1297029" cy="1118128"/>
          </a:xfrm>
          <a:prstGeom prst="triangle">
            <a:avLst/>
          </a:prstGeom>
          <a:solidFill>
            <a:srgbClr val="976D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7"/>
          <p:cNvSpPr/>
          <p:nvPr/>
        </p:nvSpPr>
        <p:spPr>
          <a:xfrm rot="16200000" flipV="1">
            <a:off x="-3748405" y="2252980"/>
            <a:ext cx="7689850" cy="2851150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858002" h="2890837">
                <a:moveTo>
                  <a:pt x="0" y="2890837"/>
                </a:moveTo>
                <a:lnTo>
                  <a:pt x="1495422" y="0"/>
                </a:lnTo>
                <a:lnTo>
                  <a:pt x="6858002" y="2890837"/>
                </a:lnTo>
                <a:lnTo>
                  <a:pt x="0" y="2890837"/>
                </a:lnTo>
                <a:close/>
              </a:path>
            </a:pathLst>
          </a:custGeom>
          <a:solidFill>
            <a:srgbClr val="555A5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rout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9055" y="-67945"/>
            <a:ext cx="5220970" cy="6969760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 rot="5400000" flipH="1">
            <a:off x="2507615" y="-2784475"/>
            <a:ext cx="6976110" cy="12409170"/>
          </a:xfrm>
          <a:custGeom>
            <a:avLst/>
            <a:gdLst>
              <a:gd name="connsiteX0" fmla="*/ 6858000 w 6863365"/>
              <a:gd name="connsiteY0" fmla="*/ 12192000 h 12192000"/>
              <a:gd name="connsiteX1" fmla="*/ 6858000 w 6863365"/>
              <a:gd name="connsiteY1" fmla="*/ 12190476 h 12192000"/>
              <a:gd name="connsiteX2" fmla="*/ 18771 w 6863365"/>
              <a:gd name="connsiteY2" fmla="*/ 12190476 h 12192000"/>
              <a:gd name="connsiteX3" fmla="*/ 3441068 w 6863365"/>
              <a:gd name="connsiteY3" fmla="*/ 6289964 h 12192000"/>
              <a:gd name="connsiteX4" fmla="*/ 6858000 w 6863365"/>
              <a:gd name="connsiteY4" fmla="*/ 12181226 h 12192000"/>
              <a:gd name="connsiteX5" fmla="*/ 6858000 w 6863365"/>
              <a:gd name="connsiteY5" fmla="*/ 0 h 12192000"/>
              <a:gd name="connsiteX6" fmla="*/ 0 w 6863365"/>
              <a:gd name="connsiteY6" fmla="*/ 0 h 12192000"/>
              <a:gd name="connsiteX7" fmla="*/ 0 w 6863365"/>
              <a:gd name="connsiteY7" fmla="*/ 12192000 h 12192000"/>
              <a:gd name="connsiteX8" fmla="*/ 6863365 w 6863365"/>
              <a:gd name="connsiteY8" fmla="*/ 12190476 h 12192000"/>
              <a:gd name="connsiteX9" fmla="*/ 6858000 w 6863365"/>
              <a:gd name="connsiteY9" fmla="*/ 12181226 h 12192000"/>
              <a:gd name="connsiteX10" fmla="*/ 6858000 w 6863365"/>
              <a:gd name="connsiteY10" fmla="*/ 12190476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63365" h="12192000">
                <a:moveTo>
                  <a:pt x="6858000" y="12192000"/>
                </a:moveTo>
                <a:lnTo>
                  <a:pt x="6858000" y="12190476"/>
                </a:lnTo>
                <a:lnTo>
                  <a:pt x="18771" y="12190476"/>
                </a:lnTo>
                <a:lnTo>
                  <a:pt x="3441068" y="6289964"/>
                </a:lnTo>
                <a:lnTo>
                  <a:pt x="6858000" y="12181226"/>
                </a:lnTo>
                <a:lnTo>
                  <a:pt x="6858000" y="0"/>
                </a:lnTo>
                <a:lnTo>
                  <a:pt x="0" y="0"/>
                </a:lnTo>
                <a:lnTo>
                  <a:pt x="0" y="12192000"/>
                </a:lnTo>
                <a:close/>
                <a:moveTo>
                  <a:pt x="6863365" y="12190476"/>
                </a:moveTo>
                <a:lnTo>
                  <a:pt x="6858000" y="12181226"/>
                </a:lnTo>
                <a:lnTo>
                  <a:pt x="6858000" y="121904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35863" y="2663601"/>
            <a:ext cx="1210588" cy="400110"/>
          </a:xfrm>
          <a:prstGeom prst="rect">
            <a:avLst/>
          </a:prstGeom>
          <a:noFill/>
          <a:ln w="190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关于公司</a:t>
            </a:r>
          </a:p>
        </p:txBody>
      </p:sp>
      <p:sp>
        <p:nvSpPr>
          <p:cNvPr id="5" name="等腰三角形 4"/>
          <p:cNvSpPr/>
          <p:nvPr/>
        </p:nvSpPr>
        <p:spPr>
          <a:xfrm rot="5400000" flipH="1">
            <a:off x="5712264" y="3721640"/>
            <a:ext cx="447195" cy="385513"/>
          </a:xfrm>
          <a:prstGeom prst="triangle">
            <a:avLst/>
          </a:prstGeom>
          <a:solidFill>
            <a:srgbClr val="555A5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77495" y="3734061"/>
            <a:ext cx="993157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pt-BR" altLang="en-US" sz="1200" dirty="0">
                <a:solidFill>
                  <a:srgbClr val="534C49"/>
                </a:solidFill>
                <a:cs typeface="+mn-ea"/>
                <a:sym typeface="+mn-lt"/>
              </a:rPr>
              <a:t>Tecnologias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89598" y="3167387"/>
            <a:ext cx="37401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algn="ctr">
              <a:defRPr sz="2800" b="1" spc="300">
                <a:solidFill>
                  <a:srgbClr val="534C49"/>
                </a:solidFill>
                <a:latin typeface="+mn-ea"/>
                <a:cs typeface="Microsoft JhengHei Light" panose="020B0304030504040204" pitchFamily="34" charset="-122"/>
              </a:defRPr>
            </a:lvl1pPr>
          </a:lstStyle>
          <a:p>
            <a:r>
              <a:rPr lang="pt-BR" altLang="en-US" dirty="0">
                <a:solidFill>
                  <a:schemeClr val="bg2">
                    <a:lumMod val="25000"/>
                  </a:schemeClr>
                </a:solidFill>
                <a:latin typeface="+mn-lt"/>
                <a:cs typeface="+mn-ea"/>
                <a:sym typeface="+mn-lt"/>
              </a:rPr>
              <a:t>Desenvolvimento</a:t>
            </a:r>
            <a:endParaRPr lang="en-US" altLang="zh-CN" dirty="0"/>
          </a:p>
        </p:txBody>
      </p:sp>
      <p:sp>
        <p:nvSpPr>
          <p:cNvPr id="8" name="等腰三角形 7"/>
          <p:cNvSpPr/>
          <p:nvPr/>
        </p:nvSpPr>
        <p:spPr>
          <a:xfrm rot="5400000" flipH="1">
            <a:off x="-508617" y="466676"/>
            <a:ext cx="6844594" cy="5900512"/>
          </a:xfrm>
          <a:prstGeom prst="triangle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/>
        </p:nvSpPr>
        <p:spPr>
          <a:xfrm rot="5400000" flipH="1">
            <a:off x="5191110" y="2611296"/>
            <a:ext cx="1297029" cy="1118128"/>
          </a:xfrm>
          <a:prstGeom prst="triangle">
            <a:avLst/>
          </a:prstGeom>
          <a:solidFill>
            <a:srgbClr val="976D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7"/>
          <p:cNvSpPr/>
          <p:nvPr/>
        </p:nvSpPr>
        <p:spPr>
          <a:xfrm rot="16200000" flipV="1">
            <a:off x="-3709670" y="2313305"/>
            <a:ext cx="7613015" cy="2851150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858002" h="2890837">
                <a:moveTo>
                  <a:pt x="0" y="2890837"/>
                </a:moveTo>
                <a:lnTo>
                  <a:pt x="1495422" y="0"/>
                </a:lnTo>
                <a:lnTo>
                  <a:pt x="6858002" y="2890837"/>
                </a:lnTo>
                <a:lnTo>
                  <a:pt x="0" y="2890837"/>
                </a:lnTo>
                <a:close/>
              </a:path>
            </a:pathLst>
          </a:custGeom>
          <a:solidFill>
            <a:srgbClr val="555A5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0945452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8" descr="A close up of a sign&#10;&#10;Description generated with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599" y="1272771"/>
            <a:ext cx="1237375" cy="649781"/>
          </a:xfrm>
          <a:prstGeom prst="rect">
            <a:avLst/>
          </a:prstGeom>
        </p:spPr>
      </p:pic>
      <p:pic>
        <p:nvPicPr>
          <p:cNvPr id="54" name="Graphic 1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0546" y="4487437"/>
            <a:ext cx="1558997" cy="915690"/>
          </a:xfrm>
          <a:prstGeom prst="rect">
            <a:avLst/>
          </a:prstGeom>
        </p:spPr>
      </p:pic>
      <p:pic>
        <p:nvPicPr>
          <p:cNvPr id="2" name="Picture 11" descr="A close up of a logo&#10;&#10;Description generated with very high confiden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5114" y="1272771"/>
            <a:ext cx="1059936" cy="893101"/>
          </a:xfrm>
          <a:prstGeom prst="rect">
            <a:avLst/>
          </a:prstGeom>
        </p:spPr>
      </p:pic>
      <p:pic>
        <p:nvPicPr>
          <p:cNvPr id="3" name="Imagem 2" descr="vs-cod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4756707" y="1397390"/>
            <a:ext cx="643862" cy="64386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5743" y="5715683"/>
            <a:ext cx="1346220" cy="47902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9961" y="2203840"/>
            <a:ext cx="704506" cy="64950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211" y="2272582"/>
            <a:ext cx="1964960" cy="789292"/>
          </a:xfrm>
          <a:prstGeom prst="rect">
            <a:avLst/>
          </a:prstGeom>
        </p:spPr>
      </p:pic>
      <p:sp>
        <p:nvSpPr>
          <p:cNvPr id="18" name="文本框 5"/>
          <p:cNvSpPr txBox="1">
            <a:spLocks noChangeArrowheads="1"/>
          </p:cNvSpPr>
          <p:nvPr/>
        </p:nvSpPr>
        <p:spPr bwMode="auto">
          <a:xfrm>
            <a:off x="7800975" y="55880"/>
            <a:ext cx="470344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600" spc="300" dirty="0">
                <a:solidFill>
                  <a:srgbClr val="534C49"/>
                </a:solidFill>
                <a:latin typeface="Calibri Light"/>
                <a:ea typeface="+mn-ea"/>
                <a:cs typeface="Calibri Light"/>
                <a:sym typeface="+mn-lt"/>
              </a:rPr>
              <a:t>Desenvolvimento - Tecnologia</a:t>
            </a:r>
            <a:endParaRPr lang="pt-BR" sz="1600" spc="300" dirty="0">
              <a:solidFill>
                <a:srgbClr val="534C49"/>
              </a:solidFill>
              <a:latin typeface="Calibri Light"/>
              <a:ea typeface="+mn-ea"/>
              <a:cs typeface="Calibri Light"/>
            </a:endParaRPr>
          </a:p>
        </p:txBody>
      </p:sp>
      <p:sp>
        <p:nvSpPr>
          <p:cNvPr id="19" name="等腰三角形 13"/>
          <p:cNvSpPr/>
          <p:nvPr/>
        </p:nvSpPr>
        <p:spPr>
          <a:xfrm rot="16200000" flipH="1">
            <a:off x="11853895" y="54768"/>
            <a:ext cx="392874" cy="283336"/>
          </a:xfrm>
          <a:prstGeom prst="triangle">
            <a:avLst/>
          </a:prstGeom>
          <a:solidFill>
            <a:srgbClr val="976D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10"/>
          <a:srcRect l="696" t="24659" r="-2785" b="18495"/>
          <a:stretch>
            <a:fillRect/>
          </a:stretch>
        </p:blipFill>
        <p:spPr>
          <a:xfrm>
            <a:off x="6420765" y="5430234"/>
            <a:ext cx="2012712" cy="1029587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0380" y="4553667"/>
            <a:ext cx="1790700" cy="17907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4E08C38-F185-4E25-97D8-15DE76965DA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771" y="4796924"/>
            <a:ext cx="1790700" cy="402405"/>
          </a:xfrm>
          <a:prstGeom prst="rect">
            <a:avLst/>
          </a:prstGeom>
        </p:spPr>
      </p:pic>
      <p:pic>
        <p:nvPicPr>
          <p:cNvPr id="22" name="Imagem 21" descr="Uma imagem contendo basquete&#10;&#10;Descrição gerada automaticamente">
            <a:extLst>
              <a:ext uri="{FF2B5EF4-FFF2-40B4-BE49-F238E27FC236}">
                <a16:creationId xmlns:a16="http://schemas.microsoft.com/office/drawing/2014/main" id="{5DE89F06-7884-4F67-BD15-5658C1B58CA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077" y="4878163"/>
            <a:ext cx="1389130" cy="1141709"/>
          </a:xfrm>
          <a:prstGeom prst="rect">
            <a:avLst/>
          </a:prstGeom>
        </p:spPr>
      </p:pic>
      <p:pic>
        <p:nvPicPr>
          <p:cNvPr id="1026" name="Picture 2" descr="Jira | Software para acompanhamento de itens e projetos">
            <a:extLst>
              <a:ext uri="{FF2B5EF4-FFF2-40B4-BE49-F238E27FC236}">
                <a16:creationId xmlns:a16="http://schemas.microsoft.com/office/drawing/2014/main" id="{134F667E-E812-489C-A245-9EA5ACC82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99" y="1408122"/>
            <a:ext cx="1964960" cy="65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F987847-CA89-460A-B686-8DE06C38D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58" y="2214444"/>
            <a:ext cx="759230" cy="75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BADBD24-D0A0-4B99-88F6-1BE25A6AF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732" y="2147437"/>
            <a:ext cx="409920" cy="76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anva – Wikipédia, a enciclopédia livre">
            <a:extLst>
              <a:ext uri="{FF2B5EF4-FFF2-40B4-BE49-F238E27FC236}">
                <a16:creationId xmlns:a16="http://schemas.microsoft.com/office/drawing/2014/main" id="{F4B0AD30-3492-4B38-8220-000C0BBB0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78" y="2153175"/>
            <a:ext cx="762314" cy="76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adges no GitHub. Badges? What ? | by Thiago Loureiro | Medium">
            <a:extLst>
              <a:ext uri="{FF2B5EF4-FFF2-40B4-BE49-F238E27FC236}">
                <a16:creationId xmlns:a16="http://schemas.microsoft.com/office/drawing/2014/main" id="{869136CB-1ED1-4513-855E-B73DF1521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072" y="1497789"/>
            <a:ext cx="2190310" cy="72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AAA5AF3-12CC-4969-8261-A7506F0B98A9}"/>
              </a:ext>
            </a:extLst>
          </p:cNvPr>
          <p:cNvSpPr/>
          <p:nvPr/>
        </p:nvSpPr>
        <p:spPr>
          <a:xfrm>
            <a:off x="6399445" y="1127760"/>
            <a:ext cx="4607532" cy="1922433"/>
          </a:xfrm>
          <a:prstGeom prst="roundRect">
            <a:avLst/>
          </a:prstGeom>
          <a:noFill/>
          <a:ln w="38100">
            <a:solidFill>
              <a:srgbClr val="C07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05F9FA5-29C8-4FE5-A688-E20BF705838E}"/>
              </a:ext>
            </a:extLst>
          </p:cNvPr>
          <p:cNvSpPr/>
          <p:nvPr/>
        </p:nvSpPr>
        <p:spPr>
          <a:xfrm>
            <a:off x="1326278" y="1153551"/>
            <a:ext cx="4607532" cy="1929931"/>
          </a:xfrm>
          <a:prstGeom prst="roundRect">
            <a:avLst/>
          </a:prstGeom>
          <a:noFill/>
          <a:ln w="38100">
            <a:solidFill>
              <a:srgbClr val="C07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6990DEF-5E85-4AFA-95B4-9B210B2F0783}"/>
              </a:ext>
            </a:extLst>
          </p:cNvPr>
          <p:cNvSpPr/>
          <p:nvPr/>
        </p:nvSpPr>
        <p:spPr>
          <a:xfrm>
            <a:off x="1321352" y="4537388"/>
            <a:ext cx="4607532" cy="1922433"/>
          </a:xfrm>
          <a:prstGeom prst="roundRect">
            <a:avLst/>
          </a:prstGeom>
          <a:noFill/>
          <a:ln w="38100">
            <a:solidFill>
              <a:srgbClr val="C07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190E121-4725-4452-9341-61EB15C94623}"/>
              </a:ext>
            </a:extLst>
          </p:cNvPr>
          <p:cNvSpPr/>
          <p:nvPr/>
        </p:nvSpPr>
        <p:spPr>
          <a:xfrm>
            <a:off x="6399445" y="4536087"/>
            <a:ext cx="4607532" cy="1929931"/>
          </a:xfrm>
          <a:prstGeom prst="roundRect">
            <a:avLst/>
          </a:prstGeom>
          <a:noFill/>
          <a:ln w="38100">
            <a:solidFill>
              <a:srgbClr val="C07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83363EB-4B48-4E6B-93DC-EA8FC093BC17}"/>
              </a:ext>
            </a:extLst>
          </p:cNvPr>
          <p:cNvSpPr txBox="1"/>
          <p:nvPr/>
        </p:nvSpPr>
        <p:spPr>
          <a:xfrm>
            <a:off x="1466182" y="731520"/>
            <a:ext cx="395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Ferramentas de Desenvolvimento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7867332-B7B7-441C-9720-C646B4462FFA}"/>
              </a:ext>
            </a:extLst>
          </p:cNvPr>
          <p:cNvSpPr txBox="1"/>
          <p:nvPr/>
        </p:nvSpPr>
        <p:spPr>
          <a:xfrm>
            <a:off x="6399445" y="731520"/>
            <a:ext cx="395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Ferramentas de Organização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451DF7F-F977-4544-B765-B777DEF1FBEF}"/>
              </a:ext>
            </a:extLst>
          </p:cNvPr>
          <p:cNvSpPr txBox="1"/>
          <p:nvPr/>
        </p:nvSpPr>
        <p:spPr>
          <a:xfrm>
            <a:off x="1419517" y="4166755"/>
            <a:ext cx="435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Ferramentas de Gerenciamento de BD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A0466A2-C44F-4E49-9FE6-84CD83221C43}"/>
              </a:ext>
            </a:extLst>
          </p:cNvPr>
          <p:cNvSpPr txBox="1"/>
          <p:nvPr/>
        </p:nvSpPr>
        <p:spPr>
          <a:xfrm>
            <a:off x="6571579" y="4155074"/>
            <a:ext cx="435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Ferramentas de Comunicação</a:t>
            </a:r>
          </a:p>
        </p:txBody>
      </p:sp>
      <p:pic>
        <p:nvPicPr>
          <p:cNvPr id="5" name="Picture 2" descr="RStudio Logo Usage Guidelines - RStudio">
            <a:extLst>
              <a:ext uri="{FF2B5EF4-FFF2-40B4-BE49-F238E27FC236}">
                <a16:creationId xmlns:a16="http://schemas.microsoft.com/office/drawing/2014/main" id="{B27A53C3-0DA2-4698-8E68-9C9C6EF5A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785" y="2319756"/>
            <a:ext cx="1189363" cy="41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rout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385" y="-21590"/>
            <a:ext cx="12256135" cy="6901815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 flipV="1">
            <a:off x="8097060" y="4489578"/>
            <a:ext cx="2506754" cy="1"/>
          </a:xfrm>
          <a:prstGeom prst="line">
            <a:avLst/>
          </a:prstGeom>
          <a:ln w="25400">
            <a:gradFill>
              <a:gsLst>
                <a:gs pos="0">
                  <a:srgbClr val="555A54"/>
                </a:gs>
                <a:gs pos="100000">
                  <a:srgbClr val="976DD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2"/>
          <p:cNvSpPr/>
          <p:nvPr/>
        </p:nvSpPr>
        <p:spPr>
          <a:xfrm rot="2354938">
            <a:off x="-3299460" y="-1221740"/>
            <a:ext cx="12560300" cy="10645140"/>
          </a:xfrm>
          <a:custGeom>
            <a:avLst/>
            <a:gdLst>
              <a:gd name="connsiteX0" fmla="*/ 1880847 w 8416345"/>
              <a:gd name="connsiteY0" fmla="*/ 0 h 6826525"/>
              <a:gd name="connsiteX1" fmla="*/ 8416345 w 8416345"/>
              <a:gd name="connsiteY1" fmla="*/ 0 h 6826525"/>
              <a:gd name="connsiteX2" fmla="*/ 8416345 w 8416345"/>
              <a:gd name="connsiteY2" fmla="*/ 3452825 h 6826525"/>
              <a:gd name="connsiteX3" fmla="*/ 4431026 w 8416345"/>
              <a:gd name="connsiteY3" fmla="*/ 6826525 h 6826525"/>
              <a:gd name="connsiteX4" fmla="*/ 0 w 8416345"/>
              <a:gd name="connsiteY4" fmla="*/ 1592198 h 682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6345" h="6826525">
                <a:moveTo>
                  <a:pt x="1880847" y="0"/>
                </a:moveTo>
                <a:lnTo>
                  <a:pt x="8416345" y="0"/>
                </a:lnTo>
                <a:lnTo>
                  <a:pt x="8416345" y="3452825"/>
                </a:lnTo>
                <a:lnTo>
                  <a:pt x="4431026" y="6826525"/>
                </a:lnTo>
                <a:lnTo>
                  <a:pt x="0" y="1592198"/>
                </a:lnTo>
                <a:close/>
              </a:path>
            </a:pathLst>
          </a:cu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Imagem 1" descr="icon-pne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70" y="2515235"/>
            <a:ext cx="762000" cy="762000"/>
          </a:xfrm>
          <a:prstGeom prst="rect">
            <a:avLst/>
          </a:prstGeom>
        </p:spPr>
      </p:pic>
      <p:sp>
        <p:nvSpPr>
          <p:cNvPr id="3" name="矩形 6"/>
          <p:cNvSpPr/>
          <p:nvPr/>
        </p:nvSpPr>
        <p:spPr>
          <a:xfrm>
            <a:off x="1842770" y="2388870"/>
            <a:ext cx="327088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en-US" sz="6000" spc="120">
                <a:solidFill>
                  <a:srgbClr val="976DD0">
                    <a:alpha val="80000"/>
                  </a:srgbClr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PNEU</a:t>
            </a:r>
          </a:p>
        </p:txBody>
      </p:sp>
      <p:sp>
        <p:nvSpPr>
          <p:cNvPr id="6" name="矩形 6"/>
          <p:cNvSpPr/>
          <p:nvPr/>
        </p:nvSpPr>
        <p:spPr>
          <a:xfrm>
            <a:off x="1080770" y="3514725"/>
            <a:ext cx="9523095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pt-BR" altLang="en-US" sz="3600" spc="120" dirty="0">
                <a:solidFill>
                  <a:srgbClr val="976DD0"/>
                </a:solidFill>
                <a:latin typeface="Arial"/>
                <a:ea typeface="Arial" panose="020B0604020202020204" pitchFamily="34" charset="0"/>
                <a:cs typeface="+mn-ea"/>
                <a:sym typeface="+mn-lt"/>
              </a:rPr>
              <a:t>Projetando Números, Efetuando Upgrades</a:t>
            </a:r>
          </a:p>
          <a:p>
            <a:r>
              <a:rPr lang="pt-BR" altLang="en-US" sz="3600" spc="120" dirty="0">
                <a:solidFill>
                  <a:srgbClr val="976DD0"/>
                </a:solidFill>
                <a:latin typeface="Arial"/>
                <a:ea typeface="Arial" panose="020B0604020202020204" pitchFamily="34" charset="0"/>
                <a:cs typeface="+mn-ea"/>
              </a:rPr>
              <a:t>Conclusão</a:t>
            </a:r>
          </a:p>
        </p:txBody>
      </p:sp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out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385" y="-21590"/>
            <a:ext cx="12256135" cy="6901815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 rot="2414939">
            <a:off x="-2850937" y="508147"/>
            <a:ext cx="8646165" cy="7162505"/>
          </a:xfrm>
          <a:custGeom>
            <a:avLst/>
            <a:gdLst>
              <a:gd name="connsiteX0" fmla="*/ 1880847 w 8416345"/>
              <a:gd name="connsiteY0" fmla="*/ 0 h 6826525"/>
              <a:gd name="connsiteX1" fmla="*/ 8416345 w 8416345"/>
              <a:gd name="connsiteY1" fmla="*/ 0 h 6826525"/>
              <a:gd name="connsiteX2" fmla="*/ 8416345 w 8416345"/>
              <a:gd name="connsiteY2" fmla="*/ 3452825 h 6826525"/>
              <a:gd name="connsiteX3" fmla="*/ 4431026 w 8416345"/>
              <a:gd name="connsiteY3" fmla="*/ 6826525 h 6826525"/>
              <a:gd name="connsiteX4" fmla="*/ 0 w 8416345"/>
              <a:gd name="connsiteY4" fmla="*/ 1592198 h 682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6345" h="6826525">
                <a:moveTo>
                  <a:pt x="1880847" y="0"/>
                </a:moveTo>
                <a:lnTo>
                  <a:pt x="8416345" y="0"/>
                </a:lnTo>
                <a:lnTo>
                  <a:pt x="8416345" y="3452825"/>
                </a:lnTo>
                <a:lnTo>
                  <a:pt x="4431026" y="6826525"/>
                </a:lnTo>
                <a:lnTo>
                  <a:pt x="0" y="1592198"/>
                </a:lnTo>
                <a:close/>
              </a:path>
            </a:pathLst>
          </a:cu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315" y="4090670"/>
            <a:ext cx="35972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4400" spc="120">
                <a:solidFill>
                  <a:srgbClr val="976DD0"/>
                </a:solidFill>
                <a:cs typeface="+mn-ea"/>
                <a:sym typeface="+mn-lt"/>
              </a:rPr>
              <a:t>Obrigado ❤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350377" y="4090719"/>
            <a:ext cx="2183784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250315" y="2767330"/>
            <a:ext cx="327088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en-US" sz="8000" spc="120">
                <a:solidFill>
                  <a:srgbClr val="976DD0">
                    <a:alpha val="80000"/>
                  </a:srgbClr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PNEU</a:t>
            </a: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route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" y="-73025"/>
            <a:ext cx="5485130" cy="697547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7112841" y="1618655"/>
            <a:ext cx="232005" cy="232005"/>
          </a:xfrm>
          <a:prstGeom prst="ellipse">
            <a:avLst/>
          </a:prstGeom>
          <a:solidFill>
            <a:srgbClr val="976DD0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76DD0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57843" y="1534602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800" dirty="0">
                <a:solidFill>
                  <a:srgbClr val="534C49"/>
                </a:solidFill>
                <a:cs typeface="+mn-ea"/>
                <a:sym typeface="+mn-lt"/>
              </a:rPr>
              <a:t>Contexto</a:t>
            </a:r>
          </a:p>
        </p:txBody>
      </p:sp>
      <p:sp>
        <p:nvSpPr>
          <p:cNvPr id="6" name="矩形 5"/>
          <p:cNvSpPr/>
          <p:nvPr/>
        </p:nvSpPr>
        <p:spPr>
          <a:xfrm>
            <a:off x="7781276" y="1872422"/>
            <a:ext cx="2950628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Legado e Novo Módulo</a:t>
            </a:r>
          </a:p>
        </p:txBody>
      </p:sp>
      <p:sp>
        <p:nvSpPr>
          <p:cNvPr id="16" name="Triângulo direito 15"/>
          <p:cNvSpPr/>
          <p:nvPr/>
        </p:nvSpPr>
        <p:spPr>
          <a:xfrm rot="10800000">
            <a:off x="-1270" y="-73025"/>
            <a:ext cx="5523865" cy="697484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/>
          </a:p>
        </p:txBody>
      </p:sp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2633608" y="2258203"/>
            <a:ext cx="31038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spc="300">
                <a:solidFill>
                  <a:srgbClr val="534C49"/>
                </a:solidFill>
                <a:latin typeface="+mn-lt"/>
                <a:ea typeface="+mn-ea"/>
                <a:cs typeface="+mn-ea"/>
                <a:sym typeface="+mn-lt"/>
              </a:rPr>
              <a:t>CONTE</a:t>
            </a:r>
            <a:r>
              <a:rPr lang="pt-BR" altLang="en-US" sz="3600" spc="300">
                <a:solidFill>
                  <a:srgbClr val="534C49"/>
                </a:solidFill>
                <a:latin typeface="+mn-lt"/>
                <a:ea typeface="+mn-ea"/>
                <a:cs typeface="+mn-ea"/>
                <a:sym typeface="+mn-lt"/>
              </a:rPr>
              <a:t>ÚDO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358E8D5-F985-441B-B034-239E0153AC1D}"/>
              </a:ext>
            </a:extLst>
          </p:cNvPr>
          <p:cNvGrpSpPr/>
          <p:nvPr/>
        </p:nvGrpSpPr>
        <p:grpSpPr>
          <a:xfrm>
            <a:off x="7107527" y="2400572"/>
            <a:ext cx="3609703" cy="698359"/>
            <a:chOff x="7112840" y="2349222"/>
            <a:chExt cx="3609703" cy="698359"/>
          </a:xfrm>
        </p:grpSpPr>
        <p:sp>
          <p:nvSpPr>
            <p:cNvPr id="9" name="椭圆 8"/>
            <p:cNvSpPr/>
            <p:nvPr/>
          </p:nvSpPr>
          <p:spPr>
            <a:xfrm>
              <a:off x="7112840" y="2560020"/>
              <a:ext cx="232005" cy="232005"/>
            </a:xfrm>
            <a:prstGeom prst="ellipse">
              <a:avLst/>
            </a:prstGeom>
            <a:solidFill>
              <a:srgbClr val="976DD0">
                <a:alpha val="5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771915" y="2712425"/>
              <a:ext cx="2950628" cy="3351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Artefatos de análise de sistemas</a:t>
              </a:r>
            </a:p>
          </p:txBody>
        </p:sp>
        <p:sp>
          <p:nvSpPr>
            <p:cNvPr id="19" name="矩形 4"/>
            <p:cNvSpPr/>
            <p:nvPr/>
          </p:nvSpPr>
          <p:spPr>
            <a:xfrm>
              <a:off x="7757843" y="2349222"/>
              <a:ext cx="2572385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zh-CN" sz="2800" dirty="0">
                  <a:solidFill>
                    <a:srgbClr val="534C49"/>
                  </a:solidFill>
                  <a:cs typeface="+mn-ea"/>
                  <a:sym typeface="+mn-lt"/>
                </a:rPr>
                <a:t>Documentação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F13BF88-536B-41CB-AF10-7A3066C067B6}"/>
              </a:ext>
            </a:extLst>
          </p:cNvPr>
          <p:cNvGrpSpPr/>
          <p:nvPr/>
        </p:nvGrpSpPr>
        <p:grpSpPr>
          <a:xfrm>
            <a:off x="7104930" y="3369616"/>
            <a:ext cx="3607690" cy="682711"/>
            <a:chOff x="7104930" y="3369616"/>
            <a:chExt cx="3607690" cy="682711"/>
          </a:xfrm>
        </p:grpSpPr>
        <p:sp>
          <p:nvSpPr>
            <p:cNvPr id="4" name="椭圆 3"/>
            <p:cNvSpPr/>
            <p:nvPr/>
          </p:nvSpPr>
          <p:spPr>
            <a:xfrm>
              <a:off x="7104930" y="3515026"/>
              <a:ext cx="232005" cy="232005"/>
            </a:xfrm>
            <a:prstGeom prst="ellipse">
              <a:avLst/>
            </a:prstGeom>
            <a:solidFill>
              <a:srgbClr val="976DD0">
                <a:alpha val="5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761992" y="3717171"/>
              <a:ext cx="2950628" cy="335156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200" dirty="0">
                  <a:cs typeface="+mn-ea"/>
                  <a:sym typeface="+mn-lt"/>
                </a:rPr>
                <a:t>API Python, Java</a:t>
              </a:r>
              <a:endParaRPr lang="pt-BR" sz="1200" dirty="0">
                <a:cs typeface="+mn-ea"/>
              </a:endParaRPr>
            </a:p>
          </p:txBody>
        </p:sp>
        <p:sp>
          <p:nvSpPr>
            <p:cNvPr id="20" name="矩形 4"/>
            <p:cNvSpPr/>
            <p:nvPr/>
          </p:nvSpPr>
          <p:spPr>
            <a:xfrm>
              <a:off x="7752530" y="3369616"/>
              <a:ext cx="2945037" cy="523220"/>
            </a:xfrm>
            <a:prstGeom prst="rect">
              <a:avLst/>
            </a:prstGeom>
          </p:spPr>
          <p:txBody>
            <a:bodyPr wrap="none" anchor="t">
              <a:spAutoFit/>
            </a:bodyPr>
            <a:lstStyle/>
            <a:p>
              <a:r>
                <a:rPr lang="pt-BR" altLang="zh-CN" sz="2800" dirty="0">
                  <a:solidFill>
                    <a:srgbClr val="534C49"/>
                  </a:solidFill>
                  <a:cs typeface="+mn-ea"/>
                </a:rPr>
                <a:t>Desenvolvimento</a:t>
              </a:r>
              <a:endParaRPr lang="en-US" dirty="0"/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5A1D4F0-E5A5-40CD-B0B9-25E257247B25}"/>
              </a:ext>
            </a:extLst>
          </p:cNvPr>
          <p:cNvGrpSpPr/>
          <p:nvPr/>
        </p:nvGrpSpPr>
        <p:grpSpPr>
          <a:xfrm>
            <a:off x="7112841" y="4317602"/>
            <a:ext cx="4340402" cy="689739"/>
            <a:chOff x="7157111" y="4410517"/>
            <a:chExt cx="4340402" cy="689739"/>
          </a:xfrm>
        </p:grpSpPr>
        <p:sp>
          <p:nvSpPr>
            <p:cNvPr id="12" name="椭圆 11"/>
            <p:cNvSpPr/>
            <p:nvPr/>
          </p:nvSpPr>
          <p:spPr>
            <a:xfrm>
              <a:off x="7157111" y="4622992"/>
              <a:ext cx="232005" cy="232005"/>
            </a:xfrm>
            <a:prstGeom prst="ellipse">
              <a:avLst/>
            </a:prstGeom>
            <a:solidFill>
              <a:srgbClr val="976DD0">
                <a:alpha val="5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771813" y="4765100"/>
              <a:ext cx="3104632" cy="3351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altLang="en-US" sz="1200" dirty="0" err="1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Jira</a:t>
              </a:r>
              <a:endParaRPr lang="pt-B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4"/>
            <p:cNvSpPr/>
            <p:nvPr/>
          </p:nvSpPr>
          <p:spPr>
            <a:xfrm>
              <a:off x="7771813" y="4410517"/>
              <a:ext cx="37257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zh-CN" sz="2800" dirty="0">
                  <a:solidFill>
                    <a:srgbClr val="534C49"/>
                  </a:solidFill>
                  <a:cs typeface="+mn-ea"/>
                  <a:sym typeface="+mn-lt"/>
                </a:rPr>
                <a:t>Ferramenta de gestão</a:t>
              </a:r>
            </a:p>
          </p:txBody>
        </p:sp>
      </p:grp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rout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9055" y="-67945"/>
            <a:ext cx="5220970" cy="6969760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 rot="5400000" flipH="1">
            <a:off x="2481580" y="-2816225"/>
            <a:ext cx="6971030" cy="12465685"/>
          </a:xfrm>
          <a:custGeom>
            <a:avLst/>
            <a:gdLst>
              <a:gd name="connsiteX0" fmla="*/ 6858000 w 6863365"/>
              <a:gd name="connsiteY0" fmla="*/ 12192000 h 12192000"/>
              <a:gd name="connsiteX1" fmla="*/ 6858000 w 6863365"/>
              <a:gd name="connsiteY1" fmla="*/ 12190476 h 12192000"/>
              <a:gd name="connsiteX2" fmla="*/ 18771 w 6863365"/>
              <a:gd name="connsiteY2" fmla="*/ 12190476 h 12192000"/>
              <a:gd name="connsiteX3" fmla="*/ 3441068 w 6863365"/>
              <a:gd name="connsiteY3" fmla="*/ 6289964 h 12192000"/>
              <a:gd name="connsiteX4" fmla="*/ 6858000 w 6863365"/>
              <a:gd name="connsiteY4" fmla="*/ 12181226 h 12192000"/>
              <a:gd name="connsiteX5" fmla="*/ 6858000 w 6863365"/>
              <a:gd name="connsiteY5" fmla="*/ 0 h 12192000"/>
              <a:gd name="connsiteX6" fmla="*/ 0 w 6863365"/>
              <a:gd name="connsiteY6" fmla="*/ 0 h 12192000"/>
              <a:gd name="connsiteX7" fmla="*/ 0 w 6863365"/>
              <a:gd name="connsiteY7" fmla="*/ 12192000 h 12192000"/>
              <a:gd name="connsiteX8" fmla="*/ 6863365 w 6863365"/>
              <a:gd name="connsiteY8" fmla="*/ 12190476 h 12192000"/>
              <a:gd name="connsiteX9" fmla="*/ 6858000 w 6863365"/>
              <a:gd name="connsiteY9" fmla="*/ 12181226 h 12192000"/>
              <a:gd name="connsiteX10" fmla="*/ 6858000 w 6863365"/>
              <a:gd name="connsiteY10" fmla="*/ 12190476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63365" h="12192000">
                <a:moveTo>
                  <a:pt x="6858000" y="12192000"/>
                </a:moveTo>
                <a:lnTo>
                  <a:pt x="6858000" y="12190476"/>
                </a:lnTo>
                <a:lnTo>
                  <a:pt x="18771" y="12190476"/>
                </a:lnTo>
                <a:lnTo>
                  <a:pt x="3441068" y="6289964"/>
                </a:lnTo>
                <a:lnTo>
                  <a:pt x="6858000" y="12181226"/>
                </a:lnTo>
                <a:lnTo>
                  <a:pt x="6858000" y="0"/>
                </a:lnTo>
                <a:lnTo>
                  <a:pt x="0" y="0"/>
                </a:lnTo>
                <a:lnTo>
                  <a:pt x="0" y="12192000"/>
                </a:lnTo>
                <a:close/>
                <a:moveTo>
                  <a:pt x="6863365" y="12190476"/>
                </a:moveTo>
                <a:lnTo>
                  <a:pt x="6858000" y="12181226"/>
                </a:lnTo>
                <a:lnTo>
                  <a:pt x="6858000" y="121904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35863" y="2663601"/>
            <a:ext cx="1210588" cy="400110"/>
          </a:xfrm>
          <a:prstGeom prst="rect">
            <a:avLst/>
          </a:prstGeom>
          <a:noFill/>
          <a:ln w="190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关于公司</a:t>
            </a:r>
          </a:p>
        </p:txBody>
      </p:sp>
      <p:sp>
        <p:nvSpPr>
          <p:cNvPr id="5" name="等腰三角形 4"/>
          <p:cNvSpPr/>
          <p:nvPr/>
        </p:nvSpPr>
        <p:spPr>
          <a:xfrm rot="5400000" flipH="1">
            <a:off x="5712264" y="3721640"/>
            <a:ext cx="447195" cy="385513"/>
          </a:xfrm>
          <a:prstGeom prst="triangle">
            <a:avLst/>
          </a:prstGeom>
          <a:solidFill>
            <a:srgbClr val="555A5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81707" y="3734061"/>
            <a:ext cx="184731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endParaRPr lang="pt-BR" altLang="en-US" sz="1200" dirty="0">
              <a:solidFill>
                <a:srgbClr val="534C49"/>
              </a:solidFill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0627" y="3167579"/>
            <a:ext cx="4751622" cy="95410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algn="ctr">
              <a:defRPr sz="2800" b="1" spc="300">
                <a:solidFill>
                  <a:srgbClr val="534C49"/>
                </a:solidFill>
                <a:latin typeface="+mn-ea"/>
                <a:cs typeface="Microsoft JhengHei Light" panose="020B0304030504040204" pitchFamily="34" charset="-122"/>
              </a:defRPr>
            </a:lvl1pPr>
          </a:lstStyle>
          <a:p>
            <a:r>
              <a:rPr lang="pt-BR" altLang="en-US" dirty="0">
                <a:solidFill>
                  <a:schemeClr val="bg2">
                    <a:lumMod val="25000"/>
                  </a:schemeClr>
                </a:solidFill>
                <a:latin typeface="+mn-lt"/>
                <a:cs typeface="+mn-ea"/>
              </a:rPr>
              <a:t>Conheça nossa  nova </a:t>
            </a:r>
          </a:p>
          <a:p>
            <a:r>
              <a:rPr lang="pt-BR" altLang="en-US" dirty="0">
                <a:solidFill>
                  <a:schemeClr val="bg2">
                    <a:lumMod val="25000"/>
                  </a:schemeClr>
                </a:solidFill>
                <a:latin typeface="+mn-lt"/>
                <a:cs typeface="+mn-ea"/>
              </a:rPr>
              <a:t>equipe</a:t>
            </a:r>
            <a:endParaRPr lang="en-US" dirty="0"/>
          </a:p>
        </p:txBody>
      </p:sp>
      <p:sp>
        <p:nvSpPr>
          <p:cNvPr id="8" name="等腰三角形 7"/>
          <p:cNvSpPr/>
          <p:nvPr/>
        </p:nvSpPr>
        <p:spPr>
          <a:xfrm rot="5400000" flipH="1">
            <a:off x="-508617" y="466676"/>
            <a:ext cx="6844594" cy="5900512"/>
          </a:xfrm>
          <a:prstGeom prst="triangle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/>
        </p:nvSpPr>
        <p:spPr>
          <a:xfrm rot="5400000" flipH="1">
            <a:off x="5191110" y="2611296"/>
            <a:ext cx="1297029" cy="1118128"/>
          </a:xfrm>
          <a:prstGeom prst="triangle">
            <a:avLst/>
          </a:prstGeom>
          <a:solidFill>
            <a:srgbClr val="976D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7"/>
          <p:cNvSpPr/>
          <p:nvPr/>
        </p:nvSpPr>
        <p:spPr>
          <a:xfrm rot="16200000" flipV="1">
            <a:off x="-3748405" y="2252980"/>
            <a:ext cx="7689850" cy="2851150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858002" h="2890837">
                <a:moveTo>
                  <a:pt x="0" y="2890837"/>
                </a:moveTo>
                <a:lnTo>
                  <a:pt x="1495422" y="0"/>
                </a:lnTo>
                <a:lnTo>
                  <a:pt x="6858002" y="2890837"/>
                </a:lnTo>
                <a:lnTo>
                  <a:pt x="0" y="2890837"/>
                </a:lnTo>
                <a:close/>
              </a:path>
            </a:pathLst>
          </a:custGeom>
          <a:solidFill>
            <a:srgbClr val="555A5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3412038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871669" y="2707371"/>
            <a:ext cx="6369034" cy="3121458"/>
            <a:chOff x="4871669" y="2707371"/>
            <a:chExt cx="6369034" cy="3121458"/>
          </a:xfrm>
        </p:grpSpPr>
        <p:sp>
          <p:nvSpPr>
            <p:cNvPr id="4" name="Rectangle 17"/>
            <p:cNvSpPr/>
            <p:nvPr/>
          </p:nvSpPr>
          <p:spPr>
            <a:xfrm>
              <a:off x="5150606" y="2707371"/>
              <a:ext cx="1728470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altLang="en-US" sz="1400" b="1" spc="300">
                  <a:solidFill>
                    <a:srgbClr val="976DD0"/>
                  </a:solidFill>
                  <a:cs typeface="+mn-ea"/>
                  <a:sym typeface="+mn-lt"/>
                </a:rPr>
                <a:t>Francescolly</a:t>
              </a:r>
            </a:p>
          </p:txBody>
        </p:sp>
        <p:sp>
          <p:nvSpPr>
            <p:cNvPr id="5" name="Rectangle 18"/>
            <p:cNvSpPr/>
            <p:nvPr/>
          </p:nvSpPr>
          <p:spPr>
            <a:xfrm>
              <a:off x="4871669" y="2938663"/>
              <a:ext cx="22863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200"/>
                </a:spcAft>
              </a:pPr>
              <a:endParaRPr lang="id-ID" sz="12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Rectangle 17"/>
            <p:cNvSpPr/>
            <p:nvPr/>
          </p:nvSpPr>
          <p:spPr>
            <a:xfrm>
              <a:off x="7757804" y="2769385"/>
              <a:ext cx="9829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altLang="en-US" sz="1400" b="1" spc="300" dirty="0">
                  <a:solidFill>
                    <a:srgbClr val="976DD0"/>
                  </a:solidFill>
                  <a:cs typeface="+mn-ea"/>
                  <a:sym typeface="+mn-lt"/>
                </a:rPr>
                <a:t>Castro</a:t>
              </a:r>
            </a:p>
          </p:txBody>
        </p:sp>
        <p:sp>
          <p:nvSpPr>
            <p:cNvPr id="7" name="Rectangle 17"/>
            <p:cNvSpPr/>
            <p:nvPr/>
          </p:nvSpPr>
          <p:spPr>
            <a:xfrm>
              <a:off x="9993244" y="2719795"/>
              <a:ext cx="11881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altLang="en-US" sz="1400" b="1" spc="300" dirty="0">
                  <a:solidFill>
                    <a:srgbClr val="976DD0"/>
                  </a:solidFill>
                  <a:cs typeface="+mn-ea"/>
                  <a:sym typeface="+mn-lt"/>
                </a:rPr>
                <a:t>Jennifer</a:t>
              </a:r>
            </a:p>
          </p:txBody>
        </p:sp>
        <p:sp>
          <p:nvSpPr>
            <p:cNvPr id="8" name="Rectangle 17"/>
            <p:cNvSpPr/>
            <p:nvPr/>
          </p:nvSpPr>
          <p:spPr>
            <a:xfrm>
              <a:off x="9933935" y="5521052"/>
              <a:ext cx="13067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altLang="en-US" sz="1400" b="1" spc="300" dirty="0">
                  <a:solidFill>
                    <a:srgbClr val="976DD0"/>
                  </a:solidFill>
                  <a:cs typeface="+mn-ea"/>
                  <a:sym typeface="+mn-lt"/>
                </a:rPr>
                <a:t>Leonardo</a:t>
              </a:r>
            </a:p>
          </p:txBody>
        </p:sp>
        <p:sp>
          <p:nvSpPr>
            <p:cNvPr id="9" name="Rectangle 17"/>
            <p:cNvSpPr/>
            <p:nvPr/>
          </p:nvSpPr>
          <p:spPr>
            <a:xfrm>
              <a:off x="7739795" y="5492024"/>
              <a:ext cx="9845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altLang="en-US" sz="1400" b="1" spc="300" dirty="0">
                  <a:solidFill>
                    <a:srgbClr val="976DD0"/>
                  </a:solidFill>
                  <a:cs typeface="+mn-ea"/>
                  <a:sym typeface="+mn-lt"/>
                </a:rPr>
                <a:t>Gomes</a:t>
              </a: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5647563" y="5521051"/>
              <a:ext cx="887730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altLang="en-US" sz="1400" b="1" spc="300">
                  <a:solidFill>
                    <a:srgbClr val="976DD0"/>
                  </a:solidFill>
                  <a:cs typeface="+mn-ea"/>
                  <a:sym typeface="+mn-lt"/>
                </a:rPr>
                <a:t>Lucas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778510" y="2308860"/>
            <a:ext cx="36779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2000" b="1">
                <a:solidFill>
                  <a:srgbClr val="976DD0"/>
                </a:solidFill>
                <a:cs typeface="+mn-ea"/>
                <a:sym typeface="+mn-lt"/>
              </a:rPr>
              <a:t>Equipe &lt;3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78685" y="3014163"/>
            <a:ext cx="3736165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Um time focado no desenvolvimento e na qualidade das experiências do usuários.</a:t>
            </a:r>
            <a:endParaRPr lang="pt-BR" altLang="en-US" sz="1600" b="1" spc="1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778685" y="4931723"/>
            <a:ext cx="2506754" cy="1"/>
          </a:xfrm>
          <a:prstGeom prst="line">
            <a:avLst/>
          </a:prstGeom>
          <a:ln w="25400">
            <a:gradFill>
              <a:gsLst>
                <a:gs pos="0">
                  <a:srgbClr val="555A54"/>
                </a:gs>
                <a:gs pos="100000">
                  <a:srgbClr val="976DD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25937" y="3958935"/>
            <a:ext cx="1381865" cy="142240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9200" y="1323340"/>
            <a:ext cx="1360170" cy="136017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76155" y="1351727"/>
            <a:ext cx="1281430" cy="127609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Imagem 21" descr="A child posing for the camera&#10;&#10;Description automatically generated"/>
          <p:cNvPicPr>
            <a:picLocks noChangeAspect="1"/>
          </p:cNvPicPr>
          <p:nvPr/>
        </p:nvPicPr>
        <p:blipFill>
          <a:blip r:embed="rId5"/>
          <a:srcRect l="-1506"/>
          <a:stretch>
            <a:fillRect/>
          </a:stretch>
        </p:blipFill>
        <p:spPr>
          <a:xfrm>
            <a:off x="5349846" y="3954666"/>
            <a:ext cx="1437697" cy="1437697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1675" y="3931285"/>
            <a:ext cx="1437696" cy="1449705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Imagem 1" descr="francescollySantos"/>
          <p:cNvPicPr>
            <a:picLocks noChangeAspect="1"/>
          </p:cNvPicPr>
          <p:nvPr/>
        </p:nvPicPr>
        <p:blipFill>
          <a:blip r:embed="rId7"/>
          <a:srcRect l="6389" t="5297" r="9167" b="27966"/>
          <a:stretch>
            <a:fillRect/>
          </a:stretch>
        </p:blipFill>
        <p:spPr>
          <a:xfrm>
            <a:off x="5348605" y="1324610"/>
            <a:ext cx="1255395" cy="130175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B67CAC-A9C4-440D-B5A3-95B7B39A88C7}"/>
              </a:ext>
            </a:extLst>
          </p:cNvPr>
          <p:cNvSpPr txBox="1"/>
          <p:nvPr/>
        </p:nvSpPr>
        <p:spPr>
          <a:xfrm>
            <a:off x="723900" y="51154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Arial"/>
            </a:endParaRPr>
          </a:p>
        </p:txBody>
      </p:sp>
      <p:sp>
        <p:nvSpPr>
          <p:cNvPr id="12" name="等腰三角形 13">
            <a:extLst>
              <a:ext uri="{FF2B5EF4-FFF2-40B4-BE49-F238E27FC236}">
                <a16:creationId xmlns:a16="http://schemas.microsoft.com/office/drawing/2014/main" id="{F35FA1D2-2EE6-4E33-8154-51BA85AE6BB3}"/>
              </a:ext>
            </a:extLst>
          </p:cNvPr>
          <p:cNvSpPr/>
          <p:nvPr/>
        </p:nvSpPr>
        <p:spPr>
          <a:xfrm rot="16200000" flipH="1">
            <a:off x="11853895" y="54768"/>
            <a:ext cx="392874" cy="283336"/>
          </a:xfrm>
          <a:prstGeom prst="triangle">
            <a:avLst/>
          </a:prstGeom>
          <a:solidFill>
            <a:srgbClr val="976D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AEC36DC7-10C3-4099-B086-CEA13627B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42" y="55883"/>
            <a:ext cx="32654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600" spc="300" dirty="0">
                <a:solidFill>
                  <a:srgbClr val="534C49"/>
                </a:solidFill>
                <a:latin typeface="Calibri Light"/>
                <a:ea typeface="+mn-ea"/>
                <a:cs typeface="Calibri Light"/>
                <a:sym typeface="+mn-lt"/>
              </a:rPr>
              <a:t>Contextualização - Equipe</a:t>
            </a:r>
            <a:endParaRPr lang="pt-BR" sz="1600" spc="300" dirty="0">
              <a:solidFill>
                <a:srgbClr val="534C49"/>
              </a:solidFill>
              <a:ea typeface="+mn-ea"/>
              <a:cs typeface="Calibri Light" panose="020F0302020204030204" pitchFamily="34" charset="0"/>
              <a:sym typeface="+mn-lt"/>
            </a:endParaRPr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rout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2385" y="-54610"/>
            <a:ext cx="5220970" cy="6969760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 rot="5400000" flipH="1">
            <a:off x="2147570" y="-2361386"/>
            <a:ext cx="7023458" cy="11589662"/>
          </a:xfrm>
          <a:custGeom>
            <a:avLst/>
            <a:gdLst>
              <a:gd name="connsiteX0" fmla="*/ 6858000 w 6863365"/>
              <a:gd name="connsiteY0" fmla="*/ 12192000 h 12192000"/>
              <a:gd name="connsiteX1" fmla="*/ 6858000 w 6863365"/>
              <a:gd name="connsiteY1" fmla="*/ 12190476 h 12192000"/>
              <a:gd name="connsiteX2" fmla="*/ 18771 w 6863365"/>
              <a:gd name="connsiteY2" fmla="*/ 12190476 h 12192000"/>
              <a:gd name="connsiteX3" fmla="*/ 3441068 w 6863365"/>
              <a:gd name="connsiteY3" fmla="*/ 6289964 h 12192000"/>
              <a:gd name="connsiteX4" fmla="*/ 6858000 w 6863365"/>
              <a:gd name="connsiteY4" fmla="*/ 12181226 h 12192000"/>
              <a:gd name="connsiteX5" fmla="*/ 6858000 w 6863365"/>
              <a:gd name="connsiteY5" fmla="*/ 0 h 12192000"/>
              <a:gd name="connsiteX6" fmla="*/ 0 w 6863365"/>
              <a:gd name="connsiteY6" fmla="*/ 0 h 12192000"/>
              <a:gd name="connsiteX7" fmla="*/ 0 w 6863365"/>
              <a:gd name="connsiteY7" fmla="*/ 12192000 h 12192000"/>
              <a:gd name="connsiteX8" fmla="*/ 6863365 w 6863365"/>
              <a:gd name="connsiteY8" fmla="*/ 12190476 h 12192000"/>
              <a:gd name="connsiteX9" fmla="*/ 6858000 w 6863365"/>
              <a:gd name="connsiteY9" fmla="*/ 12181226 h 12192000"/>
              <a:gd name="connsiteX10" fmla="*/ 6858000 w 6863365"/>
              <a:gd name="connsiteY10" fmla="*/ 12190476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63365" h="12192000">
                <a:moveTo>
                  <a:pt x="6858000" y="12192000"/>
                </a:moveTo>
                <a:lnTo>
                  <a:pt x="6858000" y="12190476"/>
                </a:lnTo>
                <a:lnTo>
                  <a:pt x="18771" y="12190476"/>
                </a:lnTo>
                <a:lnTo>
                  <a:pt x="3441068" y="6289964"/>
                </a:lnTo>
                <a:lnTo>
                  <a:pt x="6858000" y="12181226"/>
                </a:lnTo>
                <a:lnTo>
                  <a:pt x="6858000" y="0"/>
                </a:lnTo>
                <a:lnTo>
                  <a:pt x="0" y="0"/>
                </a:lnTo>
                <a:lnTo>
                  <a:pt x="0" y="12192000"/>
                </a:lnTo>
                <a:close/>
                <a:moveTo>
                  <a:pt x="6863365" y="12190476"/>
                </a:moveTo>
                <a:lnTo>
                  <a:pt x="6858000" y="12181226"/>
                </a:lnTo>
                <a:lnTo>
                  <a:pt x="6858000" y="121904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35863" y="2663601"/>
            <a:ext cx="1210588" cy="400110"/>
          </a:xfrm>
          <a:prstGeom prst="rect">
            <a:avLst/>
          </a:prstGeom>
          <a:noFill/>
          <a:ln w="190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关于公司</a:t>
            </a:r>
          </a:p>
        </p:txBody>
      </p:sp>
      <p:sp>
        <p:nvSpPr>
          <p:cNvPr id="5" name="等腰三角形 4"/>
          <p:cNvSpPr/>
          <p:nvPr/>
        </p:nvSpPr>
        <p:spPr>
          <a:xfrm rot="5400000" flipH="1">
            <a:off x="5712264" y="3721640"/>
            <a:ext cx="447195" cy="385513"/>
          </a:xfrm>
          <a:prstGeom prst="triangle">
            <a:avLst/>
          </a:prstGeom>
          <a:solidFill>
            <a:srgbClr val="555A5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45494" y="3690881"/>
            <a:ext cx="227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en-US" sz="1200" dirty="0">
                <a:solidFill>
                  <a:srgbClr val="534C49"/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02287" y="3167387"/>
            <a:ext cx="37147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800" b="1" spc="300">
                <a:solidFill>
                  <a:srgbClr val="534C49"/>
                </a:solidFill>
                <a:latin typeface="+mn-ea"/>
                <a:cs typeface="Microsoft JhengHei Light" panose="020B0304030504040204" pitchFamily="34" charset="-122"/>
              </a:defRPr>
            </a:lvl1pPr>
          </a:lstStyle>
          <a:p>
            <a:r>
              <a:rPr lang="pt-BR" altLang="en-US">
                <a:solidFill>
                  <a:schemeClr val="bg2">
                    <a:lumMod val="25000"/>
                  </a:schemeClr>
                </a:solidFill>
                <a:latin typeface="+mn-lt"/>
                <a:cs typeface="+mn-ea"/>
                <a:sym typeface="+mn-lt"/>
              </a:rPr>
              <a:t>Contextualização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/>
        </p:nvSpPr>
        <p:spPr>
          <a:xfrm rot="5400000" flipH="1">
            <a:off x="5191110" y="2611296"/>
            <a:ext cx="1297029" cy="1118128"/>
          </a:xfrm>
          <a:prstGeom prst="triangle">
            <a:avLst/>
          </a:prstGeom>
          <a:solidFill>
            <a:srgbClr val="976D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7"/>
          <p:cNvSpPr/>
          <p:nvPr/>
        </p:nvSpPr>
        <p:spPr>
          <a:xfrm rot="16200000" flipV="1">
            <a:off x="-3784348" y="2315593"/>
            <a:ext cx="7761736" cy="2851150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858002" h="2890837">
                <a:moveTo>
                  <a:pt x="0" y="2890837"/>
                </a:moveTo>
                <a:lnTo>
                  <a:pt x="1495422" y="0"/>
                </a:lnTo>
                <a:lnTo>
                  <a:pt x="6858002" y="2890837"/>
                </a:lnTo>
                <a:lnTo>
                  <a:pt x="0" y="2890837"/>
                </a:lnTo>
                <a:close/>
              </a:path>
            </a:pathLst>
          </a:custGeom>
          <a:solidFill>
            <a:srgbClr val="555A5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8444067" y="55883"/>
            <a:ext cx="334073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600" spc="300">
                <a:solidFill>
                  <a:srgbClr val="534C49"/>
                </a:solidFill>
                <a:ea typeface="+mn-ea"/>
                <a:cs typeface="Calibri Light" panose="020F0302020204030204" pitchFamily="34" charset="0"/>
                <a:sym typeface="+mn-lt"/>
              </a:rPr>
              <a:t>Contextualização - Cenário</a:t>
            </a:r>
          </a:p>
        </p:txBody>
      </p:sp>
      <p:sp>
        <p:nvSpPr>
          <p:cNvPr id="14" name="等腰三角形 13"/>
          <p:cNvSpPr/>
          <p:nvPr/>
        </p:nvSpPr>
        <p:spPr>
          <a:xfrm rot="16200000" flipH="1">
            <a:off x="11853895" y="54768"/>
            <a:ext cx="392874" cy="283336"/>
          </a:xfrm>
          <a:prstGeom prst="triangle">
            <a:avLst/>
          </a:prstGeom>
          <a:solidFill>
            <a:srgbClr val="976D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-19050" y="-635"/>
            <a:ext cx="5547360" cy="6995795"/>
            <a:chOff x="-2" y="-1"/>
            <a:chExt cx="8736" cy="10976"/>
          </a:xfrm>
        </p:grpSpPr>
        <p:pic>
          <p:nvPicPr>
            <p:cNvPr id="17" name="Imagem 16" descr="route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" y="1"/>
              <a:ext cx="8638" cy="10869"/>
            </a:xfrm>
            <a:prstGeom prst="rect">
              <a:avLst/>
            </a:prstGeom>
          </p:spPr>
        </p:pic>
        <p:sp>
          <p:nvSpPr>
            <p:cNvPr id="18" name="Rectangle 7"/>
            <p:cNvSpPr/>
            <p:nvPr/>
          </p:nvSpPr>
          <p:spPr>
            <a:xfrm>
              <a:off x="-2" y="-1"/>
              <a:ext cx="8676" cy="10870"/>
            </a:xfrm>
            <a:prstGeom prst="rect">
              <a:avLst/>
            </a:prstGeom>
            <a:solidFill>
              <a:schemeClr val="tx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iângulo direito 18"/>
            <p:cNvSpPr/>
            <p:nvPr/>
          </p:nvSpPr>
          <p:spPr>
            <a:xfrm rot="10800000">
              <a:off x="36" y="1"/>
              <a:ext cx="8699" cy="109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altLang="en-US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4046855" y="982345"/>
            <a:ext cx="4732020" cy="643255"/>
            <a:chOff x="6373" y="1547"/>
            <a:chExt cx="7452" cy="1013"/>
          </a:xfrm>
        </p:grpSpPr>
        <p:sp>
          <p:nvSpPr>
            <p:cNvPr id="3" name="文本框 5"/>
            <p:cNvSpPr txBox="1">
              <a:spLocks noChangeArrowheads="1"/>
            </p:cNvSpPr>
            <p:nvPr/>
          </p:nvSpPr>
          <p:spPr bwMode="auto">
            <a:xfrm>
              <a:off x="6373" y="1547"/>
              <a:ext cx="4474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534C49"/>
                  </a:solidFill>
                  <a:latin typeface="+mj-ea"/>
                  <a:ea typeface="+mj-ea"/>
                </a:defRPr>
              </a:lvl1pPr>
              <a:lvl2pPr marL="742950" indent="-285750">
                <a:defRPr sz="1300"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r>
                <a:rPr lang="pt-BR" altLang="en-US" dirty="0">
                  <a:solidFill>
                    <a:srgbClr val="976DD0"/>
                  </a:solidFill>
                  <a:latin typeface="+mn-lt"/>
                  <a:ea typeface="+mn-ea"/>
                  <a:cs typeface="+mn-ea"/>
                  <a:sym typeface="+mn-lt"/>
                </a:rPr>
                <a:t>TRANSPORTES NO BRASIL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6373" y="1908"/>
              <a:ext cx="7452" cy="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lt"/>
                </a:rPr>
                <a:t>O principal meio de transporte no Brasil, são as rodovias.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4440555" y="2000250"/>
            <a:ext cx="5146040" cy="1073785"/>
            <a:chOff x="6993" y="3150"/>
            <a:chExt cx="8104" cy="1691"/>
          </a:xfrm>
        </p:grpSpPr>
        <p:sp>
          <p:nvSpPr>
            <p:cNvPr id="5" name="矩形 4"/>
            <p:cNvSpPr/>
            <p:nvPr/>
          </p:nvSpPr>
          <p:spPr>
            <a:xfrm>
              <a:off x="7403" y="3681"/>
              <a:ext cx="7695" cy="11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lt"/>
                </a:rPr>
                <a:t>As grandes concessões concedidas  pela ANTT ( Agência nacional de transportes terrestres) desde 2001.</a:t>
              </a:r>
            </a:p>
          </p:txBody>
        </p:sp>
        <p:sp>
          <p:nvSpPr>
            <p:cNvPr id="6" name="矩形 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6993" y="3150"/>
              <a:ext cx="4214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en-US" sz="1600" dirty="0">
                  <a:solidFill>
                    <a:srgbClr val="976DD0"/>
                  </a:solidFill>
                  <a:cs typeface="+mn-ea"/>
                  <a:sym typeface="+mn-lt"/>
                </a:rPr>
                <a:t>G</a:t>
              </a:r>
              <a:r>
                <a:rPr lang="pt-BR" sz="1600" dirty="0">
                  <a:solidFill>
                    <a:srgbClr val="976DD0"/>
                  </a:solidFill>
                  <a:cs typeface="+mn-ea"/>
                  <a:sym typeface="+mn-lt"/>
                </a:rPr>
                <a:t>RANDES CONCESSÕES</a:t>
              </a: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5317343" y="3411855"/>
            <a:ext cx="4994275" cy="1073785"/>
            <a:chOff x="8263" y="5395"/>
            <a:chExt cx="7865" cy="1691"/>
          </a:xfrm>
        </p:grpSpPr>
        <p:sp>
          <p:nvSpPr>
            <p:cNvPr id="8" name="矩形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8263" y="5395"/>
              <a:ext cx="3657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en-US" sz="1600" dirty="0">
                  <a:solidFill>
                    <a:srgbClr val="976DD0"/>
                  </a:solidFill>
                  <a:cs typeface="+mn-ea"/>
                  <a:sym typeface="+mn-lt"/>
                </a:rPr>
                <a:t>RODOVIAS PRIVADAS</a:t>
              </a:r>
            </a:p>
          </p:txBody>
        </p:sp>
        <p:sp>
          <p:nvSpPr>
            <p:cNvPr id="2" name="矩形 4"/>
            <p:cNvSpPr/>
            <p:nvPr/>
          </p:nvSpPr>
          <p:spPr>
            <a:xfrm>
              <a:off x="8434" y="5926"/>
              <a:ext cx="7695" cy="11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lt"/>
                </a:rPr>
                <a:t>Mais de </a:t>
              </a:r>
              <a:r>
                <a:rPr lang="pt-B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lt"/>
                </a:rPr>
                <a:t>11.000 Km</a:t>
              </a:r>
              <a:r>
                <a:rPr lang="pt-B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lt"/>
                </a:rPr>
                <a:t> de rodovias privadas precisando de manutenção.</a:t>
              </a: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6089064" y="4861382"/>
            <a:ext cx="5048885" cy="963930"/>
            <a:chOff x="9274" y="7639"/>
            <a:chExt cx="7951" cy="1518"/>
          </a:xfrm>
        </p:grpSpPr>
        <p:sp>
          <p:nvSpPr>
            <p:cNvPr id="10" name="矩形 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9274" y="7639"/>
              <a:ext cx="5250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en-US" sz="1600">
                  <a:solidFill>
                    <a:srgbClr val="976DD0"/>
                  </a:solidFill>
                  <a:cs typeface="+mn-ea"/>
                  <a:sym typeface="+mn-lt"/>
                </a:rPr>
                <a:t>ÚLTIMA FASE DE CONCESSÕES</a:t>
              </a:r>
            </a:p>
          </p:txBody>
        </p:sp>
        <p:sp>
          <p:nvSpPr>
            <p:cNvPr id="11" name="矩形 4"/>
            <p:cNvSpPr/>
            <p:nvPr/>
          </p:nvSpPr>
          <p:spPr>
            <a:xfrm>
              <a:off x="9531" y="8047"/>
              <a:ext cx="7695" cy="1111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cs typeface="Calibri Light" panose="020F0302020204030204"/>
                  <a:sym typeface="+mn-lt"/>
                </a:rPr>
                <a:t>Última fase de concessões inclui rodovias precisando de reforma imediata.</a:t>
              </a:r>
            </a:p>
          </p:txBody>
        </p: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rout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9055" y="-67945"/>
            <a:ext cx="5220970" cy="6975475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 rot="5400000" flipH="1">
            <a:off x="2458720" y="-2833370"/>
            <a:ext cx="7073265" cy="12409170"/>
          </a:xfrm>
          <a:custGeom>
            <a:avLst/>
            <a:gdLst>
              <a:gd name="connsiteX0" fmla="*/ 6858000 w 6863365"/>
              <a:gd name="connsiteY0" fmla="*/ 12192000 h 12192000"/>
              <a:gd name="connsiteX1" fmla="*/ 6858000 w 6863365"/>
              <a:gd name="connsiteY1" fmla="*/ 12190476 h 12192000"/>
              <a:gd name="connsiteX2" fmla="*/ 18771 w 6863365"/>
              <a:gd name="connsiteY2" fmla="*/ 12190476 h 12192000"/>
              <a:gd name="connsiteX3" fmla="*/ 3441068 w 6863365"/>
              <a:gd name="connsiteY3" fmla="*/ 6289964 h 12192000"/>
              <a:gd name="connsiteX4" fmla="*/ 6858000 w 6863365"/>
              <a:gd name="connsiteY4" fmla="*/ 12181226 h 12192000"/>
              <a:gd name="connsiteX5" fmla="*/ 6858000 w 6863365"/>
              <a:gd name="connsiteY5" fmla="*/ 0 h 12192000"/>
              <a:gd name="connsiteX6" fmla="*/ 0 w 6863365"/>
              <a:gd name="connsiteY6" fmla="*/ 0 h 12192000"/>
              <a:gd name="connsiteX7" fmla="*/ 0 w 6863365"/>
              <a:gd name="connsiteY7" fmla="*/ 12192000 h 12192000"/>
              <a:gd name="connsiteX8" fmla="*/ 6863365 w 6863365"/>
              <a:gd name="connsiteY8" fmla="*/ 12190476 h 12192000"/>
              <a:gd name="connsiteX9" fmla="*/ 6858000 w 6863365"/>
              <a:gd name="connsiteY9" fmla="*/ 12181226 h 12192000"/>
              <a:gd name="connsiteX10" fmla="*/ 6858000 w 6863365"/>
              <a:gd name="connsiteY10" fmla="*/ 12190476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63365" h="12192000">
                <a:moveTo>
                  <a:pt x="6858000" y="12192000"/>
                </a:moveTo>
                <a:lnTo>
                  <a:pt x="6858000" y="12190476"/>
                </a:lnTo>
                <a:lnTo>
                  <a:pt x="18771" y="12190476"/>
                </a:lnTo>
                <a:lnTo>
                  <a:pt x="3441068" y="6289964"/>
                </a:lnTo>
                <a:lnTo>
                  <a:pt x="6858000" y="12181226"/>
                </a:lnTo>
                <a:lnTo>
                  <a:pt x="6858000" y="0"/>
                </a:lnTo>
                <a:lnTo>
                  <a:pt x="0" y="0"/>
                </a:lnTo>
                <a:lnTo>
                  <a:pt x="0" y="12192000"/>
                </a:lnTo>
                <a:close/>
                <a:moveTo>
                  <a:pt x="6863365" y="12190476"/>
                </a:moveTo>
                <a:lnTo>
                  <a:pt x="6858000" y="12181226"/>
                </a:lnTo>
                <a:lnTo>
                  <a:pt x="6858000" y="121904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35863" y="2663601"/>
            <a:ext cx="1210588" cy="400110"/>
          </a:xfrm>
          <a:prstGeom prst="rect">
            <a:avLst/>
          </a:prstGeom>
          <a:noFill/>
          <a:ln w="190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关于公司</a:t>
            </a:r>
          </a:p>
        </p:txBody>
      </p:sp>
      <p:sp>
        <p:nvSpPr>
          <p:cNvPr id="5" name="等腰三角形 4"/>
          <p:cNvSpPr/>
          <p:nvPr/>
        </p:nvSpPr>
        <p:spPr>
          <a:xfrm rot="5400000" flipH="1">
            <a:off x="5712264" y="3721640"/>
            <a:ext cx="447195" cy="385513"/>
          </a:xfrm>
          <a:prstGeom prst="triangle">
            <a:avLst/>
          </a:prstGeom>
          <a:solidFill>
            <a:srgbClr val="555A5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99707" y="3038206"/>
            <a:ext cx="1362361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algn="ctr">
              <a:defRPr sz="2800" b="1" spc="300">
                <a:solidFill>
                  <a:srgbClr val="534C49"/>
                </a:solidFill>
                <a:latin typeface="+mn-ea"/>
                <a:cs typeface="Microsoft JhengHei Light" panose="020B0304030504040204" pitchFamily="34" charset="-122"/>
              </a:defRPr>
            </a:lvl1pPr>
          </a:lstStyle>
          <a:p>
            <a:r>
              <a:rPr lang="pt-BR" altLang="en-US" dirty="0" err="1">
                <a:solidFill>
                  <a:schemeClr val="bg2">
                    <a:lumMod val="25000"/>
                  </a:schemeClr>
                </a:solidFill>
                <a:latin typeface="+mn-lt"/>
                <a:cs typeface="+mn-ea"/>
                <a:sym typeface="+mn-lt"/>
              </a:rPr>
              <a:t>LLD’s</a:t>
            </a:r>
            <a:endParaRPr lang="pt-BR" altLang="zh-CN" dirty="0">
              <a:solidFill>
                <a:schemeClr val="bg2">
                  <a:lumMod val="25000"/>
                </a:schemeClr>
              </a:solidFill>
              <a:latin typeface="+mn-lt"/>
              <a:cs typeface="+mn-ea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H="1">
            <a:off x="-508617" y="466676"/>
            <a:ext cx="6844594" cy="5900512"/>
          </a:xfrm>
          <a:prstGeom prst="triangle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/>
        </p:nvSpPr>
        <p:spPr>
          <a:xfrm rot="5400000" flipH="1">
            <a:off x="5191110" y="2611296"/>
            <a:ext cx="1297029" cy="1118128"/>
          </a:xfrm>
          <a:prstGeom prst="triangle">
            <a:avLst/>
          </a:prstGeom>
          <a:solidFill>
            <a:srgbClr val="976D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等腰三角形 7"/>
          <p:cNvSpPr/>
          <p:nvPr/>
        </p:nvSpPr>
        <p:spPr>
          <a:xfrm rot="16200000" flipV="1">
            <a:off x="-3769360" y="2275205"/>
            <a:ext cx="7733030" cy="2851785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858002" h="2890837">
                <a:moveTo>
                  <a:pt x="0" y="2890837"/>
                </a:moveTo>
                <a:lnTo>
                  <a:pt x="1495422" y="0"/>
                </a:lnTo>
                <a:lnTo>
                  <a:pt x="6858002" y="2890837"/>
                </a:lnTo>
                <a:lnTo>
                  <a:pt x="0" y="2890837"/>
                </a:lnTo>
                <a:close/>
              </a:path>
            </a:pathLst>
          </a:custGeom>
          <a:solidFill>
            <a:srgbClr val="555A5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1504815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35863" y="2663601"/>
            <a:ext cx="1210588" cy="400110"/>
          </a:xfrm>
          <a:prstGeom prst="rect">
            <a:avLst/>
          </a:prstGeom>
          <a:noFill/>
          <a:ln w="190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关于公司</a:t>
            </a:r>
          </a:p>
        </p:txBody>
      </p:sp>
      <p:sp>
        <p:nvSpPr>
          <p:cNvPr id="8" name="等腰三角形 7"/>
          <p:cNvSpPr/>
          <p:nvPr/>
        </p:nvSpPr>
        <p:spPr>
          <a:xfrm rot="5400000" flipH="1">
            <a:off x="-508617" y="466676"/>
            <a:ext cx="6844594" cy="5900512"/>
          </a:xfrm>
          <a:prstGeom prst="triangle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0" name="Imagem 9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F0CF384-CA58-4294-ADDE-3EC847DAD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01" y="513659"/>
            <a:ext cx="11304798" cy="6140170"/>
          </a:xfrm>
          <a:prstGeom prst="rect">
            <a:avLst/>
          </a:prstGeom>
        </p:spPr>
      </p:pic>
      <p:sp>
        <p:nvSpPr>
          <p:cNvPr id="11" name="文本框 5">
            <a:extLst>
              <a:ext uri="{FF2B5EF4-FFF2-40B4-BE49-F238E27FC236}">
                <a16:creationId xmlns:a16="http://schemas.microsoft.com/office/drawing/2014/main" id="{03D40F23-1710-499F-BCE9-C90855569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8008" y="-10295"/>
            <a:ext cx="1690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600" spc="300" dirty="0">
                <a:solidFill>
                  <a:srgbClr val="534C49"/>
                </a:solidFill>
                <a:ea typeface="+mn-ea"/>
                <a:cs typeface="Calibri Light" panose="020F0302020204030204" pitchFamily="34" charset="0"/>
                <a:sym typeface="+mn-lt"/>
              </a:rPr>
              <a:t>LLD - Legado</a:t>
            </a: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3293F491-3416-458A-9C4A-AEA95AE9E9BE}"/>
              </a:ext>
            </a:extLst>
          </p:cNvPr>
          <p:cNvSpPr/>
          <p:nvPr/>
        </p:nvSpPr>
        <p:spPr>
          <a:xfrm rot="16200000" flipH="1">
            <a:off x="11853895" y="54768"/>
            <a:ext cx="392874" cy="283336"/>
          </a:xfrm>
          <a:prstGeom prst="triangle">
            <a:avLst/>
          </a:prstGeom>
          <a:solidFill>
            <a:srgbClr val="976D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8615535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>
            <a:extLst>
              <a:ext uri="{FF2B5EF4-FFF2-40B4-BE49-F238E27FC236}">
                <a16:creationId xmlns:a16="http://schemas.microsoft.com/office/drawing/2014/main" id="{D8B5E98B-21D0-4628-AD37-004DC4E36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8649" y="54319"/>
            <a:ext cx="26300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600" spc="300" dirty="0">
                <a:solidFill>
                  <a:srgbClr val="534C49"/>
                </a:solidFill>
                <a:ea typeface="+mn-ea"/>
                <a:cs typeface="Calibri Light" panose="020F0302020204030204" pitchFamily="34" charset="0"/>
                <a:sym typeface="+mn-lt"/>
              </a:rPr>
              <a:t>Diagrama de solução</a:t>
            </a:r>
          </a:p>
        </p:txBody>
      </p:sp>
      <p:sp>
        <p:nvSpPr>
          <p:cNvPr id="5" name="等腰三角形 13">
            <a:extLst>
              <a:ext uri="{FF2B5EF4-FFF2-40B4-BE49-F238E27FC236}">
                <a16:creationId xmlns:a16="http://schemas.microsoft.com/office/drawing/2014/main" id="{B2D2FEB6-DA7C-4A13-A156-6F7D0D6BED1F}"/>
              </a:ext>
            </a:extLst>
          </p:cNvPr>
          <p:cNvSpPr/>
          <p:nvPr/>
        </p:nvSpPr>
        <p:spPr>
          <a:xfrm rot="16200000" flipH="1">
            <a:off x="11853895" y="54768"/>
            <a:ext cx="392874" cy="283336"/>
          </a:xfrm>
          <a:prstGeom prst="triangle">
            <a:avLst/>
          </a:prstGeom>
          <a:solidFill>
            <a:srgbClr val="976D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E69AA5-E73E-4675-B1B2-3F0F27ACF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6"/>
          <a:stretch/>
        </p:blipFill>
        <p:spPr>
          <a:xfrm>
            <a:off x="1602142" y="880707"/>
            <a:ext cx="8991514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50812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dbuoowh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183</Words>
  <Application>Microsoft Office PowerPoint</Application>
  <PresentationFormat>Widescreen</PresentationFormat>
  <Paragraphs>54</Paragraphs>
  <Slides>14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主题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Lucas Ferreira</cp:lastModifiedBy>
  <cp:revision>444</cp:revision>
  <dcterms:created xsi:type="dcterms:W3CDTF">2018-01-22T13:26:00Z</dcterms:created>
  <dcterms:modified xsi:type="dcterms:W3CDTF">2020-10-24T01:23:36Z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1046-11.2.0.9281</vt:lpwstr>
  </property>
</Properties>
</file>