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0000"/>
    <a:srgbClr val="FEC7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" userId="10cb0cc1dc347670" providerId="LiveId" clId="{9D11611E-2066-46E6-B59A-B4A31966A554}"/>
    <pc:docChg chg="modSld">
      <pc:chgData name="cesar" userId="10cb0cc1dc347670" providerId="LiveId" clId="{9D11611E-2066-46E6-B59A-B4A31966A554}" dt="2020-11-16T23:06:10.778" v="0" actId="1076"/>
      <pc:docMkLst>
        <pc:docMk/>
      </pc:docMkLst>
      <pc:sldChg chg="modSp mod">
        <pc:chgData name="cesar" userId="10cb0cc1dc347670" providerId="LiveId" clId="{9D11611E-2066-46E6-B59A-B4A31966A554}" dt="2020-11-16T23:06:10.778" v="0" actId="1076"/>
        <pc:sldMkLst>
          <pc:docMk/>
          <pc:sldMk cId="2855491589" sldId="261"/>
        </pc:sldMkLst>
        <pc:spChg chg="mod">
          <ac:chgData name="cesar" userId="10cb0cc1dc347670" providerId="LiveId" clId="{9D11611E-2066-46E6-B59A-B4A31966A554}" dt="2020-11-16T23:06:10.778" v="0" actId="1076"/>
          <ac:spMkLst>
            <pc:docMk/>
            <pc:sldMk cId="2855491589" sldId="261"/>
            <ac:spMk id="3" creationId="{67C6C400-24F4-4A5C-A667-CDED06E3EA6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7D-4629-A45A-9538EAE739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93773551"/>
        <c:axId val="993768975"/>
      </c:lineChart>
      <c:catAx>
        <c:axId val="993773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93768975"/>
        <c:crosses val="autoZero"/>
        <c:auto val="1"/>
        <c:lblAlgn val="ctr"/>
        <c:lblOffset val="100"/>
        <c:noMultiLvlLbl val="0"/>
      </c:catAx>
      <c:valAx>
        <c:axId val="993768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93773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EA6-4D4A-B074-08011C3F7C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93773551"/>
        <c:axId val="993768975"/>
      </c:lineChart>
      <c:catAx>
        <c:axId val="993773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93768975"/>
        <c:crosses val="autoZero"/>
        <c:auto val="1"/>
        <c:lblAlgn val="ctr"/>
        <c:lblOffset val="100"/>
        <c:noMultiLvlLbl val="0"/>
      </c:catAx>
      <c:valAx>
        <c:axId val="993768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93773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55A3CB-0FDF-4CB6-B883-1BF65B525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D9EFBD-AB60-41C4-911D-FDF4E815B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08A3EB-2BED-46D3-8038-3591436ED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3C4A-BF98-4CC9-8356-54361AE5D5F6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CD0283-A8B2-49CB-A136-8B5C57961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BA7A1A-B2D8-44A5-AEBA-F22FCBFD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03D3-E08B-413E-8DC9-B77323CF5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92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7490F5-511A-44CD-881A-11E2A777F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6DC3870-59B2-486E-91B7-A7E948BB2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DDAB06-C19F-4BB2-866C-7028E0CC9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3C4A-BF98-4CC9-8356-54361AE5D5F6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6CEA19-7177-4452-B424-73F1B55E8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3CECCE-D794-4854-BD4B-E7E1FC3B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03D3-E08B-413E-8DC9-B77323CF5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836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F1F073-177B-4800-AEA2-43A460ED6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A956DF-024F-4D3B-B538-FF24B256D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C58D91-D304-4A76-8EC0-DCB41C7BF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3C4A-BF98-4CC9-8356-54361AE5D5F6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220F86-1423-48C4-90FF-BAC95E824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9099D2-549D-4F3C-9C5F-5277694E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03D3-E08B-413E-8DC9-B77323CF5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33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45A8C-4655-479B-87D5-D1B655F4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826401-B49D-42C4-829D-6394A1423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8B5045-4E2C-46D4-9096-77F73C07C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3C4A-BF98-4CC9-8356-54361AE5D5F6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E14B42-5375-4CD0-8DA4-3CDFDB87B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8DDF50-4315-4F1B-AF78-F6853C08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03D3-E08B-413E-8DC9-B77323CF5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56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F6B40-6849-4C4A-A837-60E8DCBF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74AAF0-4421-49AD-AC8E-1D538493A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276E6D-7EE2-4AAE-86BF-766DBC6D2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3C4A-BF98-4CC9-8356-54361AE5D5F6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98CBF3-AF45-4384-BD2E-015CCDDE1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B86062-2B5F-4A4E-A16D-9DCD41BB4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03D3-E08B-413E-8DC9-B77323CF5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336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E6906-4CF1-4C35-97B3-5C2FF538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E802BB-E0EF-4047-AB17-6421E4E23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04E565-F179-4889-9FC8-334BA9884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A28E80-E4C1-4BE4-9EDC-EC284E8B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3C4A-BF98-4CC9-8356-54361AE5D5F6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74C74A-6FEA-41C5-A27C-26A092DB5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7ECAB1-35AB-402C-A049-4D3B72670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03D3-E08B-413E-8DC9-B77323CF5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6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BCD0A-0B2B-4C8B-8C6D-588C04E82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3C2A09-B989-4397-AAE1-43EAA61C2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18250DD-EEDE-4D01-B46B-61E0A7161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CAEB032-53F8-408F-BA96-D585F8397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E7B65A3-A3BF-47D8-82BC-D91E01B42B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825856-EC2B-4550-9835-066EB6E02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3C4A-BF98-4CC9-8356-54361AE5D5F6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09CE31E-86C3-47AD-9EDA-53451F011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147DC76-724C-489D-9086-5727ABA6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03D3-E08B-413E-8DC9-B77323CF5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724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82A93-BC5C-4478-A77E-5458D0F8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BD064A3-0B6A-4E67-8631-0E11C4B2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3C4A-BF98-4CC9-8356-54361AE5D5F6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3B9C77F-2BE0-4075-A398-864DF14A4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B58C76-4555-46B3-9FF8-D23D26E47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03D3-E08B-413E-8DC9-B77323CF5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86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D8D285A-D68A-4E4E-AB1D-1B32F33F1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3C4A-BF98-4CC9-8356-54361AE5D5F6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2CCAA2D-441C-4624-A611-9F40EEE21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0615A-2ACC-4736-9C3F-82C52AF53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03D3-E08B-413E-8DC9-B77323CF5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474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E414E-A6A4-4184-A31A-70FE7F592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C9DDB5-E7B2-4E79-A99F-9387E3B3F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EAD60D0-2AE5-468F-AD8D-AD28F2D7B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652BD8-0C99-4416-B8B5-08DB40E72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3C4A-BF98-4CC9-8356-54361AE5D5F6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95F4D4-851A-4DE4-8482-BDDF9A9EC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4898FF-1885-4D49-A340-661A62C98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03D3-E08B-413E-8DC9-B77323CF5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40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DFBA6-4400-4C9D-AD70-7946F8331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1A17277-FB44-407F-B252-1FE666829A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839254F-F86F-4E11-9D5A-6AB2D0299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3E15B3-C231-4C6E-B4D2-FEBCD3848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3C4A-BF98-4CC9-8356-54361AE5D5F6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1291E8-820E-44C2-8112-172C10248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33BA77-1975-4C1B-8092-93AD49BD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03D3-E08B-413E-8DC9-B77323CF5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779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C299A75-E418-4B42-8025-EB560E7F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7C5DB6-FFFD-4B5F-9871-57A56D50B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C7D29A-CBD3-4880-9181-C1DE38826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63C4A-BF98-4CC9-8356-54361AE5D5F6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4BFE96-8453-4ED4-BBFF-B486270D3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9CAE47-CE39-4452-BBBF-762384E4A1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F03D3-E08B-413E-8DC9-B77323CF5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06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9F68E6B-5EAD-41FE-944E-4C2D769B3971}"/>
              </a:ext>
            </a:extLst>
          </p:cNvPr>
          <p:cNvSpPr/>
          <p:nvPr/>
        </p:nvSpPr>
        <p:spPr>
          <a:xfrm>
            <a:off x="0" y="-2"/>
            <a:ext cx="12192000" cy="808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584E687-087F-4B2E-8DAE-6C856F09CFD9}"/>
              </a:ext>
            </a:extLst>
          </p:cNvPr>
          <p:cNvSpPr/>
          <p:nvPr/>
        </p:nvSpPr>
        <p:spPr>
          <a:xfrm>
            <a:off x="1" y="808384"/>
            <a:ext cx="12191999" cy="6049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 descr="Uma imagem contendo desenho&#10;&#10;Descrição gerada automaticamente">
            <a:extLst>
              <a:ext uri="{FF2B5EF4-FFF2-40B4-BE49-F238E27FC236}">
                <a16:creationId xmlns:a16="http://schemas.microsoft.com/office/drawing/2014/main" id="{2D60160D-B2CF-4207-85EE-BAA728A49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9" y="66258"/>
            <a:ext cx="1317476" cy="67586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A101CAC-DF49-4260-B2AB-09812CBF8554}"/>
              </a:ext>
            </a:extLst>
          </p:cNvPr>
          <p:cNvSpPr txBox="1"/>
          <p:nvPr/>
        </p:nvSpPr>
        <p:spPr>
          <a:xfrm>
            <a:off x="2111874" y="234912"/>
            <a:ext cx="7794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u="sng" dirty="0"/>
              <a:t>Monitoramento</a:t>
            </a:r>
            <a:r>
              <a:rPr lang="pt-BR" sz="1600" dirty="0"/>
              <a:t>      Inventário      HelpDesk      Relatórios      Blacklist      Administrador </a:t>
            </a:r>
          </a:p>
        </p:txBody>
      </p:sp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F095A523-D954-4FC4-9638-F3E9C9089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071" y="160751"/>
            <a:ext cx="557460" cy="557460"/>
          </a:xfrm>
          <a:prstGeom prst="rect">
            <a:avLst/>
          </a:prstGeom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C65A7C3-057C-4ED8-8C9B-3BC67D572DDE}"/>
              </a:ext>
            </a:extLst>
          </p:cNvPr>
          <p:cNvCxnSpPr>
            <a:cxnSpLocks/>
          </p:cNvCxnSpPr>
          <p:nvPr/>
        </p:nvCxnSpPr>
        <p:spPr>
          <a:xfrm>
            <a:off x="0" y="80838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F5F14E0-4FD8-4719-ABAC-FBEECFCA2527}"/>
              </a:ext>
            </a:extLst>
          </p:cNvPr>
          <p:cNvSpPr txBox="1"/>
          <p:nvPr/>
        </p:nvSpPr>
        <p:spPr>
          <a:xfrm>
            <a:off x="0" y="977035"/>
            <a:ext cx="1861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Visão global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1F3D6C3F-A4FA-4E7C-A579-9B44016B5E89}"/>
              </a:ext>
            </a:extLst>
          </p:cNvPr>
          <p:cNvSpPr/>
          <p:nvPr/>
        </p:nvSpPr>
        <p:spPr>
          <a:xfrm>
            <a:off x="66330" y="1550506"/>
            <a:ext cx="5911202" cy="20805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22A830EA-F0B7-44B9-8F43-9D8CBFC560FA}"/>
              </a:ext>
            </a:extLst>
          </p:cNvPr>
          <p:cNvSpPr txBox="1"/>
          <p:nvPr/>
        </p:nvSpPr>
        <p:spPr>
          <a:xfrm>
            <a:off x="95588" y="1580634"/>
            <a:ext cx="125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Alertas</a:t>
            </a:r>
            <a:endParaRPr lang="pt-BR" sz="1600" b="1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1539C02-0E46-40BA-AE0E-018878327E82}"/>
              </a:ext>
            </a:extLst>
          </p:cNvPr>
          <p:cNvSpPr txBox="1"/>
          <p:nvPr/>
        </p:nvSpPr>
        <p:spPr>
          <a:xfrm>
            <a:off x="225721" y="2078748"/>
            <a:ext cx="553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Hora 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</a:rPr>
              <a:t>▼         Status               Host                  Problema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EFC95D4E-0BAE-43D2-A274-0D96CF2323D9}"/>
              </a:ext>
            </a:extLst>
          </p:cNvPr>
          <p:cNvSpPr/>
          <p:nvPr/>
        </p:nvSpPr>
        <p:spPr>
          <a:xfrm>
            <a:off x="66330" y="2448080"/>
            <a:ext cx="5911202" cy="6689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39700327-E9E6-45CA-B05F-80ED2D75A375}"/>
              </a:ext>
            </a:extLst>
          </p:cNvPr>
          <p:cNvCxnSpPr/>
          <p:nvPr/>
        </p:nvCxnSpPr>
        <p:spPr>
          <a:xfrm>
            <a:off x="1219634" y="2448080"/>
            <a:ext cx="0" cy="66894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A3E78099-00B5-4450-AFE9-FDAA5FA71BDA}"/>
              </a:ext>
            </a:extLst>
          </p:cNvPr>
          <p:cNvSpPr txBox="1"/>
          <p:nvPr/>
        </p:nvSpPr>
        <p:spPr>
          <a:xfrm>
            <a:off x="198934" y="2648135"/>
            <a:ext cx="971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002060"/>
                </a:solidFill>
              </a:rPr>
              <a:t>12:33:34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38EF6F4C-0194-498C-8613-9020293B88E1}"/>
              </a:ext>
            </a:extLst>
          </p:cNvPr>
          <p:cNvSpPr txBox="1"/>
          <p:nvPr/>
        </p:nvSpPr>
        <p:spPr>
          <a:xfrm>
            <a:off x="1264354" y="2637768"/>
            <a:ext cx="1122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FF0000"/>
                </a:solidFill>
              </a:rPr>
              <a:t>PROBLEMA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69E95ED-FEA9-4F08-9511-5657ECA7D7B1}"/>
              </a:ext>
            </a:extLst>
          </p:cNvPr>
          <p:cNvSpPr txBox="1"/>
          <p:nvPr/>
        </p:nvSpPr>
        <p:spPr>
          <a:xfrm>
            <a:off x="2533903" y="2607640"/>
            <a:ext cx="1122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PCWT1010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41002843-4FDE-4746-88D9-1B110E29F194}"/>
              </a:ext>
            </a:extLst>
          </p:cNvPr>
          <p:cNvSpPr/>
          <p:nvPr/>
        </p:nvSpPr>
        <p:spPr>
          <a:xfrm>
            <a:off x="4042346" y="2448080"/>
            <a:ext cx="1935185" cy="668941"/>
          </a:xfrm>
          <a:prstGeom prst="rect">
            <a:avLst/>
          </a:prstGeom>
          <a:solidFill>
            <a:srgbClr val="FEC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u="sng" dirty="0">
                <a:solidFill>
                  <a:schemeClr val="accent2"/>
                </a:solidFill>
              </a:rPr>
              <a:t>Disco com limite atingido de 20% de memória disponível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90BCC48C-8CDE-4AEC-8192-FE59029125BD}"/>
              </a:ext>
            </a:extLst>
          </p:cNvPr>
          <p:cNvSpPr/>
          <p:nvPr/>
        </p:nvSpPr>
        <p:spPr>
          <a:xfrm>
            <a:off x="6110136" y="1550505"/>
            <a:ext cx="5963395" cy="34091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7CFEF4B9-7494-4D46-B3F6-19CC1C119849}"/>
              </a:ext>
            </a:extLst>
          </p:cNvPr>
          <p:cNvSpPr txBox="1"/>
          <p:nvPr/>
        </p:nvSpPr>
        <p:spPr>
          <a:xfrm>
            <a:off x="6152476" y="1550504"/>
            <a:ext cx="196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Média de uso CPU</a:t>
            </a:r>
          </a:p>
        </p:txBody>
      </p:sp>
      <p:graphicFrame>
        <p:nvGraphicFramePr>
          <p:cNvPr id="55" name="Gráfico 54">
            <a:extLst>
              <a:ext uri="{FF2B5EF4-FFF2-40B4-BE49-F238E27FC236}">
                <a16:creationId xmlns:a16="http://schemas.microsoft.com/office/drawing/2014/main" id="{4247CA3E-80F2-4C70-A400-EBBAF216B6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424949"/>
              </p:ext>
            </p:extLst>
          </p:nvPr>
        </p:nvGraphicFramePr>
        <p:xfrm>
          <a:off x="6124600" y="1919836"/>
          <a:ext cx="5911202" cy="3039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7" name="Retângulo 56">
            <a:extLst>
              <a:ext uri="{FF2B5EF4-FFF2-40B4-BE49-F238E27FC236}">
                <a16:creationId xmlns:a16="http://schemas.microsoft.com/office/drawing/2014/main" id="{01F03DB3-F2BC-4EF1-A7F9-AED63E218EE6}"/>
              </a:ext>
            </a:extLst>
          </p:cNvPr>
          <p:cNvSpPr/>
          <p:nvPr/>
        </p:nvSpPr>
        <p:spPr>
          <a:xfrm>
            <a:off x="66330" y="3759879"/>
            <a:ext cx="5911202" cy="23654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59" name="Gráfico 58">
            <a:extLst>
              <a:ext uri="{FF2B5EF4-FFF2-40B4-BE49-F238E27FC236}">
                <a16:creationId xmlns:a16="http://schemas.microsoft.com/office/drawing/2014/main" id="{45D0E116-214B-4E9D-8E0E-E1FA28EBD6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6815000"/>
              </p:ext>
            </p:extLst>
          </p:nvPr>
        </p:nvGraphicFramePr>
        <p:xfrm>
          <a:off x="80794" y="4142987"/>
          <a:ext cx="5911202" cy="1982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1" name="CaixaDeTexto 60">
            <a:extLst>
              <a:ext uri="{FF2B5EF4-FFF2-40B4-BE49-F238E27FC236}">
                <a16:creationId xmlns:a16="http://schemas.microsoft.com/office/drawing/2014/main" id="{EB03B2D0-6F23-43B6-8489-7C8C090101E2}"/>
              </a:ext>
            </a:extLst>
          </p:cNvPr>
          <p:cNvSpPr txBox="1"/>
          <p:nvPr/>
        </p:nvSpPr>
        <p:spPr>
          <a:xfrm>
            <a:off x="82888" y="3815239"/>
            <a:ext cx="196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Uso de Rede</a:t>
            </a:r>
          </a:p>
        </p:txBody>
      </p:sp>
      <p:sp>
        <p:nvSpPr>
          <p:cNvPr id="63" name="Balão de Fala: Retângulo 62">
            <a:extLst>
              <a:ext uri="{FF2B5EF4-FFF2-40B4-BE49-F238E27FC236}">
                <a16:creationId xmlns:a16="http://schemas.microsoft.com/office/drawing/2014/main" id="{4D9CCE1F-1286-4439-91A6-2152DFB9ACB5}"/>
              </a:ext>
            </a:extLst>
          </p:cNvPr>
          <p:cNvSpPr/>
          <p:nvPr/>
        </p:nvSpPr>
        <p:spPr>
          <a:xfrm flipV="1">
            <a:off x="1878976" y="732708"/>
            <a:ext cx="2892478" cy="310588"/>
          </a:xfrm>
          <a:prstGeom prst="wedgeRectCallout">
            <a:avLst>
              <a:gd name="adj1" fmla="val -21482"/>
              <a:gd name="adj2" fmla="val 113885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C7E6324F-B880-49D6-9813-3FECD207C153}"/>
              </a:ext>
            </a:extLst>
          </p:cNvPr>
          <p:cNvSpPr txBox="1"/>
          <p:nvPr/>
        </p:nvSpPr>
        <p:spPr>
          <a:xfrm>
            <a:off x="1895421" y="704743"/>
            <a:ext cx="289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u="sng" dirty="0">
                <a:solidFill>
                  <a:schemeClr val="bg1"/>
                </a:solidFill>
              </a:rPr>
              <a:t>Visão Global </a:t>
            </a:r>
            <a:r>
              <a:rPr lang="pt-BR" sz="1600" dirty="0">
                <a:solidFill>
                  <a:schemeClr val="bg1"/>
                </a:solidFill>
              </a:rPr>
              <a:t>      Visão Máquina</a:t>
            </a:r>
          </a:p>
        </p:txBody>
      </p:sp>
    </p:spTree>
    <p:extLst>
      <p:ext uri="{BB962C8B-B14F-4D97-AF65-F5344CB8AC3E}">
        <p14:creationId xmlns:p14="http://schemas.microsoft.com/office/powerpoint/2010/main" val="1026006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9F68E6B-5EAD-41FE-944E-4C2D769B3971}"/>
              </a:ext>
            </a:extLst>
          </p:cNvPr>
          <p:cNvSpPr/>
          <p:nvPr/>
        </p:nvSpPr>
        <p:spPr>
          <a:xfrm>
            <a:off x="0" y="-2"/>
            <a:ext cx="12192000" cy="808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584E687-087F-4B2E-8DAE-6C856F09CFD9}"/>
              </a:ext>
            </a:extLst>
          </p:cNvPr>
          <p:cNvSpPr/>
          <p:nvPr/>
        </p:nvSpPr>
        <p:spPr>
          <a:xfrm>
            <a:off x="-3" y="808381"/>
            <a:ext cx="12191999" cy="6049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 descr="Uma imagem contendo desenho&#10;&#10;Descrição gerada automaticamente">
            <a:extLst>
              <a:ext uri="{FF2B5EF4-FFF2-40B4-BE49-F238E27FC236}">
                <a16:creationId xmlns:a16="http://schemas.microsoft.com/office/drawing/2014/main" id="{2D60160D-B2CF-4207-85EE-BAA728A49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9" y="66258"/>
            <a:ext cx="1317476" cy="67586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A101CAC-DF49-4260-B2AB-09812CBF8554}"/>
              </a:ext>
            </a:extLst>
          </p:cNvPr>
          <p:cNvSpPr txBox="1"/>
          <p:nvPr/>
        </p:nvSpPr>
        <p:spPr>
          <a:xfrm>
            <a:off x="2111874" y="234912"/>
            <a:ext cx="7743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u="sng" dirty="0"/>
              <a:t>Monitoramento</a:t>
            </a:r>
            <a:r>
              <a:rPr lang="pt-BR" sz="1600" dirty="0"/>
              <a:t>      Inventário      HelpDesk      Relatórios      Blacklist      Administrador </a:t>
            </a:r>
          </a:p>
        </p:txBody>
      </p:sp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F095A523-D954-4FC4-9638-F3E9C9089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071" y="160751"/>
            <a:ext cx="557460" cy="557460"/>
          </a:xfrm>
          <a:prstGeom prst="rect">
            <a:avLst/>
          </a:prstGeom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C65A7C3-057C-4ED8-8C9B-3BC67D572DDE}"/>
              </a:ext>
            </a:extLst>
          </p:cNvPr>
          <p:cNvCxnSpPr>
            <a:cxnSpLocks/>
          </p:cNvCxnSpPr>
          <p:nvPr/>
        </p:nvCxnSpPr>
        <p:spPr>
          <a:xfrm>
            <a:off x="0" y="80838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F5F14E0-4FD8-4719-ABAC-FBEECFCA2527}"/>
              </a:ext>
            </a:extLst>
          </p:cNvPr>
          <p:cNvSpPr txBox="1"/>
          <p:nvPr/>
        </p:nvSpPr>
        <p:spPr>
          <a:xfrm>
            <a:off x="-12700" y="1010841"/>
            <a:ext cx="2543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Visão de Máquina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197F2370-119B-4630-84CE-8A9CEBF2168D}"/>
              </a:ext>
            </a:extLst>
          </p:cNvPr>
          <p:cNvSpPr/>
          <p:nvPr/>
        </p:nvSpPr>
        <p:spPr>
          <a:xfrm>
            <a:off x="79699" y="1584307"/>
            <a:ext cx="593401" cy="353006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Sala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8668F8D0-5090-4001-AA64-107CF9D7C4F9}"/>
              </a:ext>
            </a:extLst>
          </p:cNvPr>
          <p:cNvSpPr/>
          <p:nvPr/>
        </p:nvSpPr>
        <p:spPr>
          <a:xfrm>
            <a:off x="3112272" y="1584307"/>
            <a:ext cx="463469" cy="353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03227C2B-1BD4-4009-BE46-F12700BBD463}"/>
              </a:ext>
            </a:extLst>
          </p:cNvPr>
          <p:cNvSpPr/>
          <p:nvPr/>
        </p:nvSpPr>
        <p:spPr>
          <a:xfrm>
            <a:off x="698125" y="1584307"/>
            <a:ext cx="2224669" cy="353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600" dirty="0">
                <a:solidFill>
                  <a:schemeClr val="tx1"/>
                </a:solidFill>
              </a:rPr>
              <a:t>7A                ▼  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2074162B-CC6A-40A3-BC04-A3755E2157C7}"/>
              </a:ext>
            </a:extLst>
          </p:cNvPr>
          <p:cNvSpPr/>
          <p:nvPr/>
        </p:nvSpPr>
        <p:spPr>
          <a:xfrm>
            <a:off x="3607448" y="1584307"/>
            <a:ext cx="2543758" cy="353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PCWT1010</a:t>
            </a:r>
            <a:r>
              <a:rPr lang="pt-BR" sz="1600" dirty="0">
                <a:solidFill>
                  <a:schemeClr val="tx1"/>
                </a:solidFill>
              </a:rPr>
              <a:t>           ▼  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8313BE6E-7314-4FA9-893F-D7AEE0F01698}"/>
              </a:ext>
            </a:extLst>
          </p:cNvPr>
          <p:cNvSpPr/>
          <p:nvPr/>
        </p:nvSpPr>
        <p:spPr>
          <a:xfrm>
            <a:off x="118469" y="2219737"/>
            <a:ext cx="2107462" cy="283596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B586DB17-A034-4FC0-9353-EF4D64FF61BD}"/>
              </a:ext>
            </a:extLst>
          </p:cNvPr>
          <p:cNvSpPr/>
          <p:nvPr/>
        </p:nvSpPr>
        <p:spPr>
          <a:xfrm>
            <a:off x="2558455" y="2219737"/>
            <a:ext cx="2107462" cy="283596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AF2A5077-97BC-441D-9017-A4DFAE703376}"/>
              </a:ext>
            </a:extLst>
          </p:cNvPr>
          <p:cNvSpPr/>
          <p:nvPr/>
        </p:nvSpPr>
        <p:spPr>
          <a:xfrm>
            <a:off x="4846425" y="2266116"/>
            <a:ext cx="2543757" cy="283596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A100706A-3F06-42C8-8516-A5E320FFA75B}"/>
              </a:ext>
            </a:extLst>
          </p:cNvPr>
          <p:cNvSpPr/>
          <p:nvPr/>
        </p:nvSpPr>
        <p:spPr>
          <a:xfrm>
            <a:off x="7570690" y="2266116"/>
            <a:ext cx="2107462" cy="283596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2ED2C54B-AD01-45C5-AD2B-2B234926C35F}"/>
              </a:ext>
            </a:extLst>
          </p:cNvPr>
          <p:cNvSpPr/>
          <p:nvPr/>
        </p:nvSpPr>
        <p:spPr>
          <a:xfrm>
            <a:off x="9966069" y="2219737"/>
            <a:ext cx="2107462" cy="283596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4" name="Picture 2" descr="TRT Maranhão :: Gestão Estratégica">
            <a:extLst>
              <a:ext uri="{FF2B5EF4-FFF2-40B4-BE49-F238E27FC236}">
                <a16:creationId xmlns:a16="http://schemas.microsoft.com/office/drawing/2014/main" id="{07C855BE-0095-4BEA-8A42-8825C875D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939" y="3015626"/>
            <a:ext cx="2343053" cy="163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39E5EFA-B4E7-4358-8E13-3501E50201ED}"/>
              </a:ext>
            </a:extLst>
          </p:cNvPr>
          <p:cNvSpPr txBox="1"/>
          <p:nvPr/>
        </p:nvSpPr>
        <p:spPr>
          <a:xfrm>
            <a:off x="7951277" y="2338314"/>
            <a:ext cx="134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Uso Disco%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0DD357A-B798-4086-A39E-9886E57BDCBF}"/>
              </a:ext>
            </a:extLst>
          </p:cNvPr>
          <p:cNvSpPr txBox="1"/>
          <p:nvPr/>
        </p:nvSpPr>
        <p:spPr>
          <a:xfrm>
            <a:off x="5839508" y="3538857"/>
            <a:ext cx="762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20%</a:t>
            </a:r>
          </a:p>
        </p:txBody>
      </p:sp>
      <p:pic>
        <p:nvPicPr>
          <p:cNvPr id="6" name="Picture 2" descr="TRT Maranhão :: Gestão Estratégica">
            <a:extLst>
              <a:ext uri="{FF2B5EF4-FFF2-40B4-BE49-F238E27FC236}">
                <a16:creationId xmlns:a16="http://schemas.microsoft.com/office/drawing/2014/main" id="{3AECDC6F-2EDE-47C3-8A69-11B2DCF4B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126" y="3087565"/>
            <a:ext cx="1812340" cy="126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E86E185-5186-4C64-A052-88D3812702F7}"/>
              </a:ext>
            </a:extLst>
          </p:cNvPr>
          <p:cNvSpPr txBox="1"/>
          <p:nvPr/>
        </p:nvSpPr>
        <p:spPr>
          <a:xfrm>
            <a:off x="3042567" y="2350257"/>
            <a:ext cx="127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Uso RAM%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DE18C50-184B-41BA-B220-7384DFAC5DB6}"/>
              </a:ext>
            </a:extLst>
          </p:cNvPr>
          <p:cNvSpPr txBox="1"/>
          <p:nvPr/>
        </p:nvSpPr>
        <p:spPr>
          <a:xfrm>
            <a:off x="3314400" y="3406886"/>
            <a:ext cx="762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30%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47F61EC-9545-4C11-8BEC-F9021F5DBF2B}"/>
              </a:ext>
            </a:extLst>
          </p:cNvPr>
          <p:cNvSpPr txBox="1"/>
          <p:nvPr/>
        </p:nvSpPr>
        <p:spPr>
          <a:xfrm>
            <a:off x="5648984" y="2350257"/>
            <a:ext cx="127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Uso CPU%</a:t>
            </a:r>
          </a:p>
        </p:txBody>
      </p:sp>
      <p:pic>
        <p:nvPicPr>
          <p:cNvPr id="13" name="Picture 2" descr="TRT Maranhão :: Gestão Estratégica">
            <a:extLst>
              <a:ext uri="{FF2B5EF4-FFF2-40B4-BE49-F238E27FC236}">
                <a16:creationId xmlns:a16="http://schemas.microsoft.com/office/drawing/2014/main" id="{93F4D0EC-E617-43EE-9C4F-D5B4377EB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250" y="3137308"/>
            <a:ext cx="1812340" cy="126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A6F72707-1E3F-48B5-83B2-074614015A89}"/>
              </a:ext>
            </a:extLst>
          </p:cNvPr>
          <p:cNvSpPr txBox="1"/>
          <p:nvPr/>
        </p:nvSpPr>
        <p:spPr>
          <a:xfrm>
            <a:off x="8387003" y="3455849"/>
            <a:ext cx="762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80%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84D350B-37E6-4CB1-B8A9-0E5C62FA86BA}"/>
              </a:ext>
            </a:extLst>
          </p:cNvPr>
          <p:cNvSpPr txBox="1"/>
          <p:nvPr/>
        </p:nvSpPr>
        <p:spPr>
          <a:xfrm>
            <a:off x="343117" y="2351014"/>
            <a:ext cx="165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Disponibilidade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BF162EC-0CD4-4BB2-9449-93A7563AE8C4}"/>
              </a:ext>
            </a:extLst>
          </p:cNvPr>
          <p:cNvSpPr txBox="1"/>
          <p:nvPr/>
        </p:nvSpPr>
        <p:spPr>
          <a:xfrm>
            <a:off x="738514" y="3396779"/>
            <a:ext cx="861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accent6"/>
                </a:solidFill>
              </a:rPr>
              <a:t>UP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B95FEF2-B973-4114-A54A-101372084784}"/>
              </a:ext>
            </a:extLst>
          </p:cNvPr>
          <p:cNvSpPr txBox="1"/>
          <p:nvPr/>
        </p:nvSpPr>
        <p:spPr>
          <a:xfrm>
            <a:off x="10549599" y="2350257"/>
            <a:ext cx="94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Uptime</a:t>
            </a:r>
            <a:endParaRPr lang="pt-BR" b="1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913A4350-9553-40DD-B7FB-538DEA70765A}"/>
              </a:ext>
            </a:extLst>
          </p:cNvPr>
          <p:cNvSpPr txBox="1"/>
          <p:nvPr/>
        </p:nvSpPr>
        <p:spPr>
          <a:xfrm>
            <a:off x="10500382" y="3055740"/>
            <a:ext cx="1038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accent5"/>
                </a:solidFill>
              </a:rPr>
              <a:t>3 Dias</a:t>
            </a:r>
          </a:p>
        </p:txBody>
      </p:sp>
      <p:sp>
        <p:nvSpPr>
          <p:cNvPr id="42" name="Balão de Fala: Retângulo 41">
            <a:extLst>
              <a:ext uri="{FF2B5EF4-FFF2-40B4-BE49-F238E27FC236}">
                <a16:creationId xmlns:a16="http://schemas.microsoft.com/office/drawing/2014/main" id="{22983348-1278-48BA-8C8A-8DA9ECBB9BED}"/>
              </a:ext>
            </a:extLst>
          </p:cNvPr>
          <p:cNvSpPr/>
          <p:nvPr/>
        </p:nvSpPr>
        <p:spPr>
          <a:xfrm flipV="1">
            <a:off x="1878976" y="732708"/>
            <a:ext cx="2892478" cy="310588"/>
          </a:xfrm>
          <a:prstGeom prst="wedgeRectCallout">
            <a:avLst>
              <a:gd name="adj1" fmla="val -21482"/>
              <a:gd name="adj2" fmla="val 113885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2D9E22C-594B-4E32-B4D8-40458FDA4735}"/>
              </a:ext>
            </a:extLst>
          </p:cNvPr>
          <p:cNvSpPr txBox="1"/>
          <p:nvPr/>
        </p:nvSpPr>
        <p:spPr>
          <a:xfrm>
            <a:off x="1895421" y="704743"/>
            <a:ext cx="289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Visão Global       </a:t>
            </a:r>
            <a:r>
              <a:rPr lang="pt-BR" sz="1600" u="sng" dirty="0">
                <a:solidFill>
                  <a:schemeClr val="bg1"/>
                </a:solidFill>
              </a:rPr>
              <a:t>Visão Máquina</a:t>
            </a:r>
          </a:p>
        </p:txBody>
      </p:sp>
    </p:spTree>
    <p:extLst>
      <p:ext uri="{BB962C8B-B14F-4D97-AF65-F5344CB8AC3E}">
        <p14:creationId xmlns:p14="http://schemas.microsoft.com/office/powerpoint/2010/main" val="261179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9F68E6B-5EAD-41FE-944E-4C2D769B3971}"/>
              </a:ext>
            </a:extLst>
          </p:cNvPr>
          <p:cNvSpPr/>
          <p:nvPr/>
        </p:nvSpPr>
        <p:spPr>
          <a:xfrm>
            <a:off x="0" y="-2"/>
            <a:ext cx="12192000" cy="808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584E687-087F-4B2E-8DAE-6C856F09CFD9}"/>
              </a:ext>
            </a:extLst>
          </p:cNvPr>
          <p:cNvSpPr/>
          <p:nvPr/>
        </p:nvSpPr>
        <p:spPr>
          <a:xfrm>
            <a:off x="-3" y="808381"/>
            <a:ext cx="12191999" cy="6049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 descr="Uma imagem contendo desenho&#10;&#10;Descrição gerada automaticamente">
            <a:extLst>
              <a:ext uri="{FF2B5EF4-FFF2-40B4-BE49-F238E27FC236}">
                <a16:creationId xmlns:a16="http://schemas.microsoft.com/office/drawing/2014/main" id="{2D60160D-B2CF-4207-85EE-BAA728A49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9" y="66258"/>
            <a:ext cx="1317476" cy="67586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A101CAC-DF49-4260-B2AB-09812CBF8554}"/>
              </a:ext>
            </a:extLst>
          </p:cNvPr>
          <p:cNvSpPr txBox="1"/>
          <p:nvPr/>
        </p:nvSpPr>
        <p:spPr>
          <a:xfrm>
            <a:off x="2111874" y="234912"/>
            <a:ext cx="7984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Monitoramento      </a:t>
            </a:r>
            <a:r>
              <a:rPr lang="pt-BR" sz="1600" u="sng" dirty="0"/>
              <a:t>Inventário</a:t>
            </a:r>
            <a:r>
              <a:rPr lang="pt-BR" sz="1600" dirty="0"/>
              <a:t>      HelpDesk      Relatórios      Blacklist      Administrador </a:t>
            </a:r>
          </a:p>
        </p:txBody>
      </p:sp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F095A523-D954-4FC4-9638-F3E9C9089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071" y="160751"/>
            <a:ext cx="557460" cy="557460"/>
          </a:xfrm>
          <a:prstGeom prst="rect">
            <a:avLst/>
          </a:prstGeom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C65A7C3-057C-4ED8-8C9B-3BC67D572DDE}"/>
              </a:ext>
            </a:extLst>
          </p:cNvPr>
          <p:cNvCxnSpPr>
            <a:cxnSpLocks/>
          </p:cNvCxnSpPr>
          <p:nvPr/>
        </p:nvCxnSpPr>
        <p:spPr>
          <a:xfrm>
            <a:off x="0" y="80838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F5F14E0-4FD8-4719-ABAC-FBEECFCA2527}"/>
              </a:ext>
            </a:extLst>
          </p:cNvPr>
          <p:cNvSpPr txBox="1"/>
          <p:nvPr/>
        </p:nvSpPr>
        <p:spPr>
          <a:xfrm>
            <a:off x="304803" y="1043297"/>
            <a:ext cx="3093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Aplicativos</a:t>
            </a:r>
            <a:r>
              <a:rPr lang="pt-BR" sz="2400" b="1" dirty="0"/>
              <a:t> </a:t>
            </a:r>
            <a:r>
              <a:rPr lang="pt-BR" sz="2000" b="1" dirty="0"/>
              <a:t>Instalados</a:t>
            </a:r>
            <a:endParaRPr lang="pt-BR" sz="2400" b="1" dirty="0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197F2370-119B-4630-84CE-8A9CEBF2168D}"/>
              </a:ext>
            </a:extLst>
          </p:cNvPr>
          <p:cNvSpPr/>
          <p:nvPr/>
        </p:nvSpPr>
        <p:spPr>
          <a:xfrm>
            <a:off x="397203" y="1616763"/>
            <a:ext cx="593401" cy="353006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Sala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8668F8D0-5090-4001-AA64-107CF9D7C4F9}"/>
              </a:ext>
            </a:extLst>
          </p:cNvPr>
          <p:cNvSpPr/>
          <p:nvPr/>
        </p:nvSpPr>
        <p:spPr>
          <a:xfrm>
            <a:off x="3429776" y="1616763"/>
            <a:ext cx="463469" cy="353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03227C2B-1BD4-4009-BE46-F12700BBD463}"/>
              </a:ext>
            </a:extLst>
          </p:cNvPr>
          <p:cNvSpPr/>
          <p:nvPr/>
        </p:nvSpPr>
        <p:spPr>
          <a:xfrm>
            <a:off x="1015629" y="1616763"/>
            <a:ext cx="2224669" cy="353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7A▼  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2074162B-CC6A-40A3-BC04-A3755E2157C7}"/>
              </a:ext>
            </a:extLst>
          </p:cNvPr>
          <p:cNvSpPr/>
          <p:nvPr/>
        </p:nvSpPr>
        <p:spPr>
          <a:xfrm>
            <a:off x="3924952" y="1616763"/>
            <a:ext cx="2543758" cy="353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PCWT1010</a:t>
            </a:r>
            <a:r>
              <a:rPr lang="pt-BR" sz="1600" dirty="0">
                <a:solidFill>
                  <a:schemeClr val="tx1"/>
                </a:solidFill>
              </a:rPr>
              <a:t>   ▼  </a:t>
            </a:r>
          </a:p>
        </p:txBody>
      </p:sp>
      <p:graphicFrame>
        <p:nvGraphicFramePr>
          <p:cNvPr id="20" name="Tabela 22">
            <a:extLst>
              <a:ext uri="{FF2B5EF4-FFF2-40B4-BE49-F238E27FC236}">
                <a16:creationId xmlns:a16="http://schemas.microsoft.com/office/drawing/2014/main" id="{DB47B0EE-C645-43DA-8502-3AF03A1D0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039225"/>
              </p:ext>
            </p:extLst>
          </p:nvPr>
        </p:nvGraphicFramePr>
        <p:xfrm>
          <a:off x="742947" y="2759676"/>
          <a:ext cx="10706106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8702">
                  <a:extLst>
                    <a:ext uri="{9D8B030D-6E8A-4147-A177-3AD203B41FA5}">
                      <a16:colId xmlns:a16="http://schemas.microsoft.com/office/drawing/2014/main" val="3033078878"/>
                    </a:ext>
                  </a:extLst>
                </a:gridCol>
                <a:gridCol w="3568702">
                  <a:extLst>
                    <a:ext uri="{9D8B030D-6E8A-4147-A177-3AD203B41FA5}">
                      <a16:colId xmlns:a16="http://schemas.microsoft.com/office/drawing/2014/main" val="2372003163"/>
                    </a:ext>
                  </a:extLst>
                </a:gridCol>
                <a:gridCol w="3568702">
                  <a:extLst>
                    <a:ext uri="{9D8B030D-6E8A-4147-A177-3AD203B41FA5}">
                      <a16:colId xmlns:a16="http://schemas.microsoft.com/office/drawing/2014/main" val="1747183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Versão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Editor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526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Visual Studio Community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16.2.29306.81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Microsoft Corporation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463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Google Chrome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86.0.4240.193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Google LLC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348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Microsoft 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86.0.622.69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Microsoft Corporation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269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Call of Duty Modern Warfare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Blizzard </a:t>
                      </a:r>
                      <a:r>
                        <a:rPr lang="pt-BR" dirty="0" err="1"/>
                        <a:t>Entertainment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37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Steam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2.10.91.91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Valve</a:t>
                      </a:r>
                      <a:r>
                        <a:rPr lang="pt-BR" dirty="0"/>
                        <a:t> Corporation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675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Microsoft .NET Framework 4.7.2 </a:t>
                      </a:r>
                      <a:r>
                        <a:rPr lang="pt-BR" dirty="0" err="1"/>
                        <a:t>Targeting</a:t>
                      </a:r>
                      <a:r>
                        <a:rPr lang="pt-BR" dirty="0"/>
                        <a:t> Pack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4.7.03062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Microsoft Corporation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506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Xamarin</a:t>
                      </a:r>
                      <a:r>
                        <a:rPr lang="pt-BR" dirty="0"/>
                        <a:t> PCL Profiles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1.0.9.0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Xamarin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50289"/>
                  </a:ext>
                </a:extLst>
              </a:tr>
            </a:tbl>
          </a:graphicData>
        </a:graphic>
      </p:graphicFrame>
      <p:sp>
        <p:nvSpPr>
          <p:cNvPr id="23" name="Balão de Fala: Retângulo 22">
            <a:extLst>
              <a:ext uri="{FF2B5EF4-FFF2-40B4-BE49-F238E27FC236}">
                <a16:creationId xmlns:a16="http://schemas.microsoft.com/office/drawing/2014/main" id="{0CDCFB8B-D1E7-47AF-B381-257C46926DD6}"/>
              </a:ext>
            </a:extLst>
          </p:cNvPr>
          <p:cNvSpPr/>
          <p:nvPr/>
        </p:nvSpPr>
        <p:spPr>
          <a:xfrm flipV="1">
            <a:off x="3196672" y="765216"/>
            <a:ext cx="3375096" cy="278079"/>
          </a:xfrm>
          <a:prstGeom prst="wedgeRectCallout">
            <a:avLst>
              <a:gd name="adj1" fmla="val -21482"/>
              <a:gd name="adj2" fmla="val 113885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5C77416-23FB-4AE7-8996-A55D26321DB1}"/>
              </a:ext>
            </a:extLst>
          </p:cNvPr>
          <p:cNvSpPr txBox="1"/>
          <p:nvPr/>
        </p:nvSpPr>
        <p:spPr>
          <a:xfrm>
            <a:off x="3173700" y="731607"/>
            <a:ext cx="37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u="sng" dirty="0">
                <a:solidFill>
                  <a:schemeClr val="bg1"/>
                </a:solidFill>
              </a:rPr>
              <a:t>App instalados</a:t>
            </a:r>
            <a:r>
              <a:rPr lang="pt-BR" sz="1600" dirty="0">
                <a:solidFill>
                  <a:schemeClr val="bg1"/>
                </a:solidFill>
              </a:rPr>
              <a:t>       Informação máquina</a:t>
            </a:r>
          </a:p>
        </p:txBody>
      </p:sp>
    </p:spTree>
    <p:extLst>
      <p:ext uri="{BB962C8B-B14F-4D97-AF65-F5344CB8AC3E}">
        <p14:creationId xmlns:p14="http://schemas.microsoft.com/office/powerpoint/2010/main" val="258787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9F68E6B-5EAD-41FE-944E-4C2D769B3971}"/>
              </a:ext>
            </a:extLst>
          </p:cNvPr>
          <p:cNvSpPr/>
          <p:nvPr/>
        </p:nvSpPr>
        <p:spPr>
          <a:xfrm>
            <a:off x="0" y="-2"/>
            <a:ext cx="12192000" cy="808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584E687-087F-4B2E-8DAE-6C856F09CFD9}"/>
              </a:ext>
            </a:extLst>
          </p:cNvPr>
          <p:cNvSpPr/>
          <p:nvPr/>
        </p:nvSpPr>
        <p:spPr>
          <a:xfrm>
            <a:off x="-3" y="808381"/>
            <a:ext cx="12191999" cy="6049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 descr="Uma imagem contendo desenho&#10;&#10;Descrição gerada automaticamente">
            <a:extLst>
              <a:ext uri="{FF2B5EF4-FFF2-40B4-BE49-F238E27FC236}">
                <a16:creationId xmlns:a16="http://schemas.microsoft.com/office/drawing/2014/main" id="{2D60160D-B2CF-4207-85EE-BAA728A49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9" y="66258"/>
            <a:ext cx="1317476" cy="67586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A101CAC-DF49-4260-B2AB-09812CBF8554}"/>
              </a:ext>
            </a:extLst>
          </p:cNvPr>
          <p:cNvSpPr txBox="1"/>
          <p:nvPr/>
        </p:nvSpPr>
        <p:spPr>
          <a:xfrm>
            <a:off x="2111874" y="234912"/>
            <a:ext cx="7984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Monitoramento      </a:t>
            </a:r>
            <a:r>
              <a:rPr lang="pt-BR" sz="1600" u="sng" dirty="0"/>
              <a:t>Inventário</a:t>
            </a:r>
            <a:r>
              <a:rPr lang="pt-BR" sz="1600" dirty="0"/>
              <a:t>      HelpDesk      Relatórios      Blacklist      Administrador </a:t>
            </a:r>
          </a:p>
        </p:txBody>
      </p:sp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F095A523-D954-4FC4-9638-F3E9C9089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071" y="160751"/>
            <a:ext cx="557460" cy="557460"/>
          </a:xfrm>
          <a:prstGeom prst="rect">
            <a:avLst/>
          </a:prstGeom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C65A7C3-057C-4ED8-8C9B-3BC67D572DDE}"/>
              </a:ext>
            </a:extLst>
          </p:cNvPr>
          <p:cNvCxnSpPr>
            <a:cxnSpLocks/>
          </p:cNvCxnSpPr>
          <p:nvPr/>
        </p:nvCxnSpPr>
        <p:spPr>
          <a:xfrm>
            <a:off x="0" y="80838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F5F14E0-4FD8-4719-ABAC-FBEECFCA2527}"/>
              </a:ext>
            </a:extLst>
          </p:cNvPr>
          <p:cNvSpPr txBox="1"/>
          <p:nvPr/>
        </p:nvSpPr>
        <p:spPr>
          <a:xfrm>
            <a:off x="304803" y="1043297"/>
            <a:ext cx="3492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Informações de Máquina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197F2370-119B-4630-84CE-8A9CEBF2168D}"/>
              </a:ext>
            </a:extLst>
          </p:cNvPr>
          <p:cNvSpPr/>
          <p:nvPr/>
        </p:nvSpPr>
        <p:spPr>
          <a:xfrm>
            <a:off x="397203" y="1616763"/>
            <a:ext cx="593401" cy="353006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Sala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8668F8D0-5090-4001-AA64-107CF9D7C4F9}"/>
              </a:ext>
            </a:extLst>
          </p:cNvPr>
          <p:cNvSpPr/>
          <p:nvPr/>
        </p:nvSpPr>
        <p:spPr>
          <a:xfrm>
            <a:off x="3429776" y="1616763"/>
            <a:ext cx="463469" cy="353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03227C2B-1BD4-4009-BE46-F12700BBD463}"/>
              </a:ext>
            </a:extLst>
          </p:cNvPr>
          <p:cNvSpPr/>
          <p:nvPr/>
        </p:nvSpPr>
        <p:spPr>
          <a:xfrm>
            <a:off x="1015629" y="1616763"/>
            <a:ext cx="2224669" cy="353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7A▼  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2074162B-CC6A-40A3-BC04-A3755E2157C7}"/>
              </a:ext>
            </a:extLst>
          </p:cNvPr>
          <p:cNvSpPr/>
          <p:nvPr/>
        </p:nvSpPr>
        <p:spPr>
          <a:xfrm>
            <a:off x="3924952" y="1616763"/>
            <a:ext cx="2543758" cy="353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PCWT1010</a:t>
            </a:r>
            <a:r>
              <a:rPr lang="pt-BR" sz="1600" dirty="0">
                <a:solidFill>
                  <a:schemeClr val="tx1"/>
                </a:solidFill>
              </a:rPr>
              <a:t>   ▼  </a:t>
            </a:r>
          </a:p>
        </p:txBody>
      </p:sp>
      <p:sp>
        <p:nvSpPr>
          <p:cNvPr id="23" name="Balão de Fala: Retângulo 22">
            <a:extLst>
              <a:ext uri="{FF2B5EF4-FFF2-40B4-BE49-F238E27FC236}">
                <a16:creationId xmlns:a16="http://schemas.microsoft.com/office/drawing/2014/main" id="{0CDCFB8B-D1E7-47AF-B381-257C46926DD6}"/>
              </a:ext>
            </a:extLst>
          </p:cNvPr>
          <p:cNvSpPr/>
          <p:nvPr/>
        </p:nvSpPr>
        <p:spPr>
          <a:xfrm flipV="1">
            <a:off x="3196672" y="765216"/>
            <a:ext cx="3375096" cy="278079"/>
          </a:xfrm>
          <a:prstGeom prst="wedgeRectCallout">
            <a:avLst>
              <a:gd name="adj1" fmla="val -21482"/>
              <a:gd name="adj2" fmla="val 113885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5C77416-23FB-4AE7-8996-A55D26321DB1}"/>
              </a:ext>
            </a:extLst>
          </p:cNvPr>
          <p:cNvSpPr txBox="1"/>
          <p:nvPr/>
        </p:nvSpPr>
        <p:spPr>
          <a:xfrm>
            <a:off x="3173700" y="731607"/>
            <a:ext cx="37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App instalados       </a:t>
            </a:r>
            <a:r>
              <a:rPr lang="pt-BR" sz="1600" u="sng" dirty="0">
                <a:solidFill>
                  <a:schemeClr val="bg1"/>
                </a:solidFill>
              </a:rPr>
              <a:t>Informação máquina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BBAE1E2-9D14-4F3E-B725-F6425805A5E8}"/>
              </a:ext>
            </a:extLst>
          </p:cNvPr>
          <p:cNvSpPr/>
          <p:nvPr/>
        </p:nvSpPr>
        <p:spPr>
          <a:xfrm>
            <a:off x="3032534" y="2539046"/>
            <a:ext cx="6143305" cy="40941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 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pt-BR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A263D29-B4E7-4236-9BF6-18BEDC479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5310"/>
            <a:ext cx="65" cy="547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68203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981928F-A939-44B5-958A-DC52793D5E53}"/>
              </a:ext>
            </a:extLst>
          </p:cNvPr>
          <p:cNvSpPr txBox="1"/>
          <p:nvPr/>
        </p:nvSpPr>
        <p:spPr>
          <a:xfrm>
            <a:off x="7708900" y="1969769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EDB898F-94CD-4AA3-974B-CB8ED8672F3F}"/>
              </a:ext>
            </a:extLst>
          </p:cNvPr>
          <p:cNvSpPr txBox="1"/>
          <p:nvPr/>
        </p:nvSpPr>
        <p:spPr>
          <a:xfrm>
            <a:off x="3819086" y="2686686"/>
            <a:ext cx="4570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Informações gerais de Hardware</a:t>
            </a:r>
          </a:p>
          <a:p>
            <a:endParaRPr lang="pt-BR" sz="16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22016A2-B1A8-415B-AD97-0F6B125CB9A5}"/>
              </a:ext>
            </a:extLst>
          </p:cNvPr>
          <p:cNvSpPr txBox="1"/>
          <p:nvPr/>
        </p:nvSpPr>
        <p:spPr>
          <a:xfrm>
            <a:off x="3797300" y="4707624"/>
            <a:ext cx="457020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Sistema Operacional: Microsoft Windows 10;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Processador: AMD </a:t>
            </a:r>
            <a:r>
              <a:rPr kumimoji="0" lang="pt-BR" altLang="pt-BR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Ryzen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9 5900X CPU 2.60GHz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Cores: 5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Identificador de Processador: AMD 64bits Family </a:t>
            </a:r>
            <a:r>
              <a:rPr kumimoji="0" lang="pt-BR" altLang="pt-BR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Ryzen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pt-BR" sz="1600" dirty="0"/>
          </a:p>
        </p:txBody>
      </p:sp>
      <p:pic>
        <p:nvPicPr>
          <p:cNvPr id="5122" name="Picture 2" descr="Amd Logo Icon of Flat style - Available in SVG, PNG, EPS, AI &amp; Icon fonts">
            <a:extLst>
              <a:ext uri="{FF2B5EF4-FFF2-40B4-BE49-F238E27FC236}">
                <a16:creationId xmlns:a16="http://schemas.microsoft.com/office/drawing/2014/main" id="{5FA661DB-01C7-4DD9-946F-71B882A46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237" y="3257343"/>
            <a:ext cx="1231900" cy="12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121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9F68E6B-5EAD-41FE-944E-4C2D769B3971}"/>
              </a:ext>
            </a:extLst>
          </p:cNvPr>
          <p:cNvSpPr/>
          <p:nvPr/>
        </p:nvSpPr>
        <p:spPr>
          <a:xfrm>
            <a:off x="0" y="-2"/>
            <a:ext cx="12192000" cy="808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584E687-087F-4B2E-8DAE-6C856F09CFD9}"/>
              </a:ext>
            </a:extLst>
          </p:cNvPr>
          <p:cNvSpPr/>
          <p:nvPr/>
        </p:nvSpPr>
        <p:spPr>
          <a:xfrm>
            <a:off x="-3" y="808381"/>
            <a:ext cx="12191999" cy="6049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 descr="Uma imagem contendo desenho&#10;&#10;Descrição gerada automaticamente">
            <a:extLst>
              <a:ext uri="{FF2B5EF4-FFF2-40B4-BE49-F238E27FC236}">
                <a16:creationId xmlns:a16="http://schemas.microsoft.com/office/drawing/2014/main" id="{2D60160D-B2CF-4207-85EE-BAA728A49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9" y="66258"/>
            <a:ext cx="1317476" cy="67586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A101CAC-DF49-4260-B2AB-09812CBF8554}"/>
              </a:ext>
            </a:extLst>
          </p:cNvPr>
          <p:cNvSpPr txBox="1"/>
          <p:nvPr/>
        </p:nvSpPr>
        <p:spPr>
          <a:xfrm>
            <a:off x="2111874" y="234912"/>
            <a:ext cx="7743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Monitoramento      Inventário      HelpDesk      </a:t>
            </a:r>
            <a:r>
              <a:rPr lang="pt-BR" sz="1600" u="sng" dirty="0"/>
              <a:t>Relatórios</a:t>
            </a:r>
            <a:r>
              <a:rPr lang="pt-BR" sz="1600" dirty="0"/>
              <a:t>      Blacklist      Administrador </a:t>
            </a:r>
          </a:p>
        </p:txBody>
      </p:sp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F095A523-D954-4FC4-9638-F3E9C9089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071" y="160751"/>
            <a:ext cx="557460" cy="557460"/>
          </a:xfrm>
          <a:prstGeom prst="rect">
            <a:avLst/>
          </a:prstGeom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C65A7C3-057C-4ED8-8C9B-3BC67D572DDE}"/>
              </a:ext>
            </a:extLst>
          </p:cNvPr>
          <p:cNvCxnSpPr>
            <a:cxnSpLocks/>
          </p:cNvCxnSpPr>
          <p:nvPr/>
        </p:nvCxnSpPr>
        <p:spPr>
          <a:xfrm>
            <a:off x="0" y="80838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F178815E-C678-45C5-B00A-3AF6251A0759}"/>
              </a:ext>
            </a:extLst>
          </p:cNvPr>
          <p:cNvSpPr/>
          <p:nvPr/>
        </p:nvSpPr>
        <p:spPr>
          <a:xfrm>
            <a:off x="2987027" y="1286709"/>
            <a:ext cx="1320800" cy="353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Dia</a:t>
            </a:r>
            <a:r>
              <a:rPr lang="pt-BR" sz="1600" dirty="0">
                <a:solidFill>
                  <a:schemeClr val="tx1"/>
                </a:solidFill>
              </a:rPr>
              <a:t>      ▼  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A00C0341-8A36-48F4-83F0-5D344C41EE94}"/>
              </a:ext>
            </a:extLst>
          </p:cNvPr>
          <p:cNvSpPr/>
          <p:nvPr/>
        </p:nvSpPr>
        <p:spPr>
          <a:xfrm>
            <a:off x="4582817" y="1286709"/>
            <a:ext cx="2543758" cy="353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Mês       </a:t>
            </a:r>
            <a:r>
              <a:rPr lang="pt-BR" sz="1600" dirty="0">
                <a:solidFill>
                  <a:schemeClr val="tx1"/>
                </a:solidFill>
              </a:rPr>
              <a:t>           ▼  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43447B67-D245-44F4-9539-B9D4870E0564}"/>
              </a:ext>
            </a:extLst>
          </p:cNvPr>
          <p:cNvSpPr/>
          <p:nvPr/>
        </p:nvSpPr>
        <p:spPr>
          <a:xfrm>
            <a:off x="7401565" y="1272474"/>
            <a:ext cx="1925864" cy="353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Ano  </a:t>
            </a:r>
            <a:r>
              <a:rPr lang="pt-BR" sz="1600" dirty="0">
                <a:solidFill>
                  <a:schemeClr val="tx1"/>
                </a:solidFill>
              </a:rPr>
              <a:t>         ▼  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27E545E3-3C3E-4472-A926-7EC6F3EDE9C4}"/>
              </a:ext>
            </a:extLst>
          </p:cNvPr>
          <p:cNvSpPr/>
          <p:nvPr/>
        </p:nvSpPr>
        <p:spPr>
          <a:xfrm>
            <a:off x="3084738" y="1941538"/>
            <a:ext cx="593401" cy="353006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Sala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61B9D677-6BC2-4DF4-96F6-2FDF188D8A0D}"/>
              </a:ext>
            </a:extLst>
          </p:cNvPr>
          <p:cNvSpPr/>
          <p:nvPr/>
        </p:nvSpPr>
        <p:spPr>
          <a:xfrm>
            <a:off x="6117311" y="1941538"/>
            <a:ext cx="463469" cy="353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7BCF5519-3786-44BC-BFE8-AAA3EB2B655D}"/>
              </a:ext>
            </a:extLst>
          </p:cNvPr>
          <p:cNvSpPr/>
          <p:nvPr/>
        </p:nvSpPr>
        <p:spPr>
          <a:xfrm>
            <a:off x="3703164" y="1941538"/>
            <a:ext cx="2224669" cy="353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600" dirty="0">
                <a:solidFill>
                  <a:schemeClr val="tx1"/>
                </a:solidFill>
              </a:rPr>
              <a:t>Selecionar        ▼  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900D493E-C019-41FE-8411-09B104AEDBA8}"/>
              </a:ext>
            </a:extLst>
          </p:cNvPr>
          <p:cNvSpPr/>
          <p:nvPr/>
        </p:nvSpPr>
        <p:spPr>
          <a:xfrm>
            <a:off x="6612487" y="1941538"/>
            <a:ext cx="2543758" cy="353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Selecionar        </a:t>
            </a:r>
            <a:r>
              <a:rPr lang="pt-BR" sz="1600" dirty="0">
                <a:solidFill>
                  <a:schemeClr val="tx1"/>
                </a:solidFill>
              </a:rPr>
              <a:t>   ▼  </a:t>
            </a:r>
          </a:p>
        </p:txBody>
      </p:sp>
      <p:graphicFrame>
        <p:nvGraphicFramePr>
          <p:cNvPr id="50" name="Tabela 50">
            <a:extLst>
              <a:ext uri="{FF2B5EF4-FFF2-40B4-BE49-F238E27FC236}">
                <a16:creationId xmlns:a16="http://schemas.microsoft.com/office/drawing/2014/main" id="{28055321-6BFB-457C-8C32-9FE1C23DD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868317"/>
              </p:ext>
            </p:extLst>
          </p:nvPr>
        </p:nvGraphicFramePr>
        <p:xfrm>
          <a:off x="2888293" y="2751261"/>
          <a:ext cx="692150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7168">
                  <a:extLst>
                    <a:ext uri="{9D8B030D-6E8A-4147-A177-3AD203B41FA5}">
                      <a16:colId xmlns:a16="http://schemas.microsoft.com/office/drawing/2014/main" val="2115171270"/>
                    </a:ext>
                  </a:extLst>
                </a:gridCol>
                <a:gridCol w="2307168">
                  <a:extLst>
                    <a:ext uri="{9D8B030D-6E8A-4147-A177-3AD203B41FA5}">
                      <a16:colId xmlns:a16="http://schemas.microsoft.com/office/drawing/2014/main" val="4030939590"/>
                    </a:ext>
                  </a:extLst>
                </a:gridCol>
                <a:gridCol w="2307168">
                  <a:extLst>
                    <a:ext uri="{9D8B030D-6E8A-4147-A177-3AD203B41FA5}">
                      <a16:colId xmlns:a16="http://schemas.microsoft.com/office/drawing/2014/main" val="474882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Título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7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108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54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19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3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29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798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26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11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9F68E6B-5EAD-41FE-944E-4C2D769B3971}"/>
              </a:ext>
            </a:extLst>
          </p:cNvPr>
          <p:cNvSpPr/>
          <p:nvPr/>
        </p:nvSpPr>
        <p:spPr>
          <a:xfrm>
            <a:off x="0" y="-2"/>
            <a:ext cx="12192000" cy="808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584E687-087F-4B2E-8DAE-6C856F09CFD9}"/>
              </a:ext>
            </a:extLst>
          </p:cNvPr>
          <p:cNvSpPr/>
          <p:nvPr/>
        </p:nvSpPr>
        <p:spPr>
          <a:xfrm>
            <a:off x="-3" y="808381"/>
            <a:ext cx="12191999" cy="6049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 descr="Uma imagem contendo desenho&#10;&#10;Descrição gerada automaticamente">
            <a:extLst>
              <a:ext uri="{FF2B5EF4-FFF2-40B4-BE49-F238E27FC236}">
                <a16:creationId xmlns:a16="http://schemas.microsoft.com/office/drawing/2014/main" id="{2D60160D-B2CF-4207-85EE-BAA728A49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9" y="66258"/>
            <a:ext cx="1317476" cy="67586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A101CAC-DF49-4260-B2AB-09812CBF8554}"/>
              </a:ext>
            </a:extLst>
          </p:cNvPr>
          <p:cNvSpPr txBox="1"/>
          <p:nvPr/>
        </p:nvSpPr>
        <p:spPr>
          <a:xfrm>
            <a:off x="2111874" y="234912"/>
            <a:ext cx="7743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Monitoramento      Inventário      HelpDesk      Relatórios      Blacklist      </a:t>
            </a:r>
            <a:r>
              <a:rPr lang="pt-BR" sz="1600" u="sng" dirty="0"/>
              <a:t>Administrador</a:t>
            </a:r>
            <a:r>
              <a:rPr lang="pt-BR" sz="1600" dirty="0"/>
              <a:t> </a:t>
            </a:r>
          </a:p>
        </p:txBody>
      </p:sp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F095A523-D954-4FC4-9638-F3E9C9089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071" y="160751"/>
            <a:ext cx="557460" cy="557460"/>
          </a:xfrm>
          <a:prstGeom prst="rect">
            <a:avLst/>
          </a:prstGeom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C65A7C3-057C-4ED8-8C9B-3BC67D572DDE}"/>
              </a:ext>
            </a:extLst>
          </p:cNvPr>
          <p:cNvCxnSpPr>
            <a:cxnSpLocks/>
          </p:cNvCxnSpPr>
          <p:nvPr/>
        </p:nvCxnSpPr>
        <p:spPr>
          <a:xfrm>
            <a:off x="0" y="80838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121E48AE-C3A5-471C-9528-C44D6F72FD90}"/>
              </a:ext>
            </a:extLst>
          </p:cNvPr>
          <p:cNvSpPr/>
          <p:nvPr/>
        </p:nvSpPr>
        <p:spPr>
          <a:xfrm>
            <a:off x="723900" y="1043297"/>
            <a:ext cx="10792171" cy="54429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 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C6C400-24F4-4A5C-A667-CDED06E3EA6E}"/>
              </a:ext>
            </a:extLst>
          </p:cNvPr>
          <p:cNvSpPr txBox="1"/>
          <p:nvPr/>
        </p:nvSpPr>
        <p:spPr>
          <a:xfrm>
            <a:off x="2156113" y="1727705"/>
            <a:ext cx="2543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Cadastro Usuário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A8F5C45-396C-4CDA-BEAD-C9E85986DD82}"/>
              </a:ext>
            </a:extLst>
          </p:cNvPr>
          <p:cNvSpPr/>
          <p:nvPr/>
        </p:nvSpPr>
        <p:spPr>
          <a:xfrm>
            <a:off x="1543050" y="2768744"/>
            <a:ext cx="39116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6998657-D8A7-4C2C-824C-9CC814A00C43}"/>
              </a:ext>
            </a:extLst>
          </p:cNvPr>
          <p:cNvSpPr/>
          <p:nvPr/>
        </p:nvSpPr>
        <p:spPr>
          <a:xfrm>
            <a:off x="1543050" y="3488226"/>
            <a:ext cx="39116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3E0611B-4F90-4910-A77A-17B431BB589F}"/>
              </a:ext>
            </a:extLst>
          </p:cNvPr>
          <p:cNvSpPr/>
          <p:nvPr/>
        </p:nvSpPr>
        <p:spPr>
          <a:xfrm>
            <a:off x="1543050" y="4207708"/>
            <a:ext cx="39116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4870DDC-6550-497D-8526-05DD658D53F1}"/>
              </a:ext>
            </a:extLst>
          </p:cNvPr>
          <p:cNvSpPr txBox="1"/>
          <p:nvPr/>
        </p:nvSpPr>
        <p:spPr>
          <a:xfrm>
            <a:off x="1668213" y="2819028"/>
            <a:ext cx="234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Nome Completo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DF862DE-E217-4B37-9469-BC72A4F8D875}"/>
              </a:ext>
            </a:extLst>
          </p:cNvPr>
          <p:cNvSpPr txBox="1"/>
          <p:nvPr/>
        </p:nvSpPr>
        <p:spPr>
          <a:xfrm>
            <a:off x="1668213" y="3536253"/>
            <a:ext cx="234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Email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3E17D7A-BC7F-4168-A988-D82FACCCA414}"/>
              </a:ext>
            </a:extLst>
          </p:cNvPr>
          <p:cNvSpPr txBox="1"/>
          <p:nvPr/>
        </p:nvSpPr>
        <p:spPr>
          <a:xfrm>
            <a:off x="1668213" y="4253871"/>
            <a:ext cx="234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Telefone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0C134095-8923-44C0-B166-297D1BE7A1F6}"/>
              </a:ext>
            </a:extLst>
          </p:cNvPr>
          <p:cNvSpPr/>
          <p:nvPr/>
        </p:nvSpPr>
        <p:spPr>
          <a:xfrm>
            <a:off x="2178969" y="5344803"/>
            <a:ext cx="2639763" cy="469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Adicionar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6380D6CF-1B74-4E2E-A3B6-EA9EEF72D91B}"/>
              </a:ext>
            </a:extLst>
          </p:cNvPr>
          <p:cNvCxnSpPr/>
          <p:nvPr/>
        </p:nvCxnSpPr>
        <p:spPr>
          <a:xfrm>
            <a:off x="6273800" y="1537335"/>
            <a:ext cx="0" cy="4432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54FE6D9-C06D-4929-BC80-06C7AD8AAA19}"/>
              </a:ext>
            </a:extLst>
          </p:cNvPr>
          <p:cNvSpPr txBox="1"/>
          <p:nvPr/>
        </p:nvSpPr>
        <p:spPr>
          <a:xfrm>
            <a:off x="7847730" y="1584100"/>
            <a:ext cx="2543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Remover Usuário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E3F45605-B519-4D84-BC98-D36916245A83}"/>
              </a:ext>
            </a:extLst>
          </p:cNvPr>
          <p:cNvSpPr/>
          <p:nvPr/>
        </p:nvSpPr>
        <p:spPr>
          <a:xfrm>
            <a:off x="7398383" y="2576539"/>
            <a:ext cx="2993105" cy="353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600" dirty="0">
                <a:solidFill>
                  <a:schemeClr val="tx1"/>
                </a:solidFill>
              </a:rPr>
              <a:t>Selecionar Usuário           ▼  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AF5B27D-825C-44B8-A130-321DC42CA081}"/>
              </a:ext>
            </a:extLst>
          </p:cNvPr>
          <p:cNvSpPr/>
          <p:nvPr/>
        </p:nvSpPr>
        <p:spPr>
          <a:xfrm>
            <a:off x="7013014" y="3301303"/>
            <a:ext cx="39116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D6B9C363-B8FC-495A-85E5-D37D1B89D757}"/>
              </a:ext>
            </a:extLst>
          </p:cNvPr>
          <p:cNvSpPr/>
          <p:nvPr/>
        </p:nvSpPr>
        <p:spPr>
          <a:xfrm>
            <a:off x="7013014" y="4020785"/>
            <a:ext cx="39116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A5584E31-E079-4708-BB5A-CB2EC20C5013}"/>
              </a:ext>
            </a:extLst>
          </p:cNvPr>
          <p:cNvSpPr/>
          <p:nvPr/>
        </p:nvSpPr>
        <p:spPr>
          <a:xfrm>
            <a:off x="7013014" y="4740267"/>
            <a:ext cx="39116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B2C83ED5-D8DA-4C7B-A9F8-B87C381303B9}"/>
              </a:ext>
            </a:extLst>
          </p:cNvPr>
          <p:cNvSpPr txBox="1"/>
          <p:nvPr/>
        </p:nvSpPr>
        <p:spPr>
          <a:xfrm>
            <a:off x="7138177" y="3351587"/>
            <a:ext cx="234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Nome Completo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BDA9BBD1-59E5-4493-AB6D-700BBD964C8E}"/>
              </a:ext>
            </a:extLst>
          </p:cNvPr>
          <p:cNvSpPr txBox="1"/>
          <p:nvPr/>
        </p:nvSpPr>
        <p:spPr>
          <a:xfrm>
            <a:off x="7138177" y="4068812"/>
            <a:ext cx="234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Email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8FCFB3B-485D-4271-A6BF-A7AE3CD046E1}"/>
              </a:ext>
            </a:extLst>
          </p:cNvPr>
          <p:cNvSpPr txBox="1"/>
          <p:nvPr/>
        </p:nvSpPr>
        <p:spPr>
          <a:xfrm>
            <a:off x="7138177" y="4786430"/>
            <a:ext cx="234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Telefone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7AD08FFC-5292-41D9-9BC5-2A0754621406}"/>
              </a:ext>
            </a:extLst>
          </p:cNvPr>
          <p:cNvSpPr/>
          <p:nvPr/>
        </p:nvSpPr>
        <p:spPr>
          <a:xfrm>
            <a:off x="7799727" y="5454029"/>
            <a:ext cx="2639763" cy="469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Remover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2A23F4CF-AC9B-4D9D-8482-5BB802B5ED32}"/>
              </a:ext>
            </a:extLst>
          </p:cNvPr>
          <p:cNvSpPr txBox="1"/>
          <p:nvPr/>
        </p:nvSpPr>
        <p:spPr>
          <a:xfrm>
            <a:off x="1969837" y="4758633"/>
            <a:ext cx="1746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Cargo de Liderança?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FB54A04E-7EAB-460A-A31E-AC9C18BA3B5F}"/>
              </a:ext>
            </a:extLst>
          </p:cNvPr>
          <p:cNvSpPr/>
          <p:nvPr/>
        </p:nvSpPr>
        <p:spPr>
          <a:xfrm>
            <a:off x="1801644" y="4821584"/>
            <a:ext cx="165099" cy="14951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491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584E687-087F-4B2E-8DAE-6C856F09CFD9}"/>
              </a:ext>
            </a:extLst>
          </p:cNvPr>
          <p:cNvSpPr/>
          <p:nvPr/>
        </p:nvSpPr>
        <p:spPr>
          <a:xfrm>
            <a:off x="-3" y="808381"/>
            <a:ext cx="12191999" cy="6049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9004B5A-EDCA-42B2-A303-DA140247F5B0}"/>
              </a:ext>
            </a:extLst>
          </p:cNvPr>
          <p:cNvSpPr/>
          <p:nvPr/>
        </p:nvSpPr>
        <p:spPr>
          <a:xfrm>
            <a:off x="3747909" y="898553"/>
            <a:ext cx="4696175" cy="296224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9F68E6B-5EAD-41FE-944E-4C2D769B3971}"/>
              </a:ext>
            </a:extLst>
          </p:cNvPr>
          <p:cNvSpPr/>
          <p:nvPr/>
        </p:nvSpPr>
        <p:spPr>
          <a:xfrm>
            <a:off x="0" y="-2"/>
            <a:ext cx="12192000" cy="808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 descr="Uma imagem contendo desenho&#10;&#10;Descrição gerada automaticamente">
            <a:extLst>
              <a:ext uri="{FF2B5EF4-FFF2-40B4-BE49-F238E27FC236}">
                <a16:creationId xmlns:a16="http://schemas.microsoft.com/office/drawing/2014/main" id="{2D60160D-B2CF-4207-85EE-BAA728A49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9" y="66258"/>
            <a:ext cx="1317476" cy="67586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A101CAC-DF49-4260-B2AB-09812CBF8554}"/>
              </a:ext>
            </a:extLst>
          </p:cNvPr>
          <p:cNvSpPr txBox="1"/>
          <p:nvPr/>
        </p:nvSpPr>
        <p:spPr>
          <a:xfrm>
            <a:off x="2111874" y="234912"/>
            <a:ext cx="7743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Monitoramento      Inventário      HelpDesk      Relatórios      Blacklist      </a:t>
            </a:r>
            <a:r>
              <a:rPr lang="pt-BR" sz="1600" u="sng" dirty="0"/>
              <a:t>Administrador</a:t>
            </a:r>
            <a:r>
              <a:rPr lang="pt-BR" sz="1600" dirty="0"/>
              <a:t> </a:t>
            </a:r>
          </a:p>
        </p:txBody>
      </p:sp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F095A523-D954-4FC4-9638-F3E9C9089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071" y="160751"/>
            <a:ext cx="557460" cy="557460"/>
          </a:xfrm>
          <a:prstGeom prst="rect">
            <a:avLst/>
          </a:prstGeom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C65A7C3-057C-4ED8-8C9B-3BC67D572DDE}"/>
              </a:ext>
            </a:extLst>
          </p:cNvPr>
          <p:cNvCxnSpPr>
            <a:cxnSpLocks/>
          </p:cNvCxnSpPr>
          <p:nvPr/>
        </p:nvCxnSpPr>
        <p:spPr>
          <a:xfrm>
            <a:off x="0" y="80838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121E48AE-C3A5-471C-9528-C44D6F72FD90}"/>
              </a:ext>
            </a:extLst>
          </p:cNvPr>
          <p:cNvSpPr/>
          <p:nvPr/>
        </p:nvSpPr>
        <p:spPr>
          <a:xfrm>
            <a:off x="3747914" y="2578101"/>
            <a:ext cx="4696171" cy="38481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 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pt-BR" dirty="0"/>
          </a:p>
        </p:txBody>
      </p:sp>
      <p:pic>
        <p:nvPicPr>
          <p:cNvPr id="16" name="Imagem 15" descr="Ícone&#10;&#10;Descrição gerada automaticamente">
            <a:extLst>
              <a:ext uri="{FF2B5EF4-FFF2-40B4-BE49-F238E27FC236}">
                <a16:creationId xmlns:a16="http://schemas.microsoft.com/office/drawing/2014/main" id="{CBAB25BB-2CC5-4C94-BC7B-44F69B6FE2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380" y="1545853"/>
            <a:ext cx="675486" cy="70716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0F9F566-91B7-41FA-86FC-5A9769EB3B71}"/>
              </a:ext>
            </a:extLst>
          </p:cNvPr>
          <p:cNvSpPr txBox="1"/>
          <p:nvPr/>
        </p:nvSpPr>
        <p:spPr>
          <a:xfrm>
            <a:off x="4099958" y="989933"/>
            <a:ext cx="998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Perfil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FD0B79E-B58D-4B73-B544-3F4303A88C16}"/>
              </a:ext>
            </a:extLst>
          </p:cNvPr>
          <p:cNvSpPr txBox="1"/>
          <p:nvPr/>
        </p:nvSpPr>
        <p:spPr>
          <a:xfrm>
            <a:off x="4841866" y="1507018"/>
            <a:ext cx="998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Olá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F1F4E6D-B2A5-4CD1-9D1D-316F6E61B8DD}"/>
              </a:ext>
            </a:extLst>
          </p:cNvPr>
          <p:cNvSpPr txBox="1"/>
          <p:nvPr/>
        </p:nvSpPr>
        <p:spPr>
          <a:xfrm>
            <a:off x="4841866" y="1807751"/>
            <a:ext cx="250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Virgolino Pereira</a:t>
            </a:r>
            <a:endParaRPr lang="pt-BR" sz="2800" b="1" dirty="0">
              <a:solidFill>
                <a:schemeClr val="bg1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899F0B2A-E096-4C62-91C7-BE8FF42C3516}"/>
              </a:ext>
            </a:extLst>
          </p:cNvPr>
          <p:cNvSpPr/>
          <p:nvPr/>
        </p:nvSpPr>
        <p:spPr>
          <a:xfrm>
            <a:off x="7409851" y="1699969"/>
            <a:ext cx="609600" cy="5654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Gráfico 12" descr="Lápis">
            <a:extLst>
              <a:ext uri="{FF2B5EF4-FFF2-40B4-BE49-F238E27FC236}">
                <a16:creationId xmlns:a16="http://schemas.microsoft.com/office/drawing/2014/main" id="{BAA244EB-8725-45ED-B609-424EC2E1D7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4817" y="1792583"/>
            <a:ext cx="399668" cy="399668"/>
          </a:xfrm>
          <a:prstGeom prst="rect">
            <a:avLst/>
          </a:prstGeom>
        </p:spPr>
      </p:pic>
      <p:grpSp>
        <p:nvGrpSpPr>
          <p:cNvPr id="29" name="Agrupar 28">
            <a:extLst>
              <a:ext uri="{FF2B5EF4-FFF2-40B4-BE49-F238E27FC236}">
                <a16:creationId xmlns:a16="http://schemas.microsoft.com/office/drawing/2014/main" id="{CBE9F1AB-BE56-433C-B75B-EDB49B2869FD}"/>
              </a:ext>
            </a:extLst>
          </p:cNvPr>
          <p:cNvGrpSpPr/>
          <p:nvPr/>
        </p:nvGrpSpPr>
        <p:grpSpPr>
          <a:xfrm>
            <a:off x="3986328" y="2754770"/>
            <a:ext cx="998829" cy="871812"/>
            <a:chOff x="4099958" y="2754771"/>
            <a:chExt cx="998829" cy="871812"/>
          </a:xfrm>
        </p:grpSpPr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0CE2324E-AC56-406E-8173-61239D326DAE}"/>
                </a:ext>
              </a:extLst>
            </p:cNvPr>
            <p:cNvSpPr/>
            <p:nvPr/>
          </p:nvSpPr>
          <p:spPr>
            <a:xfrm>
              <a:off x="4099958" y="2754771"/>
              <a:ext cx="998829" cy="871812"/>
            </a:xfrm>
            <a:prstGeom prst="roundRect">
              <a:avLst/>
            </a:prstGeom>
            <a:solidFill>
              <a:srgbClr val="FF0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9" name="Gráfico 18" descr="Potência">
              <a:extLst>
                <a:ext uri="{FF2B5EF4-FFF2-40B4-BE49-F238E27FC236}">
                  <a16:creationId xmlns:a16="http://schemas.microsoft.com/office/drawing/2014/main" id="{D80FAA65-D718-4DE5-9049-08699DF99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286998" y="2878303"/>
              <a:ext cx="624747" cy="624747"/>
            </a:xfrm>
            <a:prstGeom prst="rect">
              <a:avLst/>
            </a:prstGeom>
          </p:spPr>
        </p:pic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1E505BA0-6DF0-41C0-BEE9-85C8D08464A7}"/>
              </a:ext>
            </a:extLst>
          </p:cNvPr>
          <p:cNvGrpSpPr/>
          <p:nvPr/>
        </p:nvGrpSpPr>
        <p:grpSpPr>
          <a:xfrm>
            <a:off x="5611177" y="2735972"/>
            <a:ext cx="998829" cy="921897"/>
            <a:chOff x="5715792" y="2704685"/>
            <a:chExt cx="998829" cy="921897"/>
          </a:xfrm>
        </p:grpSpPr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B7FA3A93-5749-41F8-8537-0E539E418BF3}"/>
                </a:ext>
              </a:extLst>
            </p:cNvPr>
            <p:cNvSpPr/>
            <p:nvPr/>
          </p:nvSpPr>
          <p:spPr>
            <a:xfrm>
              <a:off x="5715792" y="2754770"/>
              <a:ext cx="998829" cy="8718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2" name="Gráfico 21" descr="Bloqueio">
              <a:extLst>
                <a:ext uri="{FF2B5EF4-FFF2-40B4-BE49-F238E27FC236}">
                  <a16:creationId xmlns:a16="http://schemas.microsoft.com/office/drawing/2014/main" id="{3E8FA780-B3A7-486C-9C0A-728353822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758006" y="2704685"/>
              <a:ext cx="914400" cy="914400"/>
            </a:xfrm>
            <a:prstGeom prst="rect">
              <a:avLst/>
            </a:prstGeom>
          </p:spPr>
        </p:pic>
      </p:grp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B2BA3DF7-D59C-4A3A-A072-422A8B84FE2F}"/>
              </a:ext>
            </a:extLst>
          </p:cNvPr>
          <p:cNvSpPr/>
          <p:nvPr/>
        </p:nvSpPr>
        <p:spPr>
          <a:xfrm>
            <a:off x="7215236" y="2754770"/>
            <a:ext cx="998829" cy="8718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2" name="Gráfico 31" descr="Lua e estrelas">
            <a:extLst>
              <a:ext uri="{FF2B5EF4-FFF2-40B4-BE49-F238E27FC236}">
                <a16:creationId xmlns:a16="http://schemas.microsoft.com/office/drawing/2014/main" id="{91F3F3F5-FD3A-4155-A17D-D09605E363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09851" y="2851763"/>
            <a:ext cx="677823" cy="677823"/>
          </a:xfrm>
          <a:prstGeom prst="rect">
            <a:avLst/>
          </a:prstGeom>
        </p:spPr>
      </p:pic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227ABA30-CBAF-4470-A881-EB25E9867FB5}"/>
              </a:ext>
            </a:extLst>
          </p:cNvPr>
          <p:cNvCxnSpPr/>
          <p:nvPr/>
        </p:nvCxnSpPr>
        <p:spPr>
          <a:xfrm>
            <a:off x="3982923" y="4386470"/>
            <a:ext cx="433976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6" name="Gráfico 35" descr="Selo ponto de interrogação">
            <a:extLst>
              <a:ext uri="{FF2B5EF4-FFF2-40B4-BE49-F238E27FC236}">
                <a16:creationId xmlns:a16="http://schemas.microsoft.com/office/drawing/2014/main" id="{A41CF78E-6250-49F1-9841-2273444E13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95606" y="5014915"/>
            <a:ext cx="914400" cy="914400"/>
          </a:xfrm>
          <a:prstGeom prst="rect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C6B1DB01-17CD-4E40-93F8-3880B5AEFAD8}"/>
              </a:ext>
            </a:extLst>
          </p:cNvPr>
          <p:cNvSpPr txBox="1"/>
          <p:nvPr/>
        </p:nvSpPr>
        <p:spPr>
          <a:xfrm>
            <a:off x="3781879" y="3668138"/>
            <a:ext cx="144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Desconectar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DAC3F35F-3F5C-4480-926B-1249E94ADD8A}"/>
              </a:ext>
            </a:extLst>
          </p:cNvPr>
          <p:cNvSpPr txBox="1"/>
          <p:nvPr/>
        </p:nvSpPr>
        <p:spPr>
          <a:xfrm>
            <a:off x="5695606" y="3659790"/>
            <a:ext cx="1444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Alterar Senha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91E79BCB-9F02-4BCF-96D1-71FEC3744CAB}"/>
              </a:ext>
            </a:extLst>
          </p:cNvPr>
          <p:cNvSpPr txBox="1"/>
          <p:nvPr/>
        </p:nvSpPr>
        <p:spPr>
          <a:xfrm>
            <a:off x="6881596" y="3662232"/>
            <a:ext cx="176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Modo Noturno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9F0CBC0C-EC44-42DD-815F-00ED82C0FB17}"/>
              </a:ext>
            </a:extLst>
          </p:cNvPr>
          <p:cNvSpPr txBox="1"/>
          <p:nvPr/>
        </p:nvSpPr>
        <p:spPr>
          <a:xfrm>
            <a:off x="5695606" y="5864953"/>
            <a:ext cx="95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Suporte</a:t>
            </a:r>
          </a:p>
        </p:txBody>
      </p:sp>
    </p:spTree>
    <p:extLst>
      <p:ext uri="{BB962C8B-B14F-4D97-AF65-F5344CB8AC3E}">
        <p14:creationId xmlns:p14="http://schemas.microsoft.com/office/powerpoint/2010/main" val="22093853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270</Words>
  <Application>Microsoft Office PowerPoint</Application>
  <PresentationFormat>Widescreen</PresentationFormat>
  <Paragraphs>106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FELIPE ARAUJO SANTOS .</dc:creator>
  <cp:lastModifiedBy>cesar</cp:lastModifiedBy>
  <cp:revision>2</cp:revision>
  <dcterms:created xsi:type="dcterms:W3CDTF">2020-11-16T14:23:15Z</dcterms:created>
  <dcterms:modified xsi:type="dcterms:W3CDTF">2020-11-16T23:06:39Z</dcterms:modified>
</cp:coreProperties>
</file>