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86" r:id="rId9"/>
    <p:sldId id="280" r:id="rId10"/>
    <p:sldId id="265" r:id="rId11"/>
    <p:sldId id="264" r:id="rId12"/>
    <p:sldId id="274" r:id="rId13"/>
    <p:sldId id="275" r:id="rId14"/>
    <p:sldId id="267" r:id="rId15"/>
    <p:sldId id="270" r:id="rId16"/>
    <p:sldId id="271" r:id="rId17"/>
    <p:sldId id="278" r:id="rId18"/>
    <p:sldId id="282" r:id="rId19"/>
    <p:sldId id="283" r:id="rId20"/>
    <p:sldId id="284" r:id="rId21"/>
    <p:sldId id="276" r:id="rId22"/>
    <p:sldId id="281" r:id="rId23"/>
    <p:sldId id="279" r:id="rId24"/>
    <p:sldId id="272" r:id="rId25"/>
    <p:sldId id="28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41D"/>
    <a:srgbClr val="FFFFFF"/>
    <a:srgbClr val="10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21860-1173-48A2-9083-F629A7C223E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22B747-A955-40C7-A201-5001B93CC233}">
      <dgm:prSet/>
      <dgm:spPr>
        <a:solidFill>
          <a:srgbClr val="102842"/>
        </a:solidFill>
      </dgm:spPr>
      <dgm:t>
        <a:bodyPr/>
        <a:lstStyle/>
        <a:p>
          <a:r>
            <a:rPr lang="en-US"/>
            <a:t>As informações da ocorrência estarão em um banco de dados que ajudará na avaliação de incidências. </a:t>
          </a:r>
        </a:p>
      </dgm:t>
    </dgm:pt>
    <dgm:pt modelId="{8DB5155D-AA85-436A-A098-4163E0CF6C61}" type="parTrans" cxnId="{67E126A5-66B3-4859-AEBA-E3E4B006ACE3}">
      <dgm:prSet/>
      <dgm:spPr/>
      <dgm:t>
        <a:bodyPr/>
        <a:lstStyle/>
        <a:p>
          <a:endParaRPr lang="en-US"/>
        </a:p>
      </dgm:t>
    </dgm:pt>
    <dgm:pt modelId="{1A79F810-6E15-4FBE-A551-FBA601E0053A}" type="sibTrans" cxnId="{67E126A5-66B3-4859-AEBA-E3E4B006ACE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DABF6E3-7F5E-4EAD-8617-A8FE46A8100B}">
      <dgm:prSet/>
      <dgm:spPr>
        <a:solidFill>
          <a:srgbClr val="102842"/>
        </a:solidFill>
      </dgm:spPr>
      <dgm:t>
        <a:bodyPr/>
        <a:lstStyle/>
        <a:p>
          <a:r>
            <a:rPr lang="en-US" dirty="0" err="1"/>
            <a:t>Haverá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dashboard com </a:t>
          </a:r>
          <a:r>
            <a:rPr lang="en-US" dirty="0" err="1"/>
            <a:t>controle</a:t>
          </a:r>
          <a:r>
            <a:rPr lang="en-US" dirty="0"/>
            <a:t> de </a:t>
          </a:r>
          <a:r>
            <a:rPr lang="en-US" dirty="0" err="1"/>
            <a:t>monitoramento</a:t>
          </a:r>
          <a:r>
            <a:rPr lang="en-US" dirty="0"/>
            <a:t> visual </a:t>
          </a:r>
          <a:r>
            <a:rPr lang="en-US" dirty="0" err="1"/>
            <a:t>onde</a:t>
          </a:r>
          <a:r>
            <a:rPr lang="en-US" dirty="0"/>
            <a:t> o </a:t>
          </a:r>
          <a:r>
            <a:rPr lang="en-US" dirty="0" err="1"/>
            <a:t>suporte</a:t>
          </a:r>
          <a:r>
            <a:rPr lang="en-US" dirty="0"/>
            <a:t> de T.I </a:t>
          </a:r>
          <a:r>
            <a:rPr lang="en-US" dirty="0" err="1"/>
            <a:t>conseguirá</a:t>
          </a:r>
          <a:r>
            <a:rPr lang="en-US" dirty="0"/>
            <a:t> </a:t>
          </a:r>
          <a:r>
            <a:rPr lang="en-US" dirty="0" err="1"/>
            <a:t>verificar</a:t>
          </a:r>
          <a:r>
            <a:rPr lang="en-US" dirty="0"/>
            <a:t> o </a:t>
          </a:r>
          <a:r>
            <a:rPr lang="en-US" dirty="0" err="1"/>
            <a:t>problema</a:t>
          </a:r>
          <a:r>
            <a:rPr lang="en-US" dirty="0"/>
            <a:t> do </a:t>
          </a:r>
          <a:r>
            <a:rPr lang="en-US" dirty="0" err="1"/>
            <a:t>computador</a:t>
          </a:r>
          <a:r>
            <a:rPr lang="en-US" dirty="0"/>
            <a:t>.</a:t>
          </a:r>
        </a:p>
      </dgm:t>
    </dgm:pt>
    <dgm:pt modelId="{02E14929-7A9B-4EB9-B56B-C394441D0CE4}" type="parTrans" cxnId="{9C199E3F-CE2B-4E73-B733-3F1F8A1FBCB3}">
      <dgm:prSet/>
      <dgm:spPr/>
      <dgm:t>
        <a:bodyPr/>
        <a:lstStyle/>
        <a:p>
          <a:endParaRPr lang="en-US"/>
        </a:p>
      </dgm:t>
    </dgm:pt>
    <dgm:pt modelId="{F067ECD0-A23C-406D-8909-45DC220BF743}" type="sibTrans" cxnId="{9C199E3F-CE2B-4E73-B733-3F1F8A1FBCB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16DC5D7-E507-4E65-9361-187EB12DB883}">
      <dgm:prSet/>
      <dgm:spPr>
        <a:solidFill>
          <a:srgbClr val="102842"/>
        </a:solidFill>
        <a:ln>
          <a:solidFill>
            <a:srgbClr val="102842"/>
          </a:solidFill>
        </a:ln>
      </dgm:spPr>
      <dgm:t>
        <a:bodyPr/>
        <a:lstStyle/>
        <a:p>
          <a:r>
            <a:rPr lang="en-US"/>
            <a:t>Emitiremos um alerta para que a equipe de T.I. fique mais atenta em determinada máquina. </a:t>
          </a:r>
        </a:p>
      </dgm:t>
    </dgm:pt>
    <dgm:pt modelId="{80BD0946-523A-4367-95B3-A49EE46F18A9}" type="parTrans" cxnId="{B4B06C75-1329-437E-9527-1B76EA9FEEF3}">
      <dgm:prSet/>
      <dgm:spPr/>
      <dgm:t>
        <a:bodyPr/>
        <a:lstStyle/>
        <a:p>
          <a:endParaRPr lang="en-US"/>
        </a:p>
      </dgm:t>
    </dgm:pt>
    <dgm:pt modelId="{8DF2DDA3-D3B5-4F66-873A-2C491C19E411}" type="sibTrans" cxnId="{B4B06C75-1329-437E-9527-1B76EA9FEEF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B009E46-9E6A-4B8B-9F31-DD601386395C}" type="pres">
      <dgm:prSet presAssocID="{00B21860-1173-48A2-9083-F629A7C223E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24ED002-6212-424B-A371-FE98CBE2A086}" type="pres">
      <dgm:prSet presAssocID="{8722B747-A955-40C7-A201-5001B93CC23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A16927-C9BD-4781-BDEA-3A175508A487}" type="pres">
      <dgm:prSet presAssocID="{1A79F810-6E15-4FBE-A551-FBA601E0053A}" presName="sibTrans" presStyleLbl="sibTrans2D1" presStyleIdx="0" presStyleCnt="3"/>
      <dgm:spPr/>
      <dgm:t>
        <a:bodyPr/>
        <a:lstStyle/>
        <a:p>
          <a:endParaRPr lang="pt-BR"/>
        </a:p>
      </dgm:t>
    </dgm:pt>
    <dgm:pt modelId="{E0574BC6-A8A1-4DCC-A4E3-B18EE6A85614}" type="pres">
      <dgm:prSet presAssocID="{1A79F810-6E15-4FBE-A551-FBA601E0053A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33F98E29-E3C8-487F-854A-370398B83B45}" type="pres">
      <dgm:prSet presAssocID="{CDABF6E3-7F5E-4EAD-8617-A8FE46A810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5834BF-B670-4439-B562-F051A26F1790}" type="pres">
      <dgm:prSet presAssocID="{F067ECD0-A23C-406D-8909-45DC220BF743}" presName="sibTrans" presStyleLbl="sibTrans2D1" presStyleIdx="1" presStyleCnt="3"/>
      <dgm:spPr/>
      <dgm:t>
        <a:bodyPr/>
        <a:lstStyle/>
        <a:p>
          <a:endParaRPr lang="pt-BR"/>
        </a:p>
      </dgm:t>
    </dgm:pt>
    <dgm:pt modelId="{72AEC4D1-9ED5-4B16-A576-5A5A8CA9A431}" type="pres">
      <dgm:prSet presAssocID="{F067ECD0-A23C-406D-8909-45DC220BF743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CCC75E9-7FD9-4EB3-90ED-663B59E0DD83}" type="pres">
      <dgm:prSet presAssocID="{316DC5D7-E507-4E65-9361-187EB12DB8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748775-947B-44E3-B48C-68CD68A5C652}" type="pres">
      <dgm:prSet presAssocID="{8DF2DDA3-D3B5-4F66-873A-2C491C19E411}" presName="sibTrans" presStyleLbl="sibTrans2D1" presStyleIdx="2" presStyleCnt="3"/>
      <dgm:spPr/>
      <dgm:t>
        <a:bodyPr/>
        <a:lstStyle/>
        <a:p>
          <a:endParaRPr lang="pt-BR"/>
        </a:p>
      </dgm:t>
    </dgm:pt>
    <dgm:pt modelId="{176DE66C-E9AE-4430-947E-991A5B69ABDD}" type="pres">
      <dgm:prSet presAssocID="{8DF2DDA3-D3B5-4F66-873A-2C491C19E411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1D1ADB65-7F8F-41DB-85A7-C5A7938969CF}" type="presOf" srcId="{316DC5D7-E507-4E65-9361-187EB12DB883}" destId="{9CCC75E9-7FD9-4EB3-90ED-663B59E0DD83}" srcOrd="0" destOrd="0" presId="urn:microsoft.com/office/officeart/2005/8/layout/cycle2"/>
    <dgm:cxn modelId="{9C199E3F-CE2B-4E73-B733-3F1F8A1FBCB3}" srcId="{00B21860-1173-48A2-9083-F629A7C223E4}" destId="{CDABF6E3-7F5E-4EAD-8617-A8FE46A8100B}" srcOrd="1" destOrd="0" parTransId="{02E14929-7A9B-4EB9-B56B-C394441D0CE4}" sibTransId="{F067ECD0-A23C-406D-8909-45DC220BF743}"/>
    <dgm:cxn modelId="{10F8C4EA-C1DC-467E-987E-FCAB608456B7}" type="presOf" srcId="{1A79F810-6E15-4FBE-A551-FBA601E0053A}" destId="{70A16927-C9BD-4781-BDEA-3A175508A487}" srcOrd="0" destOrd="0" presId="urn:microsoft.com/office/officeart/2005/8/layout/cycle2"/>
    <dgm:cxn modelId="{29F4FF8B-1776-46E0-81E4-97053B7DBD0D}" type="presOf" srcId="{00B21860-1173-48A2-9083-F629A7C223E4}" destId="{8B009E46-9E6A-4B8B-9F31-DD601386395C}" srcOrd="0" destOrd="0" presId="urn:microsoft.com/office/officeart/2005/8/layout/cycle2"/>
    <dgm:cxn modelId="{32DC5765-7BDF-40D7-9975-D9BC835B1D1B}" type="presOf" srcId="{F067ECD0-A23C-406D-8909-45DC220BF743}" destId="{EA5834BF-B670-4439-B562-F051A26F1790}" srcOrd="0" destOrd="0" presId="urn:microsoft.com/office/officeart/2005/8/layout/cycle2"/>
    <dgm:cxn modelId="{B4B06C75-1329-437E-9527-1B76EA9FEEF3}" srcId="{00B21860-1173-48A2-9083-F629A7C223E4}" destId="{316DC5D7-E507-4E65-9361-187EB12DB883}" srcOrd="2" destOrd="0" parTransId="{80BD0946-523A-4367-95B3-A49EE46F18A9}" sibTransId="{8DF2DDA3-D3B5-4F66-873A-2C491C19E411}"/>
    <dgm:cxn modelId="{218105D7-E21B-4987-AA46-2435444C087F}" type="presOf" srcId="{8DF2DDA3-D3B5-4F66-873A-2C491C19E411}" destId="{176DE66C-E9AE-4430-947E-991A5B69ABDD}" srcOrd="1" destOrd="0" presId="urn:microsoft.com/office/officeart/2005/8/layout/cycle2"/>
    <dgm:cxn modelId="{9B4F7C29-6C42-4186-BB98-B17CD7C88E35}" type="presOf" srcId="{F067ECD0-A23C-406D-8909-45DC220BF743}" destId="{72AEC4D1-9ED5-4B16-A576-5A5A8CA9A431}" srcOrd="1" destOrd="0" presId="urn:microsoft.com/office/officeart/2005/8/layout/cycle2"/>
    <dgm:cxn modelId="{F12EA4D2-3806-4F06-B80F-79A7305C38AD}" type="presOf" srcId="{CDABF6E3-7F5E-4EAD-8617-A8FE46A8100B}" destId="{33F98E29-E3C8-487F-854A-370398B83B45}" srcOrd="0" destOrd="0" presId="urn:microsoft.com/office/officeart/2005/8/layout/cycle2"/>
    <dgm:cxn modelId="{063F17AE-1CFC-475F-8201-2EA44C01EAE2}" type="presOf" srcId="{8722B747-A955-40C7-A201-5001B93CC233}" destId="{624ED002-6212-424B-A371-FE98CBE2A086}" srcOrd="0" destOrd="0" presId="urn:microsoft.com/office/officeart/2005/8/layout/cycle2"/>
    <dgm:cxn modelId="{1770F936-5FF8-4271-9C4E-E589DF00BDE9}" type="presOf" srcId="{1A79F810-6E15-4FBE-A551-FBA601E0053A}" destId="{E0574BC6-A8A1-4DCC-A4E3-B18EE6A85614}" srcOrd="1" destOrd="0" presId="urn:microsoft.com/office/officeart/2005/8/layout/cycle2"/>
    <dgm:cxn modelId="{67E126A5-66B3-4859-AEBA-E3E4B006ACE3}" srcId="{00B21860-1173-48A2-9083-F629A7C223E4}" destId="{8722B747-A955-40C7-A201-5001B93CC233}" srcOrd="0" destOrd="0" parTransId="{8DB5155D-AA85-436A-A098-4163E0CF6C61}" sibTransId="{1A79F810-6E15-4FBE-A551-FBA601E0053A}"/>
    <dgm:cxn modelId="{1D5AAACD-EE4D-47EC-9058-133FDEE28422}" type="presOf" srcId="{8DF2DDA3-D3B5-4F66-873A-2C491C19E411}" destId="{E8748775-947B-44E3-B48C-68CD68A5C652}" srcOrd="0" destOrd="0" presId="urn:microsoft.com/office/officeart/2005/8/layout/cycle2"/>
    <dgm:cxn modelId="{74A32C76-8B3B-44EF-AC3F-6E63AE8CD82C}" type="presParOf" srcId="{8B009E46-9E6A-4B8B-9F31-DD601386395C}" destId="{624ED002-6212-424B-A371-FE98CBE2A086}" srcOrd="0" destOrd="0" presId="urn:microsoft.com/office/officeart/2005/8/layout/cycle2"/>
    <dgm:cxn modelId="{CCFBFE0F-D3BA-4C84-9AB4-8B76206B807B}" type="presParOf" srcId="{8B009E46-9E6A-4B8B-9F31-DD601386395C}" destId="{70A16927-C9BD-4781-BDEA-3A175508A487}" srcOrd="1" destOrd="0" presId="urn:microsoft.com/office/officeart/2005/8/layout/cycle2"/>
    <dgm:cxn modelId="{B8AC1B2A-FAEE-4742-B812-2C77836EAE7F}" type="presParOf" srcId="{70A16927-C9BD-4781-BDEA-3A175508A487}" destId="{E0574BC6-A8A1-4DCC-A4E3-B18EE6A85614}" srcOrd="0" destOrd="0" presId="urn:microsoft.com/office/officeart/2005/8/layout/cycle2"/>
    <dgm:cxn modelId="{04CAE9D8-7403-4037-98B6-21F281E219AB}" type="presParOf" srcId="{8B009E46-9E6A-4B8B-9F31-DD601386395C}" destId="{33F98E29-E3C8-487F-854A-370398B83B45}" srcOrd="2" destOrd="0" presId="urn:microsoft.com/office/officeart/2005/8/layout/cycle2"/>
    <dgm:cxn modelId="{7E9069D3-F068-4EB8-90C4-B025AFAB0333}" type="presParOf" srcId="{8B009E46-9E6A-4B8B-9F31-DD601386395C}" destId="{EA5834BF-B670-4439-B562-F051A26F1790}" srcOrd="3" destOrd="0" presId="urn:microsoft.com/office/officeart/2005/8/layout/cycle2"/>
    <dgm:cxn modelId="{380683DB-63CB-4016-A11E-5C6DE59ACDE0}" type="presParOf" srcId="{EA5834BF-B670-4439-B562-F051A26F1790}" destId="{72AEC4D1-9ED5-4B16-A576-5A5A8CA9A431}" srcOrd="0" destOrd="0" presId="urn:microsoft.com/office/officeart/2005/8/layout/cycle2"/>
    <dgm:cxn modelId="{09602730-EC4A-4317-932B-F011B462E3CC}" type="presParOf" srcId="{8B009E46-9E6A-4B8B-9F31-DD601386395C}" destId="{9CCC75E9-7FD9-4EB3-90ED-663B59E0DD83}" srcOrd="4" destOrd="0" presId="urn:microsoft.com/office/officeart/2005/8/layout/cycle2"/>
    <dgm:cxn modelId="{5111994C-D1C0-4598-8F36-C5FBB616200D}" type="presParOf" srcId="{8B009E46-9E6A-4B8B-9F31-DD601386395C}" destId="{E8748775-947B-44E3-B48C-68CD68A5C652}" srcOrd="5" destOrd="0" presId="urn:microsoft.com/office/officeart/2005/8/layout/cycle2"/>
    <dgm:cxn modelId="{6A8DE3B7-30AA-4310-8425-6850DF4003F4}" type="presParOf" srcId="{E8748775-947B-44E3-B48C-68CD68A5C652}" destId="{176DE66C-E9AE-4430-947E-991A5B69ABD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D002-6212-424B-A371-FE98CBE2A086}">
      <dsp:nvSpPr>
        <dsp:cNvPr id="0" name=""/>
        <dsp:cNvSpPr/>
      </dsp:nvSpPr>
      <dsp:spPr>
        <a:xfrm>
          <a:off x="2262453" y="1285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As informações da ocorrência estarão em um banco de dados que ajudará na avaliação de incidências. </a:t>
          </a:r>
        </a:p>
      </dsp:txBody>
      <dsp:txXfrm>
        <a:off x="2657568" y="396400"/>
        <a:ext cx="1907785" cy="1907785"/>
      </dsp:txXfrm>
    </dsp:sp>
    <dsp:sp modelId="{70A16927-C9BD-4781-BDEA-3A175508A487}">
      <dsp:nvSpPr>
        <dsp:cNvPr id="0" name=""/>
        <dsp:cNvSpPr/>
      </dsp:nvSpPr>
      <dsp:spPr>
        <a:xfrm rot="3600000">
          <a:off x="4255485" y="2632262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309332" y="2721112"/>
        <a:ext cx="502576" cy="546348"/>
      </dsp:txXfrm>
    </dsp:sp>
    <dsp:sp modelId="{33F98E29-E3C8-487F-854A-370398B83B45}">
      <dsp:nvSpPr>
        <dsp:cNvPr id="0" name=""/>
        <dsp:cNvSpPr/>
      </dsp:nvSpPr>
      <dsp:spPr>
        <a:xfrm>
          <a:off x="4288787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Haverá</a:t>
          </a:r>
          <a:r>
            <a:rPr lang="en-US" sz="1600" kern="1200" dirty="0"/>
            <a:t> </a:t>
          </a:r>
          <a:r>
            <a:rPr lang="en-US" sz="1600" kern="1200" dirty="0" err="1"/>
            <a:t>uma</a:t>
          </a:r>
          <a:r>
            <a:rPr lang="en-US" sz="1600" kern="1200" dirty="0"/>
            <a:t> dashboard com </a:t>
          </a:r>
          <a:r>
            <a:rPr lang="en-US" sz="1600" kern="1200" dirty="0" err="1"/>
            <a:t>controle</a:t>
          </a:r>
          <a:r>
            <a:rPr lang="en-US" sz="1600" kern="1200" dirty="0"/>
            <a:t> de </a:t>
          </a:r>
          <a:r>
            <a:rPr lang="en-US" sz="1600" kern="1200" dirty="0" err="1"/>
            <a:t>monitoramento</a:t>
          </a:r>
          <a:r>
            <a:rPr lang="en-US" sz="1600" kern="1200" dirty="0"/>
            <a:t> visual </a:t>
          </a:r>
          <a:r>
            <a:rPr lang="en-US" sz="1600" kern="1200" dirty="0" err="1"/>
            <a:t>onde</a:t>
          </a:r>
          <a:r>
            <a:rPr lang="en-US" sz="1600" kern="1200" dirty="0"/>
            <a:t> o </a:t>
          </a:r>
          <a:r>
            <a:rPr lang="en-US" sz="1600" kern="1200" dirty="0" err="1"/>
            <a:t>suporte</a:t>
          </a:r>
          <a:r>
            <a:rPr lang="en-US" sz="1600" kern="1200" dirty="0"/>
            <a:t> de T.I </a:t>
          </a:r>
          <a:r>
            <a:rPr lang="en-US" sz="1600" kern="1200" dirty="0" err="1"/>
            <a:t>conseguirá</a:t>
          </a:r>
          <a:r>
            <a:rPr lang="en-US" sz="1600" kern="1200" dirty="0"/>
            <a:t> </a:t>
          </a:r>
          <a:r>
            <a:rPr lang="en-US" sz="1600" kern="1200" dirty="0" err="1"/>
            <a:t>verificar</a:t>
          </a:r>
          <a:r>
            <a:rPr lang="en-US" sz="1600" kern="1200" dirty="0"/>
            <a:t> o </a:t>
          </a:r>
          <a:r>
            <a:rPr lang="en-US" sz="1600" kern="1200" dirty="0" err="1"/>
            <a:t>problema</a:t>
          </a:r>
          <a:r>
            <a:rPr lang="en-US" sz="1600" kern="1200" dirty="0"/>
            <a:t> do </a:t>
          </a:r>
          <a:r>
            <a:rPr lang="en-US" sz="1600" kern="1200" dirty="0" err="1"/>
            <a:t>computador</a:t>
          </a:r>
          <a:r>
            <a:rPr lang="en-US" sz="1600" kern="1200" dirty="0"/>
            <a:t>.</a:t>
          </a:r>
        </a:p>
      </dsp:txBody>
      <dsp:txXfrm>
        <a:off x="4683902" y="3906114"/>
        <a:ext cx="1907785" cy="1907785"/>
      </dsp:txXfrm>
    </dsp:sp>
    <dsp:sp modelId="{EA5834BF-B670-4439-B562-F051A26F1790}">
      <dsp:nvSpPr>
        <dsp:cNvPr id="0" name=""/>
        <dsp:cNvSpPr/>
      </dsp:nvSpPr>
      <dsp:spPr>
        <a:xfrm rot="10800000">
          <a:off x="3272797" y="4404716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488186" y="4586832"/>
        <a:ext cx="502576" cy="546348"/>
      </dsp:txXfrm>
    </dsp:sp>
    <dsp:sp modelId="{9CCC75E9-7FD9-4EB3-90ED-663B59E0DD83}">
      <dsp:nvSpPr>
        <dsp:cNvPr id="0" name=""/>
        <dsp:cNvSpPr/>
      </dsp:nvSpPr>
      <dsp:spPr>
        <a:xfrm>
          <a:off x="236119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rgbClr val="1028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Emitiremos um alerta para que a equipe de T.I. fique mais atenta em determinada máquina. </a:t>
          </a:r>
        </a:p>
      </dsp:txBody>
      <dsp:txXfrm>
        <a:off x="631234" y="3906114"/>
        <a:ext cx="1907785" cy="1907785"/>
      </dsp:txXfrm>
    </dsp:sp>
    <dsp:sp modelId="{E8748775-947B-44E3-B48C-68CD68A5C652}">
      <dsp:nvSpPr>
        <dsp:cNvPr id="0" name=""/>
        <dsp:cNvSpPr/>
      </dsp:nvSpPr>
      <dsp:spPr>
        <a:xfrm rot="18000000">
          <a:off x="2229151" y="2667457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82998" y="2942839"/>
        <a:ext cx="502576" cy="5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B0DDA-031F-44C4-885A-216E313E8EF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8038D-97FE-41D9-94FC-D82C1A6CB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20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915D-C014-497A-81B0-E0D44090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70DAA-1BF0-49CC-B01B-8CED01A5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3A8E-03FC-4F7A-9BF0-28D7436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AC676-A4FB-4ED2-8F94-661E84F6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080F8-32EF-42E6-8677-6C696D42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57BD6-4B4A-4D76-882B-C6F537E0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78B862-655B-4CDC-A01D-94DD6484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6A4ED-0C83-4F2D-8746-D3C141E3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872D1-405B-4AF8-846F-2613767F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F155B-AA5F-4B7D-A6E3-4DA9DB7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FF398-4653-4D5C-8B1F-92815F04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A82409-D7DB-49D3-BB90-00FF342B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DEA6B-3386-481F-BFC3-8512079E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82ACB-0A45-46E5-B5DF-49544CD2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B146A-3C77-4C31-9EC6-EB09EE28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2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7174-7C8F-4497-8B95-51F3B023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4F74-9469-45D4-99F8-8F5D2B5C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638BE-761A-4826-93AC-B8899C64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F7CAC-7E9C-4B70-B463-C0CC43D7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C9690-44F1-454C-ADFB-AF441F9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3B5C-312C-4CE8-8C75-AE68C901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064ADA-CE67-45E9-89C5-7A36B726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338EF-356C-432C-8341-068D8083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998CF-E22A-4E4B-9B20-6C9CC47E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3B463-3939-47A5-B5CA-E7230E7C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1E8C-9663-475B-A037-BE3427E3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9E8B5-9950-48F6-83AB-58F1C853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0FF284-1730-478A-9871-2D574EAC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8907D-E879-46FB-83D4-19FB8695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C0E37-269B-41DF-B51B-2115291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6D9BB2-5BE8-4057-A15E-D8CBDE2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98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E320E-F83D-46F5-9E2B-DC669FE7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25974-FDC8-4191-8D9B-9C0A7681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F7CA2C-F8C4-40AC-945B-7FB1D8C0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AA445-E43B-4566-906D-1CB852393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CEC280-C709-4760-93EA-AC3F9AB6A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30905-6F5B-403C-B842-EDC8835E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4A1054-F1B2-48B3-8D22-667171BC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F9E98D-8E20-4324-8063-AF77479E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5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ED02-7EFA-4448-A517-00297AA8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49252D-4E5C-424C-AE53-46656130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3E72DC-4A55-472D-9AF5-22F5C55F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20E622-3C65-4FC2-9680-0139FF0C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A3E0B2-6045-4196-A2EC-80E2AF4A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E1108A-82D5-4BEE-BBAA-5324A570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775820-FA75-46EC-B1FF-397DE5E2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2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B2F3E-E588-421B-B4A8-CACFC9A8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98343-28DD-4411-BF39-A3569538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4956F-3A48-4124-AF4B-E0A762D3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6E5F4-F889-498C-A740-8D393C95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76E136-F867-4501-84E3-D15127E7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655BD-A082-4DD9-9762-46957D3A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9ED5-8EE9-4B8C-B881-E10F59AE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B847EC-5AF2-4D7F-A15E-D9305914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F565B-4013-4914-B289-73C32805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AADD3-AF87-4A1A-A972-A65646D5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0C0870-42F8-4862-BDBF-6F857054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06E83-9C04-454D-8B00-0335DA4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0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6EA1D0-4C49-4FEA-9C34-7E32D46E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B2BDA-96BB-42CF-B0BE-7FB68FB9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CE097-3816-4837-87BD-A2AA6BFC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0698-82FC-4E33-9734-7A5F4A3192D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9D3EF-A630-4446-90E5-B4DAB225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45F2D-FA60-4DAF-8FC9-B5168A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6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microsoft.com/office/2007/relationships/hdphoto" Target="../media/hdphoto3.wdp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9" Type="http://schemas.microsoft.com/office/2007/relationships/hdphoto" Target="../media/hdphoto15.wdp"/><Relationship Id="rId21" Type="http://schemas.microsoft.com/office/2007/relationships/hdphoto" Target="../media/hdphoto7.wdp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7" Type="http://schemas.microsoft.com/office/2007/relationships/hdphoto" Target="../media/hdphoto1.wdp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29" Type="http://schemas.openxmlformats.org/officeDocument/2006/relationships/image" Target="../media/image44.png"/><Relationship Id="rId41" Type="http://schemas.microsoft.com/office/2007/relationships/hdphoto" Target="../media/hdphoto1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microsoft.com/office/2007/relationships/hdphoto" Target="../media/hdphoto2.wdp"/><Relationship Id="rId24" Type="http://schemas.openxmlformats.org/officeDocument/2006/relationships/image" Target="../media/image41.png"/><Relationship Id="rId32" Type="http://schemas.openxmlformats.org/officeDocument/2006/relationships/image" Target="../media/image46.png"/><Relationship Id="rId37" Type="http://schemas.microsoft.com/office/2007/relationships/hdphoto" Target="../media/hdphoto14.wdp"/><Relationship Id="rId40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microsoft.com/office/2007/relationships/hdphoto" Target="../media/hdphoto4.wdp"/><Relationship Id="rId23" Type="http://schemas.microsoft.com/office/2007/relationships/hdphoto" Target="../media/hdphoto8.wdp"/><Relationship Id="rId28" Type="http://schemas.openxmlformats.org/officeDocument/2006/relationships/image" Target="../media/image43.png"/><Relationship Id="rId36" Type="http://schemas.openxmlformats.org/officeDocument/2006/relationships/image" Target="../media/image48.png"/><Relationship Id="rId10" Type="http://schemas.openxmlformats.org/officeDocument/2006/relationships/image" Target="../media/image34.png"/><Relationship Id="rId19" Type="http://schemas.microsoft.com/office/2007/relationships/hdphoto" Target="../media/hdphoto6.wdp"/><Relationship Id="rId31" Type="http://schemas.openxmlformats.org/officeDocument/2006/relationships/image" Target="../media/image45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microsoft.com/office/2007/relationships/hdphoto" Target="../media/hdphoto10.wdp"/><Relationship Id="rId30" Type="http://schemas.microsoft.com/office/2007/relationships/hdphoto" Target="../media/hdphoto11.wdp"/><Relationship Id="rId35" Type="http://schemas.microsoft.com/office/2007/relationships/hdphoto" Target="../media/hdphoto13.wdp"/><Relationship Id="rId43" Type="http://schemas.microsoft.com/office/2007/relationships/hdphoto" Target="../media/hdphoto17.wdp"/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microsoft.com/office/2007/relationships/hdphoto" Target="../media/hdphoto5.wdp"/><Relationship Id="rId25" Type="http://schemas.microsoft.com/office/2007/relationships/hdphoto" Target="../media/hdphoto9.wdp"/><Relationship Id="rId33" Type="http://schemas.microsoft.com/office/2007/relationships/hdphoto" Target="../media/hdphoto12.wdp"/><Relationship Id="rId38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89674" y="3255962"/>
            <a:ext cx="6875416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208635" y="2910305"/>
            <a:ext cx="6437493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chemeClr val="bg1">
                    <a:lumMod val="75000"/>
                  </a:schemeClr>
                </a:solidFill>
                <a:latin typeface="Antonio Bold"/>
              </a:rPr>
              <a:t>SUPER</a:t>
            </a: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VISOR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99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18074" y="333517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2751044" y="0"/>
            <a:ext cx="6689912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2688923" y="134765"/>
            <a:ext cx="6814154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ARQUITETURA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FA39ACB-8507-4DD1-A0DD-ABD97E35B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8" b="11691"/>
          <a:stretch/>
        </p:blipFill>
        <p:spPr>
          <a:xfrm>
            <a:off x="956515" y="1649613"/>
            <a:ext cx="10278970" cy="43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SITE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EB8E07-C1C2-4E35-9A5F-F03CBC2D3428}"/>
              </a:ext>
            </a:extLst>
          </p:cNvPr>
          <p:cNvSpPr txBox="1"/>
          <p:nvPr/>
        </p:nvSpPr>
        <p:spPr>
          <a:xfrm>
            <a:off x="7609953" y="2136242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621580" y="3012967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621580" y="3889692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B587285-14A1-4C13-B73A-64F348A20B1E}"/>
              </a:ext>
            </a:extLst>
          </p:cNvPr>
          <p:cNvSpPr txBox="1"/>
          <p:nvPr/>
        </p:nvSpPr>
        <p:spPr>
          <a:xfrm>
            <a:off x="7663843" y="4766417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E60AB75-1407-4CB0-B0B1-3C07A49F9D05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2295105"/>
            <a:ext cx="237376" cy="237375"/>
            <a:chOff x="0" y="0"/>
            <a:chExt cx="6350000" cy="6349975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FDBFA44-8082-4282-9DB5-9432EB90EAE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3187351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7999483" y="4069881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9F8EA24A-F847-44C3-9238-0FE9AEA1ED26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4946606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28E7509-8073-4E6E-8F87-23DE7EF63CC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663843" y="5613694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5793883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76265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621580" y="2364188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663843" y="3244799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2538572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8041746" y="3424988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663843" y="4142115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4322304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0A6957-9AF9-4026-96A0-CFE2EB76FBE3}"/>
              </a:ext>
            </a:extLst>
          </p:cNvPr>
          <p:cNvSpPr txBox="1"/>
          <p:nvPr/>
        </p:nvSpPr>
        <p:spPr>
          <a:xfrm>
            <a:off x="7663843" y="5050245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1B66A6B9-44BB-419B-81C2-AE4921EF140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5230434"/>
            <a:ext cx="237376" cy="237375"/>
            <a:chOff x="0" y="0"/>
            <a:chExt cx="6350000" cy="6349975"/>
          </a:xfrm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B6FFC86E-2DE6-4378-8E94-E2CFBCFF187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61270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LINUX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174963" y="2430777"/>
            <a:ext cx="393807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Supervisor no Docker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7560097" y="2605161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46202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685322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880260" y="779078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880260" y="579174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CONCLUSÃO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194" name="Picture 2" descr="Engenharia de Software é regulamentada junto ao CREA - Instituto de  Engenharia">
            <a:extLst>
              <a:ext uri="{FF2B5EF4-FFF2-40B4-BE49-F238E27FC236}">
                <a16:creationId xmlns:a16="http://schemas.microsoft.com/office/drawing/2014/main" id="{618FF308-0FB8-4F6F-B63F-87D4DBF01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2"/>
          <a:stretch/>
        </p:blipFill>
        <p:spPr bwMode="auto">
          <a:xfrm>
            <a:off x="7570909" y="458394"/>
            <a:ext cx="4090874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96194A-3381-4A72-AEFB-2B264298EC82}"/>
              </a:ext>
            </a:extLst>
          </p:cNvPr>
          <p:cNvSpPr txBox="1"/>
          <p:nvPr/>
        </p:nvSpPr>
        <p:spPr>
          <a:xfrm>
            <a:off x="1442282" y="2020503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Resiliência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701EBC6-13EB-4D72-BFAF-940BA3AED28B}"/>
              </a:ext>
            </a:extLst>
          </p:cNvPr>
          <p:cNvSpPr txBox="1"/>
          <p:nvPr/>
        </p:nvSpPr>
        <p:spPr>
          <a:xfrm>
            <a:off x="1442281" y="2778783"/>
            <a:ext cx="400436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Trajetória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aprendizado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2100016"/>
            <a:ext cx="389857" cy="389856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5575057"/>
            <a:ext cx="389857" cy="389856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4658157"/>
            <a:ext cx="389857" cy="389856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515F5F5-1C1C-4D93-A02C-A02AA03D70D3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3735034"/>
            <a:ext cx="389857" cy="389856"/>
            <a:chOff x="0" y="0"/>
            <a:chExt cx="6350000" cy="634997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9B37613-F2AF-4012-9757-FAF532C6AC5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2915851"/>
            <a:ext cx="389857" cy="389856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16979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39998" y="3255962"/>
            <a:ext cx="5542472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597960" y="2966305"/>
            <a:ext cx="5320250" cy="1740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OBRIGADO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22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438797" y="2381712"/>
            <a:ext cx="4392080" cy="1900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BANCO DE DADOS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0D107F-F8B6-4947-AABE-1A51EF0B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6" r="916"/>
          <a:stretch>
            <a:fillRect/>
          </a:stretch>
        </p:blipFill>
        <p:spPr>
          <a:xfrm>
            <a:off x="3681636" y="465936"/>
            <a:ext cx="8430568" cy="592612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2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783186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7162362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tângulo 4">
            <a:extLst>
              <a:ext uri="{FF2B5EF4-FFF2-40B4-BE49-F238E27FC236}">
                <a16:creationId xmlns:a16="http://schemas.microsoft.com/office/drawing/2014/main" id="{D65877A0-E366-43CB-840A-51F7F112F0EB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</a:t>
            </a:r>
            <a:r>
              <a:rPr lang="pt-BR" dirty="0"/>
              <a:t> </a:t>
            </a:r>
            <a:r>
              <a:rPr lang="pt-BR"/>
              <a:t>professor quero</a:t>
            </a:r>
            <a:r>
              <a:rPr lang="pt-BR" dirty="0"/>
              <a:t> </a:t>
            </a:r>
            <a:r>
              <a:rPr lang="pt-BR"/>
              <a:t>resolver o problema da minha máquina sem sair da sala</a:t>
            </a:r>
            <a:r>
              <a:rPr lang="pt-BR" dirty="0"/>
              <a:t> </a:t>
            </a:r>
            <a:r>
              <a:rPr lang="pt-BR"/>
              <a:t>para</a:t>
            </a:r>
            <a:r>
              <a:rPr lang="pt-BR" dirty="0"/>
              <a:t> </a:t>
            </a:r>
            <a:r>
              <a:rPr lang="pt-BR"/>
              <a:t>que</a:t>
            </a:r>
            <a:r>
              <a:rPr lang="pt-BR" dirty="0"/>
              <a:t> </a:t>
            </a:r>
            <a:r>
              <a:rPr lang="pt-BR"/>
              <a:t>não precise deixar os alunos sozinhos durante a aula.</a:t>
            </a:r>
          </a:p>
        </p:txBody>
      </p:sp>
      <p:sp>
        <p:nvSpPr>
          <p:cNvPr id="220" name="Retângulo 6">
            <a:extLst>
              <a:ext uri="{FF2B5EF4-FFF2-40B4-BE49-F238E27FC236}">
                <a16:creationId xmlns:a16="http://schemas.microsoft.com/office/drawing/2014/main" id="{D7F5D50B-7258-49BC-BE47-9B30D52D78B9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interromper minha aula para ir até o setor de T.I da faculdade para resolver o problema porque não quero deixar de passar conteúdo para os alunos.</a:t>
            </a:r>
            <a:endParaRPr lang="en-US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6E67C476-6C48-4F7E-8481-6F602277E78D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 professor quero ter um canal de comunicação direto com a equipe de T.I porque preciso tirar algumas dúvidas ou relatar problemas.</a:t>
            </a:r>
            <a:endParaRPr lang="en-US"/>
          </a:p>
        </p:txBody>
      </p:sp>
      <p:sp>
        <p:nvSpPr>
          <p:cNvPr id="222" name="Retângulo 10">
            <a:extLst>
              <a:ext uri="{FF2B5EF4-FFF2-40B4-BE49-F238E27FC236}">
                <a16:creationId xmlns:a16="http://schemas.microsoft.com/office/drawing/2014/main" id="{DDE70A7A-2264-4E78-9A01-5A8A2A196022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quero que o tempo ocioso em aula após a ocorrência de problema na máquina for detectada seja o menor possível porque não quero atrasar o conteúdo que preparei aos alunos.</a:t>
            </a:r>
          </a:p>
        </p:txBody>
      </p:sp>
      <p:sp>
        <p:nvSpPr>
          <p:cNvPr id="223" name="Retângulo 12">
            <a:extLst>
              <a:ext uri="{FF2B5EF4-FFF2-40B4-BE49-F238E27FC236}">
                <a16:creationId xmlns:a16="http://schemas.microsoft.com/office/drawing/2014/main" id="{17730274-B4E6-4504-A595-42152B996C1A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pedir aos alunos para chamarem o suporte porque eles não podem perder conteúdo da aula.</a:t>
            </a:r>
            <a:endParaRPr lang="en-US" dirty="0"/>
          </a:p>
        </p:txBody>
      </p:sp>
      <p:sp>
        <p:nvSpPr>
          <p:cNvPr id="224" name="Retângulo 6">
            <a:extLst>
              <a:ext uri="{FF2B5EF4-FFF2-40B4-BE49-F238E27FC236}">
                <a16:creationId xmlns:a16="http://schemas.microsoft.com/office/drawing/2014/main" id="{1A0E1F50-0EEE-44F7-BF45-D227E50A8187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 enquanto professor, quero uma solução para a diminuir o tempo de espera, para consertar o computador e eu poder começar a minha aula no horário certo, sem deixar que os alunos se distraiam.</a:t>
            </a:r>
            <a:endParaRPr lang="en-US" dirty="0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7413147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PROFESSOR</a:t>
            </a:r>
          </a:p>
        </p:txBody>
      </p:sp>
    </p:spTree>
    <p:extLst>
      <p:ext uri="{BB962C8B-B14F-4D97-AF65-F5344CB8AC3E}">
        <p14:creationId xmlns:p14="http://schemas.microsoft.com/office/powerpoint/2010/main" val="346303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7098705D-B4B7-42D8-AE56-2A58495EB8D5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uma maneira de diagnosticar o problema do computador de forma precisa porque quero solucioná-los rapidamente e assim evitar maiores problemas no período de uso nas salas. </a:t>
            </a:r>
          </a:p>
        </p:txBody>
      </p:sp>
      <p:sp>
        <p:nvSpPr>
          <p:cNvPr id="13" name="Retângulo 6">
            <a:extLst>
              <a:ext uri="{FF2B5EF4-FFF2-40B4-BE49-F238E27FC236}">
                <a16:creationId xmlns:a16="http://schemas.microsoft.com/office/drawing/2014/main" id="{0EE34FAF-FA30-4C44-950B-DF9B39187403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</a:t>
            </a:r>
            <a:r>
              <a:rPr lang="pt-BR" dirty="0"/>
              <a:t> </a:t>
            </a:r>
            <a:r>
              <a:rPr lang="pt-BR"/>
              <a:t>enquanto técnico quero</a:t>
            </a:r>
            <a:r>
              <a:rPr lang="pt-BR" dirty="0"/>
              <a:t> </a:t>
            </a:r>
            <a:r>
              <a:rPr lang="pt-BR"/>
              <a:t>poder diagnosticar o problema de forma remota para separar problemas que podem ser resolvidos à distância e os que necessitam de suporte presencial. </a:t>
            </a:r>
            <a:endParaRPr lang="en-US"/>
          </a:p>
        </p:txBody>
      </p:sp>
      <p:sp>
        <p:nvSpPr>
          <p:cNvPr id="14" name="Retângulo 12">
            <a:extLst>
              <a:ext uri="{FF2B5EF4-FFF2-40B4-BE49-F238E27FC236}">
                <a16:creationId xmlns:a16="http://schemas.microsoft.com/office/drawing/2014/main" id="{21768767-B9F2-4510-BF61-B9DBEC9D910D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monitorar os computadores para saber qual o problema quando algum professor me acionar, porque os professores em sua maioria não entendem o que pode ter acontecido com sua máquina. 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4900B3-F4CD-489E-B983-7D920AAB934C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 enquanto técnico quero poder ter uma comunicação eficiente com os professores e alunos quando houver problemas porque não quero me deslocar toda hora.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9" name="Retângulo 4">
            <a:extLst>
              <a:ext uri="{FF2B5EF4-FFF2-40B4-BE49-F238E27FC236}">
                <a16:creationId xmlns:a16="http://schemas.microsoft.com/office/drawing/2014/main" id="{107353F7-A804-404B-84CD-71D984DF420D}"/>
              </a:ext>
            </a:extLst>
          </p:cNvPr>
          <p:cNvSpPr/>
          <p:nvPr/>
        </p:nvSpPr>
        <p:spPr>
          <a:xfrm>
            <a:off x="742882" y="1422300"/>
            <a:ext cx="10721009" cy="5316611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1" name="Retângulo 6">
            <a:extLst>
              <a:ext uri="{FF2B5EF4-FFF2-40B4-BE49-F238E27FC236}">
                <a16:creationId xmlns:a16="http://schemas.microsoft.com/office/drawing/2014/main" id="{B43D0567-FA9A-4095-AB63-C752FC88A067}"/>
              </a:ext>
            </a:extLst>
          </p:cNvPr>
          <p:cNvSpPr/>
          <p:nvPr/>
        </p:nvSpPr>
        <p:spPr>
          <a:xfrm>
            <a:off x="986388" y="1650531"/>
            <a:ext cx="4991100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EC4CEA7-5F20-4539-A707-BD4BB4AB8A08}"/>
              </a:ext>
            </a:extLst>
          </p:cNvPr>
          <p:cNvSpPr/>
          <p:nvPr/>
        </p:nvSpPr>
        <p:spPr>
          <a:xfrm>
            <a:off x="6118289" y="1650531"/>
            <a:ext cx="5102097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8F9C02A4-A998-4197-9E14-5F2552250C7C}"/>
              </a:ext>
            </a:extLst>
          </p:cNvPr>
          <p:cNvSpPr/>
          <p:nvPr/>
        </p:nvSpPr>
        <p:spPr>
          <a:xfrm>
            <a:off x="986389" y="4305159"/>
            <a:ext cx="10219221" cy="22396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</p:txBody>
      </p:sp>
      <p:pic>
        <p:nvPicPr>
          <p:cNvPr id="24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9B1CBD1E-70DB-435C-B2DA-A96AC8830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316982" y="2189915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&quot;keyboard in close-up&quot; Free Photo">
            <a:extLst>
              <a:ext uri="{FF2B5EF4-FFF2-40B4-BE49-F238E27FC236}">
                <a16:creationId xmlns:a16="http://schemas.microsoft.com/office/drawing/2014/main" id="{0EEB8266-3752-4552-B896-FBF1103B1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5" r="19040"/>
          <a:stretch/>
        </p:blipFill>
        <p:spPr bwMode="auto">
          <a:xfrm>
            <a:off x="8044835" y="459780"/>
            <a:ext cx="345703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4598DA75-008C-459D-ACAF-E1EFA2CE7193}"/>
              </a:ext>
            </a:extLst>
          </p:cNvPr>
          <p:cNvSpPr txBox="1"/>
          <p:nvPr/>
        </p:nvSpPr>
        <p:spPr>
          <a:xfrm>
            <a:off x="2084144" y="1997429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Guilherme Alves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Ferriera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8C8AFA3-6D06-4CF1-AA30-3521D4A573ED}"/>
              </a:ext>
            </a:extLst>
          </p:cNvPr>
          <p:cNvSpPr txBox="1"/>
          <p:nvPr/>
        </p:nvSpPr>
        <p:spPr>
          <a:xfrm>
            <a:off x="2084144" y="2813264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Isabella Oliveira Lima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ACB9828-4EB4-41AE-A7ED-97485F76AB38}"/>
              </a:ext>
            </a:extLst>
          </p:cNvPr>
          <p:cNvSpPr txBox="1"/>
          <p:nvPr/>
        </p:nvSpPr>
        <p:spPr>
          <a:xfrm>
            <a:off x="2084144" y="36386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Karina Lie Wakassuqui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882A523-FA77-4F37-965B-39240F6A8CEF}"/>
              </a:ext>
            </a:extLst>
          </p:cNvPr>
          <p:cNvSpPr txBox="1"/>
          <p:nvPr/>
        </p:nvSpPr>
        <p:spPr>
          <a:xfrm>
            <a:off x="2084144" y="45555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Luiza Vitória Antunes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Mazo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BB5109-31A1-4548-9FFA-95CA8F5F01C9}"/>
              </a:ext>
            </a:extLst>
          </p:cNvPr>
          <p:cNvSpPr txBox="1"/>
          <p:nvPr/>
        </p:nvSpPr>
        <p:spPr>
          <a:xfrm>
            <a:off x="2084144" y="54724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Vinicius  Silva da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Conceição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1902045"/>
            <a:ext cx="733915" cy="733912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5377086"/>
            <a:ext cx="733915" cy="733912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4460186"/>
            <a:ext cx="733915" cy="733912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515F5F5-1C1C-4D93-A02C-A02AA03D70D3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3537063"/>
            <a:ext cx="733915" cy="733912"/>
            <a:chOff x="0" y="0"/>
            <a:chExt cx="6350000" cy="634997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9B37613-F2AF-4012-9757-FAF532C6AC5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2717880"/>
            <a:ext cx="733915" cy="733912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948499" y="813750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948499" y="613846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INTEGRANTES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19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0" name="Retângulo 3">
            <a:extLst>
              <a:ext uri="{FF2B5EF4-FFF2-40B4-BE49-F238E27FC236}">
                <a16:creationId xmlns:a16="http://schemas.microsoft.com/office/drawing/2014/main" id="{6B048785-64BA-42F5-A7AB-CC9ECF7C9E63}"/>
              </a:ext>
            </a:extLst>
          </p:cNvPr>
          <p:cNvSpPr/>
          <p:nvPr/>
        </p:nvSpPr>
        <p:spPr>
          <a:xfrm>
            <a:off x="735495" y="1610854"/>
            <a:ext cx="10721009" cy="4955987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id="{7C650C18-CF39-44BB-AE15-51B78BC855D0}"/>
              </a:ext>
            </a:extLst>
          </p:cNvPr>
          <p:cNvSpPr/>
          <p:nvPr/>
        </p:nvSpPr>
        <p:spPr>
          <a:xfrm>
            <a:off x="97900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tângulo 7">
            <a:extLst>
              <a:ext uri="{FF2B5EF4-FFF2-40B4-BE49-F238E27FC236}">
                <a16:creationId xmlns:a16="http://schemas.microsoft.com/office/drawing/2014/main" id="{BE53C3E1-63D8-4E40-A434-3D7776693F3C}"/>
              </a:ext>
            </a:extLst>
          </p:cNvPr>
          <p:cNvSpPr/>
          <p:nvPr/>
        </p:nvSpPr>
        <p:spPr>
          <a:xfrm>
            <a:off x="620788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Profissão: 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Técnico de T.I da Instituição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Ele é um gamer.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Utiliza sistemas de aplicações frequentemente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Gosta de se aprimorar com cursos online.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CCACA1CC-761E-425E-97AF-A3D91F40A6D6}"/>
              </a:ext>
            </a:extLst>
          </p:cNvPr>
          <p:cNvSpPr/>
          <p:nvPr/>
        </p:nvSpPr>
        <p:spPr>
          <a:xfrm>
            <a:off x="979002" y="4174033"/>
            <a:ext cx="10219221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cs typeface="Times New Roman"/>
              </a:rPr>
              <a:t> “Eu gostaria que os incidentes com os equipamentos fossem resolvidos o mais rápido possível.”</a:t>
            </a:r>
          </a:p>
        </p:txBody>
      </p:sp>
      <p:pic>
        <p:nvPicPr>
          <p:cNvPr id="18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44489F24-04B0-4CF4-B27F-4410D1E9F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3" y="2119566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05864" y="2490896"/>
            <a:ext cx="3302758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STORY 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BOARD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E68A7C46-DD48-449C-BF0B-A84D6D1B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80" y="1368988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411839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3302758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4392080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CANVAS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A8528D-706C-4020-8F51-1608B5561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147966" y="1314897"/>
            <a:ext cx="11738951" cy="5543103"/>
          </a:xfrm>
          <a:prstGeom prst="rect">
            <a:avLst/>
          </a:prstGeom>
        </p:spPr>
      </p:pic>
      <p:sp>
        <p:nvSpPr>
          <p:cNvPr id="104" name="Retângulo 4">
            <a:extLst>
              <a:ext uri="{FF2B5EF4-FFF2-40B4-BE49-F238E27FC236}">
                <a16:creationId xmlns:a16="http://schemas.microsoft.com/office/drawing/2014/main" id="{F4FD8266-D3C6-49A2-8A4B-DEED29CE8461}"/>
              </a:ext>
            </a:extLst>
          </p:cNvPr>
          <p:cNvSpPr/>
          <p:nvPr/>
        </p:nvSpPr>
        <p:spPr>
          <a:xfrm>
            <a:off x="382904" y="2808762"/>
            <a:ext cx="932239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tângulo 6">
            <a:extLst>
              <a:ext uri="{FF2B5EF4-FFF2-40B4-BE49-F238E27FC236}">
                <a16:creationId xmlns:a16="http://schemas.microsoft.com/office/drawing/2014/main" id="{A94F234A-76EB-4A8F-A854-D5D422D0EF77}"/>
              </a:ext>
            </a:extLst>
          </p:cNvPr>
          <p:cNvSpPr/>
          <p:nvPr/>
        </p:nvSpPr>
        <p:spPr>
          <a:xfrm>
            <a:off x="2883172" y="2238546"/>
            <a:ext cx="1587723" cy="82963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 dirty="0">
                <a:latin typeface="Calibri"/>
                <a:cs typeface="Calibri"/>
              </a:rPr>
              <a:t>Venda e sustentação de </a:t>
            </a:r>
            <a:r>
              <a:rPr lang="pt-BR" sz="1200" i="1" dirty="0">
                <a:latin typeface="Calibri"/>
                <a:cs typeface="Calibri"/>
              </a:rPr>
              <a:t>Software</a:t>
            </a:r>
            <a:r>
              <a:rPr lang="pt-BR" sz="1200" dirty="0">
                <a:latin typeface="Calibri"/>
                <a:cs typeface="Calibri"/>
              </a:rPr>
              <a:t> para monitoramento de SO e </a:t>
            </a:r>
            <a:r>
              <a:rPr lang="pt-BR" sz="1200" i="1" dirty="0">
                <a:latin typeface="Calibri"/>
                <a:cs typeface="Calibri"/>
              </a:rPr>
              <a:t>Hardware</a:t>
            </a:r>
            <a:endParaRPr lang="en-US" sz="1200" i="1">
              <a:latin typeface="Calibri"/>
              <a:cs typeface="Calibri"/>
            </a:endParaRPr>
          </a:p>
        </p:txBody>
      </p:sp>
      <p:sp>
        <p:nvSpPr>
          <p:cNvPr id="152" name="Retângulo 7">
            <a:extLst>
              <a:ext uri="{FF2B5EF4-FFF2-40B4-BE49-F238E27FC236}">
                <a16:creationId xmlns:a16="http://schemas.microsoft.com/office/drawing/2014/main" id="{E511035A-CD2C-4E3E-BB23-0927BC422D12}"/>
              </a:ext>
            </a:extLst>
          </p:cNvPr>
          <p:cNvSpPr/>
          <p:nvPr/>
        </p:nvSpPr>
        <p:spPr>
          <a:xfrm>
            <a:off x="3518747" y="3768103"/>
            <a:ext cx="1259096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02" name="Retângulo 8">
            <a:extLst>
              <a:ext uri="{FF2B5EF4-FFF2-40B4-BE49-F238E27FC236}">
                <a16:creationId xmlns:a16="http://schemas.microsoft.com/office/drawing/2014/main" id="{79759648-6297-47E0-929F-BEA6C000583D}"/>
              </a:ext>
            </a:extLst>
          </p:cNvPr>
          <p:cNvSpPr/>
          <p:nvPr/>
        </p:nvSpPr>
        <p:spPr>
          <a:xfrm>
            <a:off x="2571209" y="4308077"/>
            <a:ext cx="1661676" cy="32489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Equipe de desenvolvimento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03" name="Retângulo 9">
            <a:extLst>
              <a:ext uri="{FF2B5EF4-FFF2-40B4-BE49-F238E27FC236}">
                <a16:creationId xmlns:a16="http://schemas.microsoft.com/office/drawing/2014/main" id="{65546BF6-5CAA-4F62-BB9E-1156516927F1}"/>
              </a:ext>
            </a:extLst>
          </p:cNvPr>
          <p:cNvSpPr/>
          <p:nvPr/>
        </p:nvSpPr>
        <p:spPr>
          <a:xfrm>
            <a:off x="5041546" y="243136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>
                <a:latin typeface="Calibri"/>
                <a:cs typeface="Calibri"/>
              </a:rPr>
              <a:t>Agilizar o atendimento de suporte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04" name="Retângulo 10">
            <a:extLst>
              <a:ext uri="{FF2B5EF4-FFF2-40B4-BE49-F238E27FC236}">
                <a16:creationId xmlns:a16="http://schemas.microsoft.com/office/drawing/2014/main" id="{89E01E48-FEC7-4C17-BFCA-610C06675B0A}"/>
              </a:ext>
            </a:extLst>
          </p:cNvPr>
          <p:cNvSpPr/>
          <p:nvPr/>
        </p:nvSpPr>
        <p:spPr>
          <a:xfrm>
            <a:off x="5041545" y="314900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Menor índice de incidentes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5" name="Retângulo 11">
            <a:extLst>
              <a:ext uri="{FF2B5EF4-FFF2-40B4-BE49-F238E27FC236}">
                <a16:creationId xmlns:a16="http://schemas.microsoft.com/office/drawing/2014/main" id="{9054A206-24DA-4AF5-8B19-19D4AF28BC1A}"/>
              </a:ext>
            </a:extLst>
          </p:cNvPr>
          <p:cNvSpPr/>
          <p:nvPr/>
        </p:nvSpPr>
        <p:spPr>
          <a:xfrm>
            <a:off x="5041545" y="3866645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Inovação</a:t>
            </a:r>
            <a:r>
              <a:rPr lang="en-US" sz="1200" dirty="0">
                <a:solidFill>
                  <a:schemeClr val="tx1"/>
                </a:solidFill>
                <a:latin typeface="Calibri"/>
                <a:cs typeface="Calibri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atendimento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6" name="Retângulo 14">
            <a:extLst>
              <a:ext uri="{FF2B5EF4-FFF2-40B4-BE49-F238E27FC236}">
                <a16:creationId xmlns:a16="http://schemas.microsoft.com/office/drawing/2014/main" id="{A3867717-619A-4975-AAAE-20E14BC89484}"/>
              </a:ext>
            </a:extLst>
          </p:cNvPr>
          <p:cNvSpPr/>
          <p:nvPr/>
        </p:nvSpPr>
        <p:spPr>
          <a:xfrm>
            <a:off x="7379783" y="412019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Retângulo 15">
            <a:extLst>
              <a:ext uri="{FF2B5EF4-FFF2-40B4-BE49-F238E27FC236}">
                <a16:creationId xmlns:a16="http://schemas.microsoft.com/office/drawing/2014/main" id="{281B0098-C370-4869-9782-D17363EFCF34}"/>
              </a:ext>
            </a:extLst>
          </p:cNvPr>
          <p:cNvSpPr/>
          <p:nvPr/>
        </p:nvSpPr>
        <p:spPr>
          <a:xfrm>
            <a:off x="9723215" y="3049390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Retângulo 16">
            <a:extLst>
              <a:ext uri="{FF2B5EF4-FFF2-40B4-BE49-F238E27FC236}">
                <a16:creationId xmlns:a16="http://schemas.microsoft.com/office/drawing/2014/main" id="{33F415A1-0692-4117-8C1E-AFCDD1D1B534}"/>
              </a:ext>
            </a:extLst>
          </p:cNvPr>
          <p:cNvSpPr/>
          <p:nvPr/>
        </p:nvSpPr>
        <p:spPr>
          <a:xfrm>
            <a:off x="7379782" y="4554756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Retângulo 17">
            <a:extLst>
              <a:ext uri="{FF2B5EF4-FFF2-40B4-BE49-F238E27FC236}">
                <a16:creationId xmlns:a16="http://schemas.microsoft.com/office/drawing/2014/main" id="{0B481B89-7F6A-4AF4-A793-9E7772DEADF1}"/>
              </a:ext>
            </a:extLst>
          </p:cNvPr>
          <p:cNvSpPr/>
          <p:nvPr/>
        </p:nvSpPr>
        <p:spPr>
          <a:xfrm>
            <a:off x="3675334" y="5511903"/>
            <a:ext cx="686433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10" name="Retângulo 18">
            <a:extLst>
              <a:ext uri="{FF2B5EF4-FFF2-40B4-BE49-F238E27FC236}">
                <a16:creationId xmlns:a16="http://schemas.microsoft.com/office/drawing/2014/main" id="{162D3B7E-BA6F-4A08-B3CF-A92EBD2DEABC}"/>
              </a:ext>
            </a:extLst>
          </p:cNvPr>
          <p:cNvSpPr/>
          <p:nvPr/>
        </p:nvSpPr>
        <p:spPr>
          <a:xfrm>
            <a:off x="1514692" y="5773320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tângulo 19">
            <a:extLst>
              <a:ext uri="{FF2B5EF4-FFF2-40B4-BE49-F238E27FC236}">
                <a16:creationId xmlns:a16="http://schemas.microsoft.com/office/drawing/2014/main" id="{06978D7B-D3A1-416A-AC8C-95D8502E7D85}"/>
              </a:ext>
            </a:extLst>
          </p:cNvPr>
          <p:cNvSpPr/>
          <p:nvPr/>
        </p:nvSpPr>
        <p:spPr>
          <a:xfrm>
            <a:off x="3675334" y="6083449"/>
            <a:ext cx="1923658" cy="4854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Plataforma de </a:t>
            </a:r>
            <a:r>
              <a:rPr lang="pt-BR" sz="1200" i="1" dirty="0" err="1">
                <a:solidFill>
                  <a:schemeClr val="tx1"/>
                </a:solidFill>
                <a:latin typeface="Calibri"/>
                <a:cs typeface="Calibri"/>
              </a:rPr>
              <a:t>helpdesk</a:t>
            </a:r>
            <a:endParaRPr lang="en-US" sz="12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12" name="Retângulo 15">
            <a:extLst>
              <a:ext uri="{FF2B5EF4-FFF2-40B4-BE49-F238E27FC236}">
                <a16:creationId xmlns:a16="http://schemas.microsoft.com/office/drawing/2014/main" id="{91D89DE5-3AD3-4C8F-A5F6-EBE78212437E}"/>
              </a:ext>
            </a:extLst>
          </p:cNvPr>
          <p:cNvSpPr/>
          <p:nvPr/>
        </p:nvSpPr>
        <p:spPr>
          <a:xfrm>
            <a:off x="7379784" y="2548079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3" name="Retângulo 20">
            <a:extLst>
              <a:ext uri="{FF2B5EF4-FFF2-40B4-BE49-F238E27FC236}">
                <a16:creationId xmlns:a16="http://schemas.microsoft.com/office/drawing/2014/main" id="{54027F05-BD52-4CD0-9E18-77E2D28FB632}"/>
              </a:ext>
            </a:extLst>
          </p:cNvPr>
          <p:cNvSpPr/>
          <p:nvPr/>
        </p:nvSpPr>
        <p:spPr>
          <a:xfrm>
            <a:off x="6179419" y="5963216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Venda de soluções de monitoramento de computadores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4" name="Retângulo 20">
            <a:extLst>
              <a:ext uri="{FF2B5EF4-FFF2-40B4-BE49-F238E27FC236}">
                <a16:creationId xmlns:a16="http://schemas.microsoft.com/office/drawing/2014/main" id="{6E509E8F-B6A3-4CF1-92F8-9E2205C9FA3A}"/>
              </a:ext>
            </a:extLst>
          </p:cNvPr>
          <p:cNvSpPr/>
          <p:nvPr/>
        </p:nvSpPr>
        <p:spPr>
          <a:xfrm>
            <a:off x="8434666" y="6048396"/>
            <a:ext cx="1192094" cy="4160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Calibri"/>
                <a:cs typeface="Calibri"/>
              </a:rPr>
              <a:t>M</a:t>
            </a:r>
            <a:r>
              <a:rPr lang="pt-BR" sz="1200" dirty="0" err="1">
                <a:latin typeface="Calibri"/>
                <a:cs typeface="Calibri"/>
              </a:rPr>
              <a:t>ensalidade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15" name="Retângulo 20">
            <a:extLst>
              <a:ext uri="{FF2B5EF4-FFF2-40B4-BE49-F238E27FC236}">
                <a16:creationId xmlns:a16="http://schemas.microsoft.com/office/drawing/2014/main" id="{3B196ED1-1CFB-4656-B7A8-321C3B99E15C}"/>
              </a:ext>
            </a:extLst>
          </p:cNvPr>
          <p:cNvSpPr/>
          <p:nvPr/>
        </p:nvSpPr>
        <p:spPr>
          <a:xfrm>
            <a:off x="9883651" y="593464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>
                <a:latin typeface="Calibri"/>
                <a:cs typeface="Calibri"/>
              </a:rPr>
              <a:t>Venda da inovação </a:t>
            </a:r>
            <a:r>
              <a:rPr lang="pt-BR" sz="1200" dirty="0">
                <a:latin typeface="Calibri"/>
                <a:cs typeface="Calibri"/>
              </a:rPr>
              <a:t>separadamente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6" name="Retângulo 4">
            <a:extLst>
              <a:ext uri="{FF2B5EF4-FFF2-40B4-BE49-F238E27FC236}">
                <a16:creationId xmlns:a16="http://schemas.microsoft.com/office/drawing/2014/main" id="{4AA3FA9D-ED39-4F0E-A5CD-CD016FF0ED7F}"/>
              </a:ext>
            </a:extLst>
          </p:cNvPr>
          <p:cNvSpPr/>
          <p:nvPr/>
        </p:nvSpPr>
        <p:spPr>
          <a:xfrm>
            <a:off x="382904" y="3264475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Técnico de T.I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8C68EAF3-6333-483D-9059-74A7BE6081E2}"/>
              </a:ext>
            </a:extLst>
          </p:cNvPr>
          <p:cNvSpPr/>
          <p:nvPr/>
        </p:nvSpPr>
        <p:spPr>
          <a:xfrm>
            <a:off x="2919228" y="4690306"/>
            <a:ext cx="1861820" cy="30031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Pacotes promocionais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18" name="Retângulo 15">
            <a:extLst>
              <a:ext uri="{FF2B5EF4-FFF2-40B4-BE49-F238E27FC236}">
                <a16:creationId xmlns:a16="http://schemas.microsoft.com/office/drawing/2014/main" id="{6F07EAA5-7583-406B-9132-A9A7ADDFC52E}"/>
              </a:ext>
            </a:extLst>
          </p:cNvPr>
          <p:cNvSpPr/>
          <p:nvPr/>
        </p:nvSpPr>
        <p:spPr>
          <a:xfrm>
            <a:off x="7379784" y="2138401"/>
            <a:ext cx="1814803" cy="34314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pt-BR" sz="1200" kern="0">
                <a:latin typeface="Calibri"/>
                <a:ea typeface="+mn-ea"/>
                <a:cs typeface="Calibri"/>
              </a:rPr>
              <a:t>Atendimento via chat</a:t>
            </a:r>
            <a:endParaRPr lang="en-US" sz="1200"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10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6150592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5354293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6237092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BACKLOG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F9C17-2722-4875-BFE4-A005B43F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7" y="2240501"/>
            <a:ext cx="9716946" cy="37262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9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123846-691C-49BE-98D9-55E5CADA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53" y="2893959"/>
            <a:ext cx="2057400" cy="24193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487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411839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3302758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4392080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LLD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Nuvem 65">
            <a:extLst>
              <a:ext uri="{FF2B5EF4-FFF2-40B4-BE49-F238E27FC236}">
                <a16:creationId xmlns:a16="http://schemas.microsoft.com/office/drawing/2014/main" id="{D0750CB6-2052-47B0-B33B-E722C637A4E2}"/>
              </a:ext>
            </a:extLst>
          </p:cNvPr>
          <p:cNvSpPr/>
          <p:nvPr/>
        </p:nvSpPr>
        <p:spPr>
          <a:xfrm rot="11256504">
            <a:off x="5439039" y="39005"/>
            <a:ext cx="1220440" cy="1227031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Nuvem 65">
            <a:extLst>
              <a:ext uri="{FF2B5EF4-FFF2-40B4-BE49-F238E27FC236}">
                <a16:creationId xmlns:a16="http://schemas.microsoft.com/office/drawing/2014/main" id="{67B6F027-A5A6-4A93-9ABC-CED10A4A65FE}"/>
              </a:ext>
            </a:extLst>
          </p:cNvPr>
          <p:cNvSpPr/>
          <p:nvPr/>
        </p:nvSpPr>
        <p:spPr>
          <a:xfrm rot="11256504">
            <a:off x="4905776" y="2839498"/>
            <a:ext cx="2270453" cy="1634643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B3AB86C-63C4-47AC-86B5-C566B97BCDAB}"/>
              </a:ext>
            </a:extLst>
          </p:cNvPr>
          <p:cNvSpPr/>
          <p:nvPr/>
        </p:nvSpPr>
        <p:spPr>
          <a:xfrm>
            <a:off x="5291414" y="3589507"/>
            <a:ext cx="1421305" cy="65455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Nuvem 108">
            <a:extLst>
              <a:ext uri="{FF2B5EF4-FFF2-40B4-BE49-F238E27FC236}">
                <a16:creationId xmlns:a16="http://schemas.microsoft.com/office/drawing/2014/main" id="{964B2BFD-8EB5-423E-9313-370E45838DDE}"/>
              </a:ext>
            </a:extLst>
          </p:cNvPr>
          <p:cNvSpPr/>
          <p:nvPr/>
        </p:nvSpPr>
        <p:spPr>
          <a:xfrm rot="11256504">
            <a:off x="4922021" y="1331160"/>
            <a:ext cx="2221953" cy="1441372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02842"/>
              </a:solidFill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E21C40F1-7905-467A-8555-0239840A8F52}"/>
              </a:ext>
            </a:extLst>
          </p:cNvPr>
          <p:cNvSpPr/>
          <p:nvPr/>
        </p:nvSpPr>
        <p:spPr>
          <a:xfrm>
            <a:off x="5632542" y="1914619"/>
            <a:ext cx="754230" cy="7138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CEB22D58-378A-47CF-BFF5-E065A99ED134}"/>
              </a:ext>
            </a:extLst>
          </p:cNvPr>
          <p:cNvSpPr/>
          <p:nvPr/>
        </p:nvSpPr>
        <p:spPr>
          <a:xfrm>
            <a:off x="4447860" y="5326577"/>
            <a:ext cx="1064495" cy="12685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809F5B9-6E2B-4C8E-98E1-8782F7205355}"/>
              </a:ext>
            </a:extLst>
          </p:cNvPr>
          <p:cNvSpPr/>
          <p:nvPr/>
        </p:nvSpPr>
        <p:spPr>
          <a:xfrm>
            <a:off x="5688898" y="5214317"/>
            <a:ext cx="2210581" cy="1431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64E6295B-99CD-4590-A7D1-A577B27CFBC7}"/>
              </a:ext>
            </a:extLst>
          </p:cNvPr>
          <p:cNvSpPr/>
          <p:nvPr/>
        </p:nvSpPr>
        <p:spPr>
          <a:xfrm>
            <a:off x="7457775" y="1503464"/>
            <a:ext cx="4678691" cy="3035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E123DD6-C803-457E-88FE-B2606DBF1081}"/>
              </a:ext>
            </a:extLst>
          </p:cNvPr>
          <p:cNvSpPr txBox="1"/>
          <p:nvPr/>
        </p:nvSpPr>
        <p:spPr>
          <a:xfrm>
            <a:off x="8568359" y="1554973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F6271DF3-0DEE-4607-8FEB-B8855A962480}"/>
              </a:ext>
            </a:extLst>
          </p:cNvPr>
          <p:cNvSpPr txBox="1"/>
          <p:nvPr/>
        </p:nvSpPr>
        <p:spPr>
          <a:xfrm>
            <a:off x="4646119" y="4684952"/>
            <a:ext cx="221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116" name="Imagem 115">
            <a:extLst>
              <a:ext uri="{FF2B5EF4-FFF2-40B4-BE49-F238E27FC236}">
                <a16:creationId xmlns:a16="http://schemas.microsoft.com/office/drawing/2014/main" id="{75F4CB6E-8B64-4822-9CFA-8FB99EB0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978" y="1939650"/>
            <a:ext cx="2303238" cy="2442602"/>
          </a:xfrm>
          <a:prstGeom prst="rect">
            <a:avLst/>
          </a:prstGeom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2CC1D895-5E2B-4AC2-B013-3A5E718C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26" y="2403325"/>
            <a:ext cx="419875" cy="417420"/>
          </a:xfrm>
          <a:prstGeom prst="rect">
            <a:avLst/>
          </a:prstGeom>
        </p:spPr>
      </p:pic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EB955521-087F-4C69-984B-1EAAED8BA927}"/>
              </a:ext>
            </a:extLst>
          </p:cNvPr>
          <p:cNvSpPr txBox="1"/>
          <p:nvPr/>
        </p:nvSpPr>
        <p:spPr>
          <a:xfrm>
            <a:off x="5111589" y="1514181"/>
            <a:ext cx="141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19" name="Picture 2" descr="cloudflare - BOM DIA Luxemburgo">
            <a:extLst>
              <a:ext uri="{FF2B5EF4-FFF2-40B4-BE49-F238E27FC236}">
                <a16:creationId xmlns:a16="http://schemas.microsoft.com/office/drawing/2014/main" id="{B915BA8A-71DB-4135-8259-5646CC65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23" y="1616893"/>
            <a:ext cx="366481" cy="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Proteção de Informações do Azure | Microsoft Azure">
            <a:extLst>
              <a:ext uri="{FF2B5EF4-FFF2-40B4-BE49-F238E27FC236}">
                <a16:creationId xmlns:a16="http://schemas.microsoft.com/office/drawing/2014/main" id="{201264CE-2A81-4142-A306-129933998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55" y="4700098"/>
            <a:ext cx="712891" cy="3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Imagem 120">
            <a:extLst>
              <a:ext uri="{FF2B5EF4-FFF2-40B4-BE49-F238E27FC236}">
                <a16:creationId xmlns:a16="http://schemas.microsoft.com/office/drawing/2014/main" id="{DAD7861E-CC74-464D-8933-521CFCEA9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1540" y="5530288"/>
            <a:ext cx="509136" cy="509136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D250FCA-9849-4597-87AA-DDB0CB4DFAD7}"/>
              </a:ext>
            </a:extLst>
          </p:cNvPr>
          <p:cNvSpPr txBox="1"/>
          <p:nvPr/>
        </p:nvSpPr>
        <p:spPr>
          <a:xfrm>
            <a:off x="4509357" y="5995202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A8FAD49-CBC5-47EE-BFAE-4CAA7CE8D4D4}"/>
              </a:ext>
            </a:extLst>
          </p:cNvPr>
          <p:cNvSpPr txBox="1"/>
          <p:nvPr/>
        </p:nvSpPr>
        <p:spPr>
          <a:xfrm>
            <a:off x="7005089" y="6314879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124" name="Imagem 123" descr="Logotipo, Ícone&#10;&#10;Descrição gerada automaticamente">
            <a:extLst>
              <a:ext uri="{FF2B5EF4-FFF2-40B4-BE49-F238E27FC236}">
                <a16:creationId xmlns:a16="http://schemas.microsoft.com/office/drawing/2014/main" id="{279F80A8-29DD-462C-8384-90544C1C090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949" y="5931411"/>
            <a:ext cx="459311" cy="411591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F731437B-0710-4012-8AB0-40443752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943" y="2072378"/>
            <a:ext cx="408111" cy="408111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CE59EB72-0384-4501-97D4-6922301F311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02733" y="2026146"/>
            <a:ext cx="273443" cy="500575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DF49F014-EA46-4A76-943C-319056BE7B8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1432305" y="2058570"/>
            <a:ext cx="323768" cy="435727"/>
          </a:xfrm>
          <a:prstGeom prst="rect">
            <a:avLst/>
          </a:prstGeom>
        </p:spPr>
      </p:pic>
      <p:pic>
        <p:nvPicPr>
          <p:cNvPr id="128" name="Picture 2" descr="Discord Logo - PNG e Vetor - Download de Logo">
            <a:extLst>
              <a:ext uri="{FF2B5EF4-FFF2-40B4-BE49-F238E27FC236}">
                <a16:creationId xmlns:a16="http://schemas.microsoft.com/office/drawing/2014/main" id="{202CC3C6-CF12-4553-BA3A-964855F3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4" y="1991051"/>
            <a:ext cx="411299" cy="2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CC58EF67-8B81-480B-A768-FEFB8271EE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8858" y="5934065"/>
            <a:ext cx="332437" cy="332437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09168B94-B279-49F7-87DA-2E6668F92E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887" y="5407435"/>
            <a:ext cx="342101" cy="342101"/>
          </a:xfrm>
          <a:prstGeom prst="rect">
            <a:avLst/>
          </a:prstGeom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B11E230B-EF85-4DD8-8FD3-38A8645ED0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0597" y="5409422"/>
            <a:ext cx="335004" cy="330869"/>
          </a:xfrm>
          <a:prstGeom prst="rect">
            <a:avLst/>
          </a:prstGeom>
        </p:spPr>
      </p:pic>
      <p:pic>
        <p:nvPicPr>
          <p:cNvPr id="132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B83135C0-9A8E-41F4-8B38-F1A447BDD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6561156" y="5831764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Imagem 132">
            <a:extLst>
              <a:ext uri="{FF2B5EF4-FFF2-40B4-BE49-F238E27FC236}">
                <a16:creationId xmlns:a16="http://schemas.microsoft.com/office/drawing/2014/main" id="{DC812432-0BF8-47BA-B64E-23376AC8DE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8106" y="2283465"/>
            <a:ext cx="2892477" cy="1493790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C57175CF-6C85-4FD9-8352-9AABE725E5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8293" y="2610879"/>
            <a:ext cx="340496" cy="340496"/>
          </a:xfrm>
          <a:prstGeom prst="rect">
            <a:avLst/>
          </a:prstGeom>
        </p:spPr>
      </p:pic>
      <p:pic>
        <p:nvPicPr>
          <p:cNvPr id="135" name="Imagem 134">
            <a:extLst>
              <a:ext uri="{FF2B5EF4-FFF2-40B4-BE49-F238E27FC236}">
                <a16:creationId xmlns:a16="http://schemas.microsoft.com/office/drawing/2014/main" id="{8F8AF438-0DDB-400D-AD68-3D1A9EF8EC5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9940" y="2593020"/>
            <a:ext cx="279061" cy="340496"/>
          </a:xfrm>
          <a:prstGeom prst="rect">
            <a:avLst/>
          </a:prstGeom>
        </p:spPr>
      </p:pic>
      <p:pic>
        <p:nvPicPr>
          <p:cNvPr id="136" name="Picture 2" descr="Discord Logo - PNG e Vetor - Download de Logo">
            <a:extLst>
              <a:ext uri="{FF2B5EF4-FFF2-40B4-BE49-F238E27FC236}">
                <a16:creationId xmlns:a16="http://schemas.microsoft.com/office/drawing/2014/main" id="{BEABC335-E0FE-475F-AF1E-154EC9ED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03" y="3056524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FE84003E-0850-438B-A926-B3122FE86B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2093" y="2096679"/>
            <a:ext cx="1730945" cy="486589"/>
          </a:xfrm>
          <a:prstGeom prst="bentConnector3">
            <a:avLst>
              <a:gd name="adj1" fmla="val 785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953C635D-D749-42CD-8F18-7E937A3AB8A3}"/>
              </a:ext>
            </a:extLst>
          </p:cNvPr>
          <p:cNvCxnSpPr>
            <a:cxnSpLocks/>
          </p:cNvCxnSpPr>
          <p:nvPr/>
        </p:nvCxnSpPr>
        <p:spPr>
          <a:xfrm flipH="1">
            <a:off x="9665203" y="2094443"/>
            <a:ext cx="3458" cy="750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7FFC5D34-4177-43CC-8669-CB49786A8DD9}"/>
              </a:ext>
            </a:extLst>
          </p:cNvPr>
          <p:cNvCxnSpPr>
            <a:cxnSpLocks/>
          </p:cNvCxnSpPr>
          <p:nvPr/>
        </p:nvCxnSpPr>
        <p:spPr>
          <a:xfrm>
            <a:off x="9288159" y="2844237"/>
            <a:ext cx="780729" cy="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FDB1554-49A6-46D7-BB82-F8484CD4978C}"/>
              </a:ext>
            </a:extLst>
          </p:cNvPr>
          <p:cNvSpPr txBox="1"/>
          <p:nvPr/>
        </p:nvSpPr>
        <p:spPr>
          <a:xfrm>
            <a:off x="8180098" y="3768237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Smartphone do usuário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E23D28F-EDED-48A5-B3D0-D83582A64632}"/>
              </a:ext>
            </a:extLst>
          </p:cNvPr>
          <p:cNvSpPr txBox="1"/>
          <p:nvPr/>
        </p:nvSpPr>
        <p:spPr>
          <a:xfrm>
            <a:off x="10070195" y="4232546"/>
            <a:ext cx="199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Notebook/ Desktop do usuário</a:t>
            </a:r>
          </a:p>
        </p:txBody>
      </p:sp>
      <p:pic>
        <p:nvPicPr>
          <p:cNvPr id="142" name="Picture 56">
            <a:extLst>
              <a:ext uri="{FF2B5EF4-FFF2-40B4-BE49-F238E27FC236}">
                <a16:creationId xmlns:a16="http://schemas.microsoft.com/office/drawing/2014/main" id="{B7B7D991-374B-4072-A3E0-80D0CFCC7BA1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88" y="382907"/>
            <a:ext cx="707211" cy="471474"/>
          </a:xfrm>
          <a:prstGeom prst="rect">
            <a:avLst/>
          </a:prstGeom>
        </p:spPr>
      </p:pic>
      <p:sp>
        <p:nvSpPr>
          <p:cNvPr id="143" name="CaixaDeTexto 67">
            <a:extLst>
              <a:ext uri="{FF2B5EF4-FFF2-40B4-BE49-F238E27FC236}">
                <a16:creationId xmlns:a16="http://schemas.microsoft.com/office/drawing/2014/main" id="{448E1450-14EA-49F2-94D0-C021F94FB944}"/>
              </a:ext>
            </a:extLst>
          </p:cNvPr>
          <p:cNvSpPr txBox="1"/>
          <p:nvPr/>
        </p:nvSpPr>
        <p:spPr>
          <a:xfrm>
            <a:off x="5586669" y="802702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144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5BB688E0-9C2B-4C88-AFE7-6DC11A31D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5407460" y="3715241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71">
            <a:extLst>
              <a:ext uri="{FF2B5EF4-FFF2-40B4-BE49-F238E27FC236}">
                <a16:creationId xmlns:a16="http://schemas.microsoft.com/office/drawing/2014/main" id="{AC3E2D05-94F9-4998-B482-5831BA07B39D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8" y="2607244"/>
            <a:ext cx="493179" cy="328786"/>
          </a:xfrm>
          <a:prstGeom prst="rect">
            <a:avLst/>
          </a:prstGeom>
        </p:spPr>
      </p:pic>
      <p:pic>
        <p:nvPicPr>
          <p:cNvPr id="146" name="Picture 2" descr="Discord Logo - PNG e Vetor - Download de Logo">
            <a:extLst>
              <a:ext uri="{FF2B5EF4-FFF2-40B4-BE49-F238E27FC236}">
                <a16:creationId xmlns:a16="http://schemas.microsoft.com/office/drawing/2014/main" id="{0CD4179C-B4F9-4745-9800-E9F55F45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39" y="2660696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CaixaDeTexto 114">
            <a:extLst>
              <a:ext uri="{FF2B5EF4-FFF2-40B4-BE49-F238E27FC236}">
                <a16:creationId xmlns:a16="http://schemas.microsoft.com/office/drawing/2014/main" id="{D9258982-193B-475F-9E60-D63456E2FF58}"/>
              </a:ext>
            </a:extLst>
          </p:cNvPr>
          <p:cNvSpPr txBox="1"/>
          <p:nvPr/>
        </p:nvSpPr>
        <p:spPr>
          <a:xfrm>
            <a:off x="7406827" y="2798280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148" name="Imagem 147" descr="Ícone&#10;&#10;Descrição gerada automaticamente">
            <a:extLst>
              <a:ext uri="{FF2B5EF4-FFF2-40B4-BE49-F238E27FC236}">
                <a16:creationId xmlns:a16="http://schemas.microsoft.com/office/drawing/2014/main" id="{C765374E-BD73-4857-B486-EF10F898065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hq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7176073" y="5365256"/>
            <a:ext cx="342101" cy="391093"/>
          </a:xfrm>
          <a:prstGeom prst="rect">
            <a:avLst/>
          </a:prstGeom>
        </p:spPr>
      </p:pic>
      <p:pic>
        <p:nvPicPr>
          <p:cNvPr id="149" name="Imagem 148">
            <a:extLst>
              <a:ext uri="{FF2B5EF4-FFF2-40B4-BE49-F238E27FC236}">
                <a16:creationId xmlns:a16="http://schemas.microsoft.com/office/drawing/2014/main" id="{6CE1180F-94C7-4DFF-9FB5-4521F5BADF8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2825" y="3115787"/>
            <a:ext cx="681853" cy="409112"/>
          </a:xfrm>
          <a:prstGeom prst="rect">
            <a:avLst/>
          </a:prstGeom>
        </p:spPr>
      </p:pic>
      <p:pic>
        <p:nvPicPr>
          <p:cNvPr id="150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16875B8E-1466-4848-ABD1-3164947E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282632" y="2624323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E9B9C4BB-7E81-4763-BC44-164481D00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9571" y="3620559"/>
            <a:ext cx="408111" cy="408111"/>
          </a:xfrm>
          <a:prstGeom prst="rect">
            <a:avLst/>
          </a:prstGeom>
        </p:spPr>
      </p:pic>
      <p:pic>
        <p:nvPicPr>
          <p:cNvPr id="153" name="Imagem 152">
            <a:extLst>
              <a:ext uri="{FF2B5EF4-FFF2-40B4-BE49-F238E27FC236}">
                <a16:creationId xmlns:a16="http://schemas.microsoft.com/office/drawing/2014/main" id="{270489C2-51EB-4C31-A896-0EF21AB593F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419" y="3663398"/>
            <a:ext cx="365650" cy="365650"/>
          </a:xfrm>
          <a:prstGeom prst="rect">
            <a:avLst/>
          </a:prstGeom>
        </p:spPr>
      </p:pic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79FCBFA0-39BE-4F57-9A9F-63CB549506E0}"/>
              </a:ext>
            </a:extLst>
          </p:cNvPr>
          <p:cNvSpPr txBox="1"/>
          <p:nvPr/>
        </p:nvSpPr>
        <p:spPr>
          <a:xfrm>
            <a:off x="5865904" y="5653079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 Script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EBBB3AB9-6195-47C9-B274-A59778D27475}"/>
              </a:ext>
            </a:extLst>
          </p:cNvPr>
          <p:cNvSpPr txBox="1"/>
          <p:nvPr/>
        </p:nvSpPr>
        <p:spPr>
          <a:xfrm>
            <a:off x="6393977" y="567220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CSS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54264BCE-E0EC-41B2-AEC3-BF7F4B021097}"/>
              </a:ext>
            </a:extLst>
          </p:cNvPr>
          <p:cNvSpPr txBox="1"/>
          <p:nvPr/>
        </p:nvSpPr>
        <p:spPr>
          <a:xfrm>
            <a:off x="5858658" y="619176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HTML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673EDBA-71E5-48CF-B410-269C66771FD0}"/>
              </a:ext>
            </a:extLst>
          </p:cNvPr>
          <p:cNvSpPr txBox="1"/>
          <p:nvPr/>
        </p:nvSpPr>
        <p:spPr>
          <a:xfrm>
            <a:off x="6437352" y="620580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Chart JS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AEA2D41A-76AF-4C09-ABBD-79D0A15EF074}"/>
              </a:ext>
            </a:extLst>
          </p:cNvPr>
          <p:cNvSpPr txBox="1"/>
          <p:nvPr/>
        </p:nvSpPr>
        <p:spPr>
          <a:xfrm>
            <a:off x="6992246" y="56685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Sequelize</a:t>
            </a:r>
            <a:endParaRPr lang="pt-BR" sz="1100" dirty="0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59A0D3FD-1F99-4FF4-B6ED-C14FC74B8EAC}"/>
              </a:ext>
            </a:extLst>
          </p:cNvPr>
          <p:cNvSpPr txBox="1"/>
          <p:nvPr/>
        </p:nvSpPr>
        <p:spPr>
          <a:xfrm>
            <a:off x="5233686" y="397804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759011B-31BA-4BAD-A315-FB2DFE2F1B02}"/>
              </a:ext>
            </a:extLst>
          </p:cNvPr>
          <p:cNvSpPr txBox="1"/>
          <p:nvPr/>
        </p:nvSpPr>
        <p:spPr>
          <a:xfrm>
            <a:off x="6075352" y="398451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A62F26E-F48E-47DB-9FAA-F90823A8EC5E}"/>
              </a:ext>
            </a:extLst>
          </p:cNvPr>
          <p:cNvSpPr txBox="1"/>
          <p:nvPr/>
        </p:nvSpPr>
        <p:spPr>
          <a:xfrm>
            <a:off x="5672825" y="398564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Ubuntu</a:t>
            </a:r>
            <a:endParaRPr lang="pt-BR" sz="1100" dirty="0"/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876EA4E-A564-4809-9784-7179F75CC856}"/>
              </a:ext>
            </a:extLst>
          </p:cNvPr>
          <p:cNvSpPr txBox="1"/>
          <p:nvPr/>
        </p:nvSpPr>
        <p:spPr>
          <a:xfrm>
            <a:off x="5699337" y="2305823"/>
            <a:ext cx="618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0184FDCD-1A77-4D20-B1A4-01F472CB3751}"/>
              </a:ext>
            </a:extLst>
          </p:cNvPr>
          <p:cNvSpPr txBox="1"/>
          <p:nvPr/>
        </p:nvSpPr>
        <p:spPr>
          <a:xfrm>
            <a:off x="11229737" y="288456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08122208-BA96-489B-B7EF-94AF4E7E7841}"/>
              </a:ext>
            </a:extLst>
          </p:cNvPr>
          <p:cNvSpPr txBox="1"/>
          <p:nvPr/>
        </p:nvSpPr>
        <p:spPr>
          <a:xfrm>
            <a:off x="11271627" y="237459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01B92748-6E45-4FB5-AB97-2F9C17D8E7CF}"/>
              </a:ext>
            </a:extLst>
          </p:cNvPr>
          <p:cNvSpPr txBox="1"/>
          <p:nvPr/>
        </p:nvSpPr>
        <p:spPr>
          <a:xfrm>
            <a:off x="10107615" y="237459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EDABFD35-715A-45EE-84F6-2C8D2BE170A6}"/>
              </a:ext>
            </a:extLst>
          </p:cNvPr>
          <p:cNvSpPr txBox="1"/>
          <p:nvPr/>
        </p:nvSpPr>
        <p:spPr>
          <a:xfrm>
            <a:off x="10102728" y="293465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76D01069-C73E-44D1-97FA-1F5BC44A0019}"/>
              </a:ext>
            </a:extLst>
          </p:cNvPr>
          <p:cNvSpPr txBox="1"/>
          <p:nvPr/>
        </p:nvSpPr>
        <p:spPr>
          <a:xfrm>
            <a:off x="8490797" y="329382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66D7353D-D412-40ED-9CBA-26700B97B20D}"/>
              </a:ext>
            </a:extLst>
          </p:cNvPr>
          <p:cNvCxnSpPr/>
          <p:nvPr/>
        </p:nvCxnSpPr>
        <p:spPr>
          <a:xfrm>
            <a:off x="9054822" y="2808228"/>
            <a:ext cx="672274" cy="84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55743F09-2308-49F8-A08B-2A35D8CFC51D}"/>
              </a:ext>
            </a:extLst>
          </p:cNvPr>
          <p:cNvCxnSpPr>
            <a:cxnSpLocks/>
          </p:cNvCxnSpPr>
          <p:nvPr/>
        </p:nvCxnSpPr>
        <p:spPr>
          <a:xfrm flipH="1">
            <a:off x="7967019" y="2884562"/>
            <a:ext cx="632538" cy="78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CaixaDeTexto 67">
            <a:extLst>
              <a:ext uri="{FF2B5EF4-FFF2-40B4-BE49-F238E27FC236}">
                <a16:creationId xmlns:a16="http://schemas.microsoft.com/office/drawing/2014/main" id="{A9352C06-B5C1-4630-B29F-A3CFF611A3F0}"/>
              </a:ext>
            </a:extLst>
          </p:cNvPr>
          <p:cNvSpPr txBox="1"/>
          <p:nvPr/>
        </p:nvSpPr>
        <p:spPr>
          <a:xfrm>
            <a:off x="7413968" y="367419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 err="1">
                <a:effectLst/>
              </a:rPr>
              <a:t>Android</a:t>
            </a:r>
            <a:endParaRPr lang="pt-BR" sz="1100" dirty="0"/>
          </a:p>
        </p:txBody>
      </p:sp>
      <p:sp>
        <p:nvSpPr>
          <p:cNvPr id="171" name="CaixaDeTexto 67">
            <a:extLst>
              <a:ext uri="{FF2B5EF4-FFF2-40B4-BE49-F238E27FC236}">
                <a16:creationId xmlns:a16="http://schemas.microsoft.com/office/drawing/2014/main" id="{F663EFB4-F7CE-473D-A9CE-F2BC4BDA5DE7}"/>
              </a:ext>
            </a:extLst>
          </p:cNvPr>
          <p:cNvSpPr txBox="1"/>
          <p:nvPr/>
        </p:nvSpPr>
        <p:spPr>
          <a:xfrm>
            <a:off x="9274110" y="3690925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IOS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28604A1B-398C-439E-995D-414EEED7A4CE}"/>
              </a:ext>
            </a:extLst>
          </p:cNvPr>
          <p:cNvSpPr txBox="1"/>
          <p:nvPr/>
        </p:nvSpPr>
        <p:spPr>
          <a:xfrm>
            <a:off x="10681148" y="2374592"/>
            <a:ext cx="795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Edge</a:t>
            </a:r>
          </a:p>
        </p:txBody>
      </p:sp>
      <p:sp>
        <p:nvSpPr>
          <p:cNvPr id="173" name="Retângulo 4">
            <a:extLst>
              <a:ext uri="{FF2B5EF4-FFF2-40B4-BE49-F238E27FC236}">
                <a16:creationId xmlns:a16="http://schemas.microsoft.com/office/drawing/2014/main" id="{67E0632A-9582-4E50-9C20-2D728D9A904B}"/>
              </a:ext>
            </a:extLst>
          </p:cNvPr>
          <p:cNvSpPr/>
          <p:nvPr/>
        </p:nvSpPr>
        <p:spPr>
          <a:xfrm>
            <a:off x="37354" y="1503464"/>
            <a:ext cx="4561663" cy="3035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CaixaDeTexto 31">
            <a:extLst>
              <a:ext uri="{FF2B5EF4-FFF2-40B4-BE49-F238E27FC236}">
                <a16:creationId xmlns:a16="http://schemas.microsoft.com/office/drawing/2014/main" id="{19896B96-763F-4211-BF63-13816653676F}"/>
              </a:ext>
            </a:extLst>
          </p:cNvPr>
          <p:cNvSpPr txBox="1"/>
          <p:nvPr/>
        </p:nvSpPr>
        <p:spPr>
          <a:xfrm>
            <a:off x="1068009" y="155219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pic>
        <p:nvPicPr>
          <p:cNvPr id="175" name="Imagem 38">
            <a:extLst>
              <a:ext uri="{FF2B5EF4-FFF2-40B4-BE49-F238E27FC236}">
                <a16:creationId xmlns:a16="http://schemas.microsoft.com/office/drawing/2014/main" id="{C25C292A-239A-4A5F-947B-0447B9C1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" y="2142855"/>
            <a:ext cx="2141244" cy="2064064"/>
          </a:xfrm>
          <a:prstGeom prst="rect">
            <a:avLst/>
          </a:prstGeom>
        </p:spPr>
      </p:pic>
      <p:pic>
        <p:nvPicPr>
          <p:cNvPr id="176" name="Imagem 52">
            <a:extLst>
              <a:ext uri="{FF2B5EF4-FFF2-40B4-BE49-F238E27FC236}">
                <a16:creationId xmlns:a16="http://schemas.microsoft.com/office/drawing/2014/main" id="{E45D3C00-0A5E-4302-BAE8-C392F127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543" y="3346456"/>
            <a:ext cx="419875" cy="417420"/>
          </a:xfrm>
          <a:prstGeom prst="rect">
            <a:avLst/>
          </a:prstGeom>
        </p:spPr>
      </p:pic>
      <p:cxnSp>
        <p:nvCxnSpPr>
          <p:cNvPr id="177" name="Conector reto 93">
            <a:extLst>
              <a:ext uri="{FF2B5EF4-FFF2-40B4-BE49-F238E27FC236}">
                <a16:creationId xmlns:a16="http://schemas.microsoft.com/office/drawing/2014/main" id="{18C90DB4-5AE4-40E4-961D-95F1E9362E3B}"/>
              </a:ext>
            </a:extLst>
          </p:cNvPr>
          <p:cNvCxnSpPr>
            <a:cxnSpLocks/>
          </p:cNvCxnSpPr>
          <p:nvPr/>
        </p:nvCxnSpPr>
        <p:spPr>
          <a:xfrm flipV="1">
            <a:off x="1988433" y="2223456"/>
            <a:ext cx="239054" cy="163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94">
            <a:extLst>
              <a:ext uri="{FF2B5EF4-FFF2-40B4-BE49-F238E27FC236}">
                <a16:creationId xmlns:a16="http://schemas.microsoft.com/office/drawing/2014/main" id="{BBF755D8-3223-4415-BD8E-6BADA73805DF}"/>
              </a:ext>
            </a:extLst>
          </p:cNvPr>
          <p:cNvCxnSpPr>
            <a:cxnSpLocks/>
          </p:cNvCxnSpPr>
          <p:nvPr/>
        </p:nvCxnSpPr>
        <p:spPr>
          <a:xfrm>
            <a:off x="1977439" y="309551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CaixaDeTexto 114">
            <a:extLst>
              <a:ext uri="{FF2B5EF4-FFF2-40B4-BE49-F238E27FC236}">
                <a16:creationId xmlns:a16="http://schemas.microsoft.com/office/drawing/2014/main" id="{7B72F780-51B8-4060-8DF8-AB9A98DA3C72}"/>
              </a:ext>
            </a:extLst>
          </p:cNvPr>
          <p:cNvSpPr txBox="1"/>
          <p:nvPr/>
        </p:nvSpPr>
        <p:spPr>
          <a:xfrm>
            <a:off x="290290" y="410034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Notebook / Desktop do técnico</a:t>
            </a:r>
          </a:p>
        </p:txBody>
      </p:sp>
      <p:sp>
        <p:nvSpPr>
          <p:cNvPr id="180" name="CaixaDeTexto 114">
            <a:extLst>
              <a:ext uri="{FF2B5EF4-FFF2-40B4-BE49-F238E27FC236}">
                <a16:creationId xmlns:a16="http://schemas.microsoft.com/office/drawing/2014/main" id="{259933E4-96B7-44CB-A95F-0B08A547D359}"/>
              </a:ext>
            </a:extLst>
          </p:cNvPr>
          <p:cNvSpPr txBox="1"/>
          <p:nvPr/>
        </p:nvSpPr>
        <p:spPr>
          <a:xfrm>
            <a:off x="3909975" y="3713998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181" name="Imagem 152">
            <a:extLst>
              <a:ext uri="{FF2B5EF4-FFF2-40B4-BE49-F238E27FC236}">
                <a16:creationId xmlns:a16="http://schemas.microsoft.com/office/drawing/2014/main" id="{84C855AD-4293-4C0A-959B-0A54C23DBE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553182" y="2179380"/>
            <a:ext cx="273443" cy="500575"/>
          </a:xfrm>
          <a:prstGeom prst="rect">
            <a:avLst/>
          </a:prstGeom>
        </p:spPr>
      </p:pic>
      <p:pic>
        <p:nvPicPr>
          <p:cNvPr id="182" name="Imagem 153">
            <a:extLst>
              <a:ext uri="{FF2B5EF4-FFF2-40B4-BE49-F238E27FC236}">
                <a16:creationId xmlns:a16="http://schemas.microsoft.com/office/drawing/2014/main" id="{D32FC753-0C01-402A-A822-682EBA264ED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47177" y="2207703"/>
            <a:ext cx="323768" cy="435727"/>
          </a:xfrm>
          <a:prstGeom prst="rect">
            <a:avLst/>
          </a:prstGeom>
        </p:spPr>
      </p:pic>
      <p:pic>
        <p:nvPicPr>
          <p:cNvPr id="183" name="Picture 71">
            <a:extLst>
              <a:ext uri="{FF2B5EF4-FFF2-40B4-BE49-F238E27FC236}">
                <a16:creationId xmlns:a16="http://schemas.microsoft.com/office/drawing/2014/main" id="{8DA9662D-83A5-4859-894B-B86A2F2D615A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7" y="2735936"/>
            <a:ext cx="493179" cy="328786"/>
          </a:xfrm>
          <a:prstGeom prst="rect">
            <a:avLst/>
          </a:prstGeom>
        </p:spPr>
      </p:pic>
      <p:pic>
        <p:nvPicPr>
          <p:cNvPr id="184" name="Picture 2" descr="Discord Logo - PNG e Vetor - Download de Logo">
            <a:extLst>
              <a:ext uri="{FF2B5EF4-FFF2-40B4-BE49-F238E27FC236}">
                <a16:creationId xmlns:a16="http://schemas.microsoft.com/office/drawing/2014/main" id="{8F68A035-EC43-461E-9A9A-A8590B77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4" y="2789388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CaixaDeTexto 82">
            <a:extLst>
              <a:ext uri="{FF2B5EF4-FFF2-40B4-BE49-F238E27FC236}">
                <a16:creationId xmlns:a16="http://schemas.microsoft.com/office/drawing/2014/main" id="{F56C2563-14B5-44C4-BDF2-8E3C52C19D1E}"/>
              </a:ext>
            </a:extLst>
          </p:cNvPr>
          <p:cNvSpPr txBox="1"/>
          <p:nvPr/>
        </p:nvSpPr>
        <p:spPr>
          <a:xfrm>
            <a:off x="1167976" y="251979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86" name="CaixaDeTexto 86">
            <a:extLst>
              <a:ext uri="{FF2B5EF4-FFF2-40B4-BE49-F238E27FC236}">
                <a16:creationId xmlns:a16="http://schemas.microsoft.com/office/drawing/2014/main" id="{98984041-1C4A-4FC1-B1C5-8834E83BFBFE}"/>
              </a:ext>
            </a:extLst>
          </p:cNvPr>
          <p:cNvSpPr txBox="1"/>
          <p:nvPr/>
        </p:nvSpPr>
        <p:spPr>
          <a:xfrm>
            <a:off x="184670" y="2527778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187" name="CaixaDeTexto 100">
            <a:extLst>
              <a:ext uri="{FF2B5EF4-FFF2-40B4-BE49-F238E27FC236}">
                <a16:creationId xmlns:a16="http://schemas.microsoft.com/office/drawing/2014/main" id="{7E8A5538-7452-4507-AA90-90D92084C0EE}"/>
              </a:ext>
            </a:extLst>
          </p:cNvPr>
          <p:cNvSpPr txBox="1"/>
          <p:nvPr/>
        </p:nvSpPr>
        <p:spPr>
          <a:xfrm>
            <a:off x="342979" y="297108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88" name="CaixaDeTexto 67">
            <a:extLst>
              <a:ext uri="{FF2B5EF4-FFF2-40B4-BE49-F238E27FC236}">
                <a16:creationId xmlns:a16="http://schemas.microsoft.com/office/drawing/2014/main" id="{D42F1461-0FBF-4F15-A66A-1459C9896E6C}"/>
              </a:ext>
            </a:extLst>
          </p:cNvPr>
          <p:cNvSpPr txBox="1"/>
          <p:nvPr/>
        </p:nvSpPr>
        <p:spPr>
          <a:xfrm>
            <a:off x="1010431" y="299724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189" name="Retângulo: Único Canto Recortado 90">
            <a:extLst>
              <a:ext uri="{FF2B5EF4-FFF2-40B4-BE49-F238E27FC236}">
                <a16:creationId xmlns:a16="http://schemas.microsoft.com/office/drawing/2014/main" id="{AD72EE0D-083C-4FC6-A44B-16408EFD5595}"/>
              </a:ext>
            </a:extLst>
          </p:cNvPr>
          <p:cNvSpPr/>
          <p:nvPr/>
        </p:nvSpPr>
        <p:spPr>
          <a:xfrm>
            <a:off x="2208958" y="2219855"/>
            <a:ext cx="1553734" cy="103719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Retângulo: Único Canto Recortado 88">
            <a:extLst>
              <a:ext uri="{FF2B5EF4-FFF2-40B4-BE49-F238E27FC236}">
                <a16:creationId xmlns:a16="http://schemas.microsoft.com/office/drawing/2014/main" id="{CF2FE913-D284-4634-BE0F-132BCB82C42A}"/>
              </a:ext>
            </a:extLst>
          </p:cNvPr>
          <p:cNvSpPr/>
          <p:nvPr/>
        </p:nvSpPr>
        <p:spPr>
          <a:xfrm>
            <a:off x="2372244" y="2027532"/>
            <a:ext cx="1586607" cy="103719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1" name="Imagem 91">
            <a:extLst>
              <a:ext uri="{FF2B5EF4-FFF2-40B4-BE49-F238E27FC236}">
                <a16:creationId xmlns:a16="http://schemas.microsoft.com/office/drawing/2014/main" id="{82BC7918-1DE5-49E8-9909-70B75DD33A8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4846" y="2263040"/>
            <a:ext cx="700315" cy="672521"/>
          </a:xfrm>
          <a:prstGeom prst="rect">
            <a:avLst/>
          </a:prstGeom>
        </p:spPr>
      </p:pic>
      <p:pic>
        <p:nvPicPr>
          <p:cNvPr id="192" name="Imagem 42">
            <a:extLst>
              <a:ext uri="{FF2B5EF4-FFF2-40B4-BE49-F238E27FC236}">
                <a16:creationId xmlns:a16="http://schemas.microsoft.com/office/drawing/2014/main" id="{2E02669B-153F-4040-A9E2-DF4E3C8ECA4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4313" y="2206393"/>
            <a:ext cx="646261" cy="646261"/>
          </a:xfrm>
          <a:prstGeom prst="rect">
            <a:avLst/>
          </a:prstGeom>
        </p:spPr>
      </p:pic>
      <p:cxnSp>
        <p:nvCxnSpPr>
          <p:cNvPr id="193" name="Conector de Seta Reta 60">
            <a:extLst>
              <a:ext uri="{FF2B5EF4-FFF2-40B4-BE49-F238E27FC236}">
                <a16:creationId xmlns:a16="http://schemas.microsoft.com/office/drawing/2014/main" id="{61D5C3AE-E4A4-49A5-B4C6-3D95C19E7B5E}"/>
              </a:ext>
            </a:extLst>
          </p:cNvPr>
          <p:cNvCxnSpPr>
            <a:cxnSpLocks/>
          </p:cNvCxnSpPr>
          <p:nvPr/>
        </p:nvCxnSpPr>
        <p:spPr>
          <a:xfrm flipV="1">
            <a:off x="4613174" y="2256104"/>
            <a:ext cx="2953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Conector de Seta Reta 60">
            <a:extLst>
              <a:ext uri="{FF2B5EF4-FFF2-40B4-BE49-F238E27FC236}">
                <a16:creationId xmlns:a16="http://schemas.microsoft.com/office/drawing/2014/main" id="{59B3F10F-73E6-4F96-A520-99638379521E}"/>
              </a:ext>
            </a:extLst>
          </p:cNvPr>
          <p:cNvCxnSpPr>
            <a:cxnSpLocks/>
          </p:cNvCxnSpPr>
          <p:nvPr/>
        </p:nvCxnSpPr>
        <p:spPr>
          <a:xfrm flipH="1">
            <a:off x="6958665" y="4134062"/>
            <a:ext cx="497610" cy="62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Conector de Seta Reta 60">
            <a:extLst>
              <a:ext uri="{FF2B5EF4-FFF2-40B4-BE49-F238E27FC236}">
                <a16:creationId xmlns:a16="http://schemas.microsoft.com/office/drawing/2014/main" id="{DD186DAF-B58B-4361-9DFB-ADE2491A3464}"/>
              </a:ext>
            </a:extLst>
          </p:cNvPr>
          <p:cNvCxnSpPr>
            <a:cxnSpLocks/>
          </p:cNvCxnSpPr>
          <p:nvPr/>
        </p:nvCxnSpPr>
        <p:spPr>
          <a:xfrm flipH="1" flipV="1">
            <a:off x="7171603" y="2250100"/>
            <a:ext cx="286172" cy="1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Conector de Seta Reta 60">
            <a:extLst>
              <a:ext uri="{FF2B5EF4-FFF2-40B4-BE49-F238E27FC236}">
                <a16:creationId xmlns:a16="http://schemas.microsoft.com/office/drawing/2014/main" id="{32A741A8-0871-4F3E-8796-23CE33100D68}"/>
              </a:ext>
            </a:extLst>
          </p:cNvPr>
          <p:cNvCxnSpPr>
            <a:cxnSpLocks/>
          </p:cNvCxnSpPr>
          <p:nvPr/>
        </p:nvCxnSpPr>
        <p:spPr>
          <a:xfrm flipH="1" flipV="1">
            <a:off x="6628229" y="934744"/>
            <a:ext cx="824592" cy="72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ector de Seta Reta 60">
            <a:extLst>
              <a:ext uri="{FF2B5EF4-FFF2-40B4-BE49-F238E27FC236}">
                <a16:creationId xmlns:a16="http://schemas.microsoft.com/office/drawing/2014/main" id="{C594B0E8-B1DE-4AE2-BBA2-049185182E90}"/>
              </a:ext>
            </a:extLst>
          </p:cNvPr>
          <p:cNvCxnSpPr>
            <a:cxnSpLocks/>
          </p:cNvCxnSpPr>
          <p:nvPr/>
        </p:nvCxnSpPr>
        <p:spPr>
          <a:xfrm>
            <a:off x="4626372" y="4134062"/>
            <a:ext cx="476176" cy="516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Conector de Seta Reta 60">
            <a:extLst>
              <a:ext uri="{FF2B5EF4-FFF2-40B4-BE49-F238E27FC236}">
                <a16:creationId xmlns:a16="http://schemas.microsoft.com/office/drawing/2014/main" id="{3D23A4DD-A100-4474-8148-CC89C4853F47}"/>
              </a:ext>
            </a:extLst>
          </p:cNvPr>
          <p:cNvCxnSpPr>
            <a:cxnSpLocks/>
          </p:cNvCxnSpPr>
          <p:nvPr/>
        </p:nvCxnSpPr>
        <p:spPr>
          <a:xfrm flipV="1">
            <a:off x="4612665" y="960627"/>
            <a:ext cx="775384" cy="7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60">
            <a:extLst>
              <a:ext uri="{FF2B5EF4-FFF2-40B4-BE49-F238E27FC236}">
                <a16:creationId xmlns:a16="http://schemas.microsoft.com/office/drawing/2014/main" id="{74502D29-1CF6-4E9A-9E85-6C09E0DD5578}"/>
              </a:ext>
            </a:extLst>
          </p:cNvPr>
          <p:cNvCxnSpPr>
            <a:cxnSpLocks/>
          </p:cNvCxnSpPr>
          <p:nvPr/>
        </p:nvCxnSpPr>
        <p:spPr>
          <a:xfrm>
            <a:off x="6609407" y="4372177"/>
            <a:ext cx="0" cy="411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Conector de Seta Reta 60">
            <a:extLst>
              <a:ext uri="{FF2B5EF4-FFF2-40B4-BE49-F238E27FC236}">
                <a16:creationId xmlns:a16="http://schemas.microsoft.com/office/drawing/2014/main" id="{4515E166-A22B-4E64-A373-17B33CF02B53}"/>
              </a:ext>
            </a:extLst>
          </p:cNvPr>
          <p:cNvCxnSpPr>
            <a:cxnSpLocks/>
          </p:cNvCxnSpPr>
          <p:nvPr/>
        </p:nvCxnSpPr>
        <p:spPr>
          <a:xfrm flipV="1">
            <a:off x="5288420" y="2690025"/>
            <a:ext cx="2994" cy="41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CaixaDeTexto 67">
            <a:extLst>
              <a:ext uri="{FF2B5EF4-FFF2-40B4-BE49-F238E27FC236}">
                <a16:creationId xmlns:a16="http://schemas.microsoft.com/office/drawing/2014/main" id="{C078007C-6D8A-4C8B-8ACD-D891C9226CC3}"/>
              </a:ext>
            </a:extLst>
          </p:cNvPr>
          <p:cNvSpPr txBox="1"/>
          <p:nvPr/>
        </p:nvSpPr>
        <p:spPr>
          <a:xfrm>
            <a:off x="10712907" y="2840743"/>
            <a:ext cx="657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</a:t>
            </a:r>
          </a:p>
          <a:p>
            <a:pPr algn="ctr"/>
            <a:r>
              <a:rPr lang="pt-BR" sz="1100" b="0" i="0" dirty="0" err="1">
                <a:effectLst/>
              </a:rPr>
              <a:t>Viewer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2816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BPMN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2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486593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5246800" y="916986"/>
            <a:ext cx="6044051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5246800" y="717082"/>
            <a:ext cx="6044051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CONTEXTUALIZAÇÃO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 descr="An open laptop with blank white screen on wooden desk against black wall">
            <a:extLst>
              <a:ext uri="{FF2B5EF4-FFF2-40B4-BE49-F238E27FC236}">
                <a16:creationId xmlns:a16="http://schemas.microsoft.com/office/drawing/2014/main" id="{05108559-36B5-4A11-8923-3D683905D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r="45153"/>
          <a:stretch/>
        </p:blipFill>
        <p:spPr bwMode="auto">
          <a:xfrm>
            <a:off x="345380" y="468630"/>
            <a:ext cx="404140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E42B70-CAA6-4D52-8C40-562274FDD07C}"/>
              </a:ext>
            </a:extLst>
          </p:cNvPr>
          <p:cNvSpPr txBox="1"/>
          <p:nvPr/>
        </p:nvSpPr>
        <p:spPr>
          <a:xfrm>
            <a:off x="4477772" y="2085545"/>
            <a:ext cx="7047545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5B5B74CE-4764-44C0-BEB5-982614CFE071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3150046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994A98-BC12-4584-B3CA-82BBFEEE4D83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2B40CAF0-9E92-41EC-819C-BF0167EE2802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4571687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9DC2BA3-E38A-4B95-8892-F45327C75ED2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6" name="Group 9">
            <a:extLst>
              <a:ext uri="{FF2B5EF4-FFF2-40B4-BE49-F238E27FC236}">
                <a16:creationId xmlns:a16="http://schemas.microsoft.com/office/drawing/2014/main" id="{ACD559D7-EBF5-4D89-814B-894E13A08DF7}"/>
              </a:ext>
            </a:extLst>
          </p:cNvPr>
          <p:cNvGrpSpPr>
            <a:grpSpLocks noChangeAspect="1"/>
          </p:cNvGrpSpPr>
          <p:nvPr/>
        </p:nvGrpSpPr>
        <p:grpSpPr>
          <a:xfrm>
            <a:off x="4831509" y="2261733"/>
            <a:ext cx="237376" cy="237375"/>
            <a:chOff x="0" y="0"/>
            <a:chExt cx="6350000" cy="6349975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084376B-E6C5-48EC-849A-88F63D8E11F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4046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23081" y="468630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846996" y="0"/>
            <a:ext cx="4392080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3503553" y="161430"/>
            <a:ext cx="5078965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PROBLEMA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29A91220-3A5D-42C5-9984-157B98957BF3}"/>
              </a:ext>
            </a:extLst>
          </p:cNvPr>
          <p:cNvSpPr txBox="1"/>
          <p:nvPr/>
        </p:nvSpPr>
        <p:spPr>
          <a:xfrm>
            <a:off x="2408636" y="1525923"/>
            <a:ext cx="1647719" cy="776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 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F5DBE218-4ED9-4D16-A459-A1101BA2B239}"/>
              </a:ext>
            </a:extLst>
          </p:cNvPr>
          <p:cNvSpPr txBox="1"/>
          <p:nvPr/>
        </p:nvSpPr>
        <p:spPr>
          <a:xfrm>
            <a:off x="3594040" y="3084935"/>
            <a:ext cx="232149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D72E906E-DD88-485E-9388-CE8EA914F31F}"/>
              </a:ext>
            </a:extLst>
          </p:cNvPr>
          <p:cNvSpPr txBox="1"/>
          <p:nvPr/>
        </p:nvSpPr>
        <p:spPr>
          <a:xfrm>
            <a:off x="4964163" y="1677282"/>
            <a:ext cx="1795816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DDC83B8A-8D3A-4D6D-ACDD-40D153F70566}"/>
              </a:ext>
            </a:extLst>
          </p:cNvPr>
          <p:cNvSpPr txBox="1"/>
          <p:nvPr/>
        </p:nvSpPr>
        <p:spPr>
          <a:xfrm>
            <a:off x="6165545" y="4591796"/>
            <a:ext cx="2816020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0F586572-C6B7-444C-BF0C-E2B2AA5F05D5}"/>
              </a:ext>
            </a:extLst>
          </p:cNvPr>
          <p:cNvSpPr txBox="1"/>
          <p:nvPr/>
        </p:nvSpPr>
        <p:spPr>
          <a:xfrm>
            <a:off x="9368618" y="4656809"/>
            <a:ext cx="1714501" cy="84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024C84ED-0CBC-4787-8A1D-81ED131B6F47}"/>
              </a:ext>
            </a:extLst>
          </p:cNvPr>
          <p:cNvSpPr txBox="1"/>
          <p:nvPr/>
        </p:nvSpPr>
        <p:spPr>
          <a:xfrm>
            <a:off x="7258247" y="1729271"/>
            <a:ext cx="2209817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</a:t>
            </a:r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E7837DB6-4A28-4AC9-88C1-34FB37E8DC5C}"/>
              </a:ext>
            </a:extLst>
          </p:cNvPr>
          <p:cNvGrpSpPr/>
          <p:nvPr/>
        </p:nvGrpSpPr>
        <p:grpSpPr>
          <a:xfrm>
            <a:off x="10194248" y="1501498"/>
            <a:ext cx="2111256" cy="890608"/>
            <a:chOff x="2" y="0"/>
            <a:chExt cx="3266069" cy="11874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65377484-AFD1-47F5-9F32-C0AEC8718883}"/>
                </a:ext>
              </a:extLst>
            </p:cNvPr>
            <p:cNvSpPr/>
            <p:nvPr/>
          </p:nvSpPr>
          <p:spPr>
            <a:xfrm>
              <a:off x="2" y="0"/>
              <a:ext cx="3266069" cy="1187477"/>
            </a:xfrm>
            <a:prstGeom prst="rect">
              <a:avLst/>
            </a:prstGeom>
            <a:solidFill>
              <a:srgbClr val="10284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30" name="TextBox 33">
              <a:extLst>
                <a:ext uri="{FF2B5EF4-FFF2-40B4-BE49-F238E27FC236}">
                  <a16:creationId xmlns:a16="http://schemas.microsoft.com/office/drawing/2014/main" id="{FEDDB948-7396-42F8-A847-D5B20EDD63A9}"/>
                </a:ext>
              </a:extLst>
            </p:cNvPr>
            <p:cNvSpPr txBox="1"/>
            <p:nvPr/>
          </p:nvSpPr>
          <p:spPr>
            <a:xfrm>
              <a:off x="530090" y="84796"/>
              <a:ext cx="2652297" cy="10178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094"/>
                </a:lnSpc>
              </a:pPr>
              <a:r>
                <a:rPr lang="en-US" sz="2000" b="1" dirty="0">
                  <a:solidFill>
                    <a:schemeClr val="bg1"/>
                  </a:solidFill>
                  <a:ea typeface="Malgun Gothic" panose="020B0503020000020004" pitchFamily="34" charset="-127"/>
                </a:rPr>
                <a:t>ATENDIMENTO FINALIZADO</a:t>
              </a:r>
            </a:p>
          </p:txBody>
        </p:sp>
      </p:grpSp>
      <p:sp>
        <p:nvSpPr>
          <p:cNvPr id="31" name="Arrow: Pentagon 34">
            <a:extLst>
              <a:ext uri="{FF2B5EF4-FFF2-40B4-BE49-F238E27FC236}">
                <a16:creationId xmlns:a16="http://schemas.microsoft.com/office/drawing/2014/main" id="{E8BBB1B5-73F4-4E57-B226-CE3726D5D725}"/>
              </a:ext>
            </a:extLst>
          </p:cNvPr>
          <p:cNvSpPr/>
          <p:nvPr/>
        </p:nvSpPr>
        <p:spPr>
          <a:xfrm>
            <a:off x="-31773" y="142810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110486CF-5CF4-4072-BDE0-F56E9C3A53DF}"/>
              </a:ext>
            </a:extLst>
          </p:cNvPr>
          <p:cNvSpPr txBox="1"/>
          <p:nvPr/>
        </p:nvSpPr>
        <p:spPr>
          <a:xfrm>
            <a:off x="14714" y="1683988"/>
            <a:ext cx="168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PROFESSOR</a:t>
            </a:r>
          </a:p>
        </p:txBody>
      </p:sp>
      <p:sp>
        <p:nvSpPr>
          <p:cNvPr id="33" name="Arrow: Pentagon 47">
            <a:extLst>
              <a:ext uri="{FF2B5EF4-FFF2-40B4-BE49-F238E27FC236}">
                <a16:creationId xmlns:a16="http://schemas.microsoft.com/office/drawing/2014/main" id="{07E40E45-6EEF-4150-8F8D-AA6B9FA300E2}"/>
              </a:ext>
            </a:extLst>
          </p:cNvPr>
          <p:cNvSpPr/>
          <p:nvPr/>
        </p:nvSpPr>
        <p:spPr>
          <a:xfrm>
            <a:off x="-31773" y="300747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BD46B0D4-FD5A-468F-8444-2F4A87322D24}"/>
              </a:ext>
            </a:extLst>
          </p:cNvPr>
          <p:cNvSpPr txBox="1"/>
          <p:nvPr/>
        </p:nvSpPr>
        <p:spPr>
          <a:xfrm>
            <a:off x="-43299" y="3293887"/>
            <a:ext cx="207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COMPUTADOR</a:t>
            </a:r>
          </a:p>
        </p:txBody>
      </p:sp>
      <p:sp>
        <p:nvSpPr>
          <p:cNvPr id="35" name="Arrow: Pentagon 51">
            <a:extLst>
              <a:ext uri="{FF2B5EF4-FFF2-40B4-BE49-F238E27FC236}">
                <a16:creationId xmlns:a16="http://schemas.microsoft.com/office/drawing/2014/main" id="{EB23F481-01D1-45CE-99F3-B19BD03110FB}"/>
              </a:ext>
            </a:extLst>
          </p:cNvPr>
          <p:cNvSpPr/>
          <p:nvPr/>
        </p:nvSpPr>
        <p:spPr>
          <a:xfrm>
            <a:off x="-31773" y="458684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ECAB94AF-11ED-43D8-B90C-5C1D46212A3B}"/>
              </a:ext>
            </a:extLst>
          </p:cNvPr>
          <p:cNvSpPr txBox="1"/>
          <p:nvPr/>
        </p:nvSpPr>
        <p:spPr>
          <a:xfrm>
            <a:off x="-15276" y="4847920"/>
            <a:ext cx="13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SUPORTE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2AE6BA4-75B6-4158-96BF-00F2D27B7930}"/>
              </a:ext>
            </a:extLst>
          </p:cNvPr>
          <p:cNvSpPr/>
          <p:nvPr/>
        </p:nvSpPr>
        <p:spPr>
          <a:xfrm rot="3568525">
            <a:off x="3648241" y="2395479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EA39700A-3200-4879-8979-24019C0E927C}"/>
              </a:ext>
            </a:extLst>
          </p:cNvPr>
          <p:cNvSpPr/>
          <p:nvPr/>
        </p:nvSpPr>
        <p:spPr>
          <a:xfrm rot="17712863">
            <a:off x="4749760" y="2419755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84F6B775-87B0-4AE2-AFDB-68DE152FE735}"/>
              </a:ext>
            </a:extLst>
          </p:cNvPr>
          <p:cNvSpPr/>
          <p:nvPr/>
        </p:nvSpPr>
        <p:spPr>
          <a:xfrm rot="3568525">
            <a:off x="5465705" y="315048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F8CDD211-C7AC-4D5F-B11E-273BA6E1F44C}"/>
              </a:ext>
            </a:extLst>
          </p:cNvPr>
          <p:cNvSpPr/>
          <p:nvPr/>
        </p:nvSpPr>
        <p:spPr>
          <a:xfrm>
            <a:off x="8382440" y="5020052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DD1AAB4C-0DDF-47DB-9757-77612523D8A9}"/>
              </a:ext>
            </a:extLst>
          </p:cNvPr>
          <p:cNvSpPr/>
          <p:nvPr/>
        </p:nvSpPr>
        <p:spPr>
          <a:xfrm rot="14410673">
            <a:off x="7853595" y="326841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81EB163A-6066-4DE3-AD76-6B94D5D2868A}"/>
              </a:ext>
            </a:extLst>
          </p:cNvPr>
          <p:cNvSpPr/>
          <p:nvPr/>
        </p:nvSpPr>
        <p:spPr>
          <a:xfrm>
            <a:off x="9428231" y="1747952"/>
            <a:ext cx="1027846" cy="397701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4533900" cy="428625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655093" y="2248400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79796" y="2048496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SOLUÇÃO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 descr="Erros na criação de dashboards e relatórios que você nunca deve cometer">
            <a:extLst>
              <a:ext uri="{FF2B5EF4-FFF2-40B4-BE49-F238E27FC236}">
                <a16:creationId xmlns:a16="http://schemas.microsoft.com/office/drawing/2014/main" id="{D4B44A5A-0C71-4BBC-A5CC-E2D99E4E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3429000"/>
            <a:ext cx="45695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78" name="TextBox 6">
            <a:extLst>
              <a:ext uri="{FF2B5EF4-FFF2-40B4-BE49-F238E27FC236}">
                <a16:creationId xmlns:a16="http://schemas.microsoft.com/office/drawing/2014/main" id="{1715EC59-5E37-4D2B-9D7D-8C37570AA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556820"/>
              </p:ext>
            </p:extLst>
          </p:nvPr>
        </p:nvGraphicFramePr>
        <p:xfrm>
          <a:off x="4859895" y="323850"/>
          <a:ext cx="7222922" cy="621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26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INOVAÇÃO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6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44CB27-A98D-403B-878A-BBA172BC7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9" t="14751" r="4943" b="15564"/>
          <a:stretch/>
        </p:blipFill>
        <p:spPr>
          <a:xfrm>
            <a:off x="6764232" y="3616237"/>
            <a:ext cx="5427768" cy="2965403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 rot="-2081266">
            <a:off x="4447920" y="3148686"/>
            <a:ext cx="1764880" cy="176143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438080" y="2521086"/>
            <a:ext cx="2460368" cy="2327252"/>
            <a:chOff x="1978637" y="1202068"/>
            <a:chExt cx="2407147" cy="2190413"/>
          </a:xfrm>
        </p:grpSpPr>
        <p:sp>
          <p:nvSpPr>
            <p:cNvPr id="56" name="Google Shape;56;p13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57;p13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8;p13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Gratuito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4067317" y="4314405"/>
            <a:ext cx="2362284" cy="1192475"/>
            <a:chOff x="4457034" y="2893418"/>
            <a:chExt cx="2311185" cy="1122358"/>
          </a:xfrm>
        </p:grpSpPr>
        <p:sp>
          <p:nvSpPr>
            <p:cNvPr id="60" name="Google Shape;60;p13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1;p13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" name="Google Shape;62;p13"/>
            <p:cNvSpPr txBox="1"/>
            <p:nvPr/>
          </p:nvSpPr>
          <p:spPr>
            <a:xfrm rot="19354127">
              <a:off x="4623452" y="3162525"/>
              <a:ext cx="1459831" cy="563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Servidores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787567" y="1273725"/>
            <a:ext cx="2395931" cy="2518769"/>
            <a:chOff x="3263096" y="71333"/>
            <a:chExt cx="2344104" cy="2370669"/>
          </a:xfrm>
        </p:grpSpPr>
        <p:sp>
          <p:nvSpPr>
            <p:cNvPr id="64" name="Google Shape;64;p13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3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?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4628078" y="2063521"/>
            <a:ext cx="1349447" cy="2407625"/>
            <a:chOff x="5001092" y="814800"/>
            <a:chExt cx="1320257" cy="2266060"/>
          </a:xfrm>
        </p:grpSpPr>
        <p:sp>
          <p:nvSpPr>
            <p:cNvPr id="68" name="Google Shape;68;p13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3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3"/>
            <p:cNvSpPr txBox="1"/>
            <p:nvPr/>
          </p:nvSpPr>
          <p:spPr>
            <a:xfrm rot="4352156">
              <a:off x="4908785" y="1869071"/>
              <a:ext cx="1609682" cy="56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Plataformas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6471086" y="2513849"/>
            <a:ext cx="2702900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1600" dirty="0"/>
              <a:t>Disponível para Windows, Mac, Android ou IOS.</a:t>
            </a:r>
            <a:endParaRPr sz="16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4451115" y="6013261"/>
            <a:ext cx="1374968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1733" dirty="0"/>
              <a:t>Criação de servidores.</a:t>
            </a:r>
            <a:endParaRPr sz="1733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465159" y="5248061"/>
            <a:ext cx="1908963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Criação de canais de texto e voz.</a:t>
            </a:r>
            <a:endParaRPr sz="1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78551" y="2538283"/>
            <a:ext cx="2162483" cy="71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O Discord é um aplicativo gratuito, com a opção de versão premium.</a:t>
            </a:r>
            <a:endParaRPr sz="16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149599" y="150467"/>
            <a:ext cx="8217037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4400" dirty="0">
                <a:solidFill>
                  <a:srgbClr val="10284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DETALHAMENTO DO DISCORD</a:t>
            </a:r>
            <a:endParaRPr sz="4400" dirty="0">
              <a:solidFill>
                <a:srgbClr val="10284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709" y="3365726"/>
            <a:ext cx="1181215" cy="12082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2753414" y="4189139"/>
            <a:ext cx="1420943" cy="2267166"/>
            <a:chOff x="3205120" y="2773799"/>
            <a:chExt cx="1390206" cy="2133859"/>
          </a:xfrm>
        </p:grpSpPr>
        <p:sp>
          <p:nvSpPr>
            <p:cNvPr id="78" name="Google Shape;78;p13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3"/>
            <p:cNvSpPr txBox="1"/>
            <p:nvPr/>
          </p:nvSpPr>
          <p:spPr>
            <a:xfrm rot="2156063">
              <a:off x="3205120" y="3293953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pt-BR" sz="2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Canais</a:t>
              </a:r>
              <a:endParaRPr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3"/>
          <p:cNvSpPr txBox="1"/>
          <p:nvPr/>
        </p:nvSpPr>
        <p:spPr>
          <a:xfrm>
            <a:off x="4161389" y="1196147"/>
            <a:ext cx="3284476" cy="74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O Discord é uma ferramenta de comunicação entre usuários.</a:t>
            </a:r>
            <a:endParaRPr sz="1600" dirty="0"/>
          </a:p>
        </p:txBody>
      </p:sp>
      <p:cxnSp>
        <p:nvCxnSpPr>
          <p:cNvPr id="82" name="Google Shape;82;p13"/>
          <p:cNvCxnSpPr>
            <a:cxnSpLocks/>
          </p:cNvCxnSpPr>
          <p:nvPr/>
        </p:nvCxnSpPr>
        <p:spPr>
          <a:xfrm flipV="1">
            <a:off x="3097864" y="1540808"/>
            <a:ext cx="982819" cy="74870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>
            <a:cxnSpLocks/>
            <a:endCxn id="71" idx="1"/>
          </p:cNvCxnSpPr>
          <p:nvPr/>
        </p:nvCxnSpPr>
        <p:spPr>
          <a:xfrm>
            <a:off x="5460328" y="2492708"/>
            <a:ext cx="1010757" cy="403741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>
            <a:cxnSpLocks/>
          </p:cNvCxnSpPr>
          <p:nvPr/>
        </p:nvCxnSpPr>
        <p:spPr>
          <a:xfrm flipH="1">
            <a:off x="5534827" y="5027317"/>
            <a:ext cx="268800" cy="9712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cxnSpLocks/>
          </p:cNvCxnSpPr>
          <p:nvPr/>
        </p:nvCxnSpPr>
        <p:spPr>
          <a:xfrm flipH="1" flipV="1">
            <a:off x="2392137" y="5667861"/>
            <a:ext cx="1066640" cy="17559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1605880" y="3691479"/>
            <a:ext cx="640400" cy="7064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7EB09C-1B0A-4CB5-83DF-1707762B56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99"/>
          <a:stretch/>
        </p:blipFill>
        <p:spPr>
          <a:xfrm>
            <a:off x="9301396" y="451631"/>
            <a:ext cx="1898848" cy="894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3B2EE-4C59-406F-B020-C00BB189E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730" y="1369256"/>
            <a:ext cx="1814180" cy="835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A26E7-A9F4-44E2-9B29-293ECF80A6A1}"/>
              </a:ext>
            </a:extLst>
          </p:cNvPr>
          <p:cNvSpPr txBox="1"/>
          <p:nvPr/>
        </p:nvSpPr>
        <p:spPr>
          <a:xfrm>
            <a:off x="8366636" y="3429000"/>
            <a:ext cx="270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hnschrift" panose="020B0502040204020203" pitchFamily="34" charset="0"/>
                <a:cs typeface="Arabic Typesetting" panose="020B0604020202020204" pitchFamily="66" charset="-78"/>
              </a:rPr>
              <a:t>Aumento de usuários</a:t>
            </a:r>
          </a:p>
        </p:txBody>
      </p:sp>
      <p:sp>
        <p:nvSpPr>
          <p:cNvPr id="39" name="AutoShape 18">
            <a:extLst>
              <a:ext uri="{FF2B5EF4-FFF2-40B4-BE49-F238E27FC236}">
                <a16:creationId xmlns:a16="http://schemas.microsoft.com/office/drawing/2014/main" id="{42DE2F41-4047-476D-859D-959820B37190}"/>
              </a:ext>
            </a:extLst>
          </p:cNvPr>
          <p:cNvSpPr/>
          <p:nvPr/>
        </p:nvSpPr>
        <p:spPr>
          <a:xfrm>
            <a:off x="149599" y="117333"/>
            <a:ext cx="8325662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4"/>
          <p:cNvSpPr/>
          <p:nvPr/>
        </p:nvSpPr>
        <p:spPr>
          <a:xfrm>
            <a:off x="-1" y="-5077"/>
            <a:ext cx="2443111" cy="8024340"/>
          </a:xfrm>
          <a:prstGeom prst="rect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2;p14"/>
          <p:cNvSpPr/>
          <p:nvPr/>
        </p:nvSpPr>
        <p:spPr>
          <a:xfrm>
            <a:off x="1118726" y="2917974"/>
            <a:ext cx="2460776" cy="24328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4;p14"/>
          <p:cNvSpPr/>
          <p:nvPr/>
        </p:nvSpPr>
        <p:spPr>
          <a:xfrm>
            <a:off x="4851330" y="5592274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99;p14"/>
          <p:cNvCxnSpPr>
            <a:stCxn id="25" idx="0"/>
            <a:endCxn id="81" idx="2"/>
          </p:cNvCxnSpPr>
          <p:nvPr/>
        </p:nvCxnSpPr>
        <p:spPr>
          <a:xfrm flipV="1">
            <a:off x="2770287" y="2202143"/>
            <a:ext cx="2063891" cy="87866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00;p14"/>
          <p:cNvCxnSpPr>
            <a:stCxn id="25" idx="7"/>
            <a:endCxn id="80" idx="2"/>
          </p:cNvCxnSpPr>
          <p:nvPr/>
        </p:nvCxnSpPr>
        <p:spPr>
          <a:xfrm flipV="1">
            <a:off x="3378026" y="3506195"/>
            <a:ext cx="1473304" cy="200353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01;p14"/>
          <p:cNvCxnSpPr>
            <a:stCxn id="25" idx="6"/>
            <a:endCxn id="79" idx="2"/>
          </p:cNvCxnSpPr>
          <p:nvPr/>
        </p:nvCxnSpPr>
        <p:spPr>
          <a:xfrm>
            <a:off x="3365208" y="4588438"/>
            <a:ext cx="1486388" cy="16282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02;p14"/>
          <p:cNvCxnSpPr>
            <a:stCxn id="25" idx="5"/>
            <a:endCxn id="7" idx="2"/>
          </p:cNvCxnSpPr>
          <p:nvPr/>
        </p:nvCxnSpPr>
        <p:spPr>
          <a:xfrm>
            <a:off x="2739338" y="5209872"/>
            <a:ext cx="2111992" cy="85702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103;p14"/>
          <p:cNvSpPr txBox="1"/>
          <p:nvPr/>
        </p:nvSpPr>
        <p:spPr>
          <a:xfrm rot="-5400000">
            <a:off x="-1870621" y="3404297"/>
            <a:ext cx="4049796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FFFFFF"/>
                </a:solidFill>
              </a:rPr>
              <a:t>BENEFÍCIOS DO DISCORD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15" name="Google Shape;104;p14"/>
          <p:cNvSpPr txBox="1"/>
          <p:nvPr/>
        </p:nvSpPr>
        <p:spPr>
          <a:xfrm rot="-5400000">
            <a:off x="-597353" y="3288625"/>
            <a:ext cx="2420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Ticket Tool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6" name="Google Shape;106;p14"/>
          <p:cNvSpPr txBox="1"/>
          <p:nvPr/>
        </p:nvSpPr>
        <p:spPr>
          <a:xfrm>
            <a:off x="5885831" y="2948436"/>
            <a:ext cx="3959445" cy="10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1600" dirty="0">
                <a:cs typeface="Arial" panose="020B0604020202020204" pitchFamily="34" charset="0"/>
              </a:rPr>
              <a:t>Os tickets são criados usando painéis com reações, dessa forma aparece um </a:t>
            </a:r>
            <a:r>
              <a:rPr lang="pt-BR" sz="1600" dirty="0">
                <a:cs typeface="Arial" panose="020B0604020202020204" pitchFamily="34" charset="0"/>
              </a:rPr>
              <a:t>alerta para a </a:t>
            </a:r>
            <a:r>
              <a:rPr lang="pt-BR" sz="1600" dirty="0">
                <a:cs typeface="Arial" panose="020B0604020202020204" pitchFamily="34" charset="0"/>
              </a:rPr>
              <a:t>página do chamado, mantendo assim seu canal sempre </a:t>
            </a:r>
            <a:r>
              <a:rPr lang="pt-BR" sz="1600" dirty="0">
                <a:cs typeface="Arial" panose="020B0604020202020204" pitchFamily="34" charset="0"/>
              </a:rPr>
              <a:t>limpo.</a:t>
            </a:r>
            <a:endParaRPr sz="1600" dirty="0">
              <a:cs typeface="Arial" panose="020B0604020202020204" pitchFamily="34" charset="0"/>
            </a:endParaRPr>
          </a:p>
        </p:txBody>
      </p:sp>
      <p:sp>
        <p:nvSpPr>
          <p:cNvPr id="17" name="Google Shape;107;p14"/>
          <p:cNvSpPr txBox="1"/>
          <p:nvPr/>
        </p:nvSpPr>
        <p:spPr>
          <a:xfrm>
            <a:off x="5903270" y="4256143"/>
            <a:ext cx="3959445" cy="112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600" dirty="0">
                <a:cs typeface="Arial" panose="020B0604020202020204" pitchFamily="34" charset="0"/>
              </a:rPr>
              <a:t>Tudo é controlado com reações ou comandos, que têm como opção salvar o chat do chamado em txt, e encerrar ou excluir o </a:t>
            </a:r>
            <a:r>
              <a:rPr lang="pt-BR" sz="1600" dirty="0">
                <a:cs typeface="Arial" panose="020B0604020202020204" pitchFamily="34" charset="0"/>
              </a:rPr>
              <a:t>mesmo.</a:t>
            </a:r>
            <a:endParaRPr sz="1600" dirty="0">
              <a:cs typeface="Arial" panose="020B0604020202020204" pitchFamily="34" charset="0"/>
            </a:endParaRPr>
          </a:p>
        </p:txBody>
      </p:sp>
      <p:pic>
        <p:nvPicPr>
          <p:cNvPr id="19" name="Google Shape;111;p14"/>
          <p:cNvPicPr preferRelativeResize="0"/>
          <p:nvPr/>
        </p:nvPicPr>
        <p:blipFill rotWithShape="1">
          <a:blip r:embed="rId2">
            <a:alphaModFix/>
          </a:blip>
          <a:srcRect l="22304" t="16204"/>
          <a:stretch/>
        </p:blipFill>
        <p:spPr>
          <a:xfrm>
            <a:off x="10131311" y="4256143"/>
            <a:ext cx="1799849" cy="111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602" y="5604707"/>
            <a:ext cx="1943541" cy="104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08;p14">
            <a:extLst>
              <a:ext uri="{FF2B5EF4-FFF2-40B4-BE49-F238E27FC236}">
                <a16:creationId xmlns:a16="http://schemas.microsoft.com/office/drawing/2014/main" id="{B9A5B686-3D6D-4E67-8481-25D0F4AF93CA}"/>
              </a:ext>
            </a:extLst>
          </p:cNvPr>
          <p:cNvSpPr txBox="1"/>
          <p:nvPr/>
        </p:nvSpPr>
        <p:spPr>
          <a:xfrm>
            <a:off x="5835845" y="1559099"/>
            <a:ext cx="4009431" cy="113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1600" dirty="0">
                <a:latin typeface="+mn-lt"/>
                <a:cs typeface="Arial" panose="020B0604020202020204" pitchFamily="34" charset="0"/>
              </a:rPr>
              <a:t>Interação com </a:t>
            </a:r>
            <a:r>
              <a:rPr lang="pt-BR" sz="1600" dirty="0" smtClean="0">
                <a:latin typeface="+mn-lt"/>
                <a:cs typeface="Arial" panose="020B0604020202020204" pitchFamily="34" charset="0"/>
              </a:rPr>
              <a:t>a Supervisora. </a:t>
            </a:r>
            <a:r>
              <a:rPr lang="pt-BR" sz="1600" dirty="0">
                <a:latin typeface="+mn-lt"/>
                <a:cs typeface="Arial" panose="020B0604020202020204" pitchFamily="34" charset="0"/>
              </a:rPr>
              <a:t>(a </a:t>
            </a:r>
            <a:r>
              <a:rPr lang="pt-BR" sz="1600" dirty="0" smtClean="0">
                <a:latin typeface="+mn-lt"/>
                <a:cs typeface="Arial" panose="020B0604020202020204" pitchFamily="34" charset="0"/>
              </a:rPr>
              <a:t>assistente </a:t>
            </a:r>
            <a:r>
              <a:rPr lang="pt-BR" sz="1600" dirty="0">
                <a:latin typeface="+mn-lt"/>
                <a:cs typeface="Arial" panose="020B0604020202020204" pitchFamily="34" charset="0"/>
              </a:rPr>
              <a:t>virtual, do SuperVisor</a:t>
            </a:r>
            <a:r>
              <a:rPr lang="pt-BR" sz="1600" dirty="0" smtClean="0">
                <a:latin typeface="+mn-lt"/>
                <a:cs typeface="Arial" panose="020B0604020202020204" pitchFamily="34" charset="0"/>
              </a:rPr>
              <a:t>). Que tem como função principal  exibir </a:t>
            </a:r>
            <a:r>
              <a:rPr lang="pt-BR" sz="1600" dirty="0">
                <a:latin typeface="+mn-lt"/>
                <a:cs typeface="Arial" panose="020B0604020202020204" pitchFamily="34" charset="0"/>
              </a:rPr>
              <a:t>relatório com as </a:t>
            </a:r>
            <a:r>
              <a:rPr lang="pt-BR" sz="1600" dirty="0" smtClean="0">
                <a:latin typeface="+mn-lt"/>
                <a:cs typeface="Arial" panose="020B0604020202020204" pitchFamily="34" charset="0"/>
              </a:rPr>
              <a:t>últimas </a:t>
            </a:r>
            <a:r>
              <a:rPr lang="pt-BR" sz="1600" dirty="0">
                <a:latin typeface="+mn-lt"/>
                <a:cs typeface="Arial" panose="020B0604020202020204" pitchFamily="34" charset="0"/>
              </a:rPr>
              <a:t>atualizações.</a:t>
            </a:r>
            <a:endParaRPr sz="16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2" name="Google Shape;115;p14">
            <a:extLst>
              <a:ext uri="{FF2B5EF4-FFF2-40B4-BE49-F238E27FC236}">
                <a16:creationId xmlns:a16="http://schemas.microsoft.com/office/drawing/2014/main" id="{6D490746-97E0-44A5-9446-55E224EC84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5362" t="5331" r="18909" b="3615"/>
          <a:stretch/>
        </p:blipFill>
        <p:spPr>
          <a:xfrm>
            <a:off x="5064353" y="5768876"/>
            <a:ext cx="500663" cy="5960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9F35503F-062B-4905-95AB-747D1707C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1311" y="3015519"/>
            <a:ext cx="1951832" cy="1036554"/>
          </a:xfrm>
          <a:prstGeom prst="rect">
            <a:avLst/>
          </a:prstGeom>
        </p:spPr>
      </p:pic>
      <p:sp>
        <p:nvSpPr>
          <p:cNvPr id="24" name="Google Shape;108;p14">
            <a:extLst>
              <a:ext uri="{FF2B5EF4-FFF2-40B4-BE49-F238E27FC236}">
                <a16:creationId xmlns:a16="http://schemas.microsoft.com/office/drawing/2014/main" id="{B9A5B686-3D6D-4E67-8481-25D0F4AF93CA}"/>
              </a:ext>
            </a:extLst>
          </p:cNvPr>
          <p:cNvSpPr txBox="1"/>
          <p:nvPr/>
        </p:nvSpPr>
        <p:spPr>
          <a:xfrm>
            <a:off x="2770287" y="9108"/>
            <a:ext cx="8983235" cy="154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smtClean="0"/>
              <a:t>Em conjunto com o time da </a:t>
            </a:r>
            <a:r>
              <a:rPr lang="pt-BR" sz="2200" i="1" dirty="0" smtClean="0"/>
              <a:t>SuperVisor</a:t>
            </a:r>
            <a:r>
              <a:rPr lang="pt-BR" sz="2200" dirty="0" smtClean="0"/>
              <a:t>, foi criado um Bot, no </a:t>
            </a:r>
            <a:r>
              <a:rPr lang="pt-BR" sz="2200" i="1" dirty="0" smtClean="0"/>
              <a:t>Discord</a:t>
            </a:r>
            <a:r>
              <a:rPr lang="pt-BR" sz="2200" dirty="0" smtClean="0"/>
              <a:t>, em que o usuário encontrará uma maior facilidade </a:t>
            </a:r>
            <a:r>
              <a:rPr lang="pt-BR" sz="2200" dirty="0" smtClean="0"/>
              <a:t>para abrir tickets, representando os seus chamados.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smtClean="0"/>
              <a:t>Podendo assim realizar as seguintes ações:</a:t>
            </a:r>
            <a:endParaRPr sz="2200" dirty="0"/>
          </a:p>
        </p:txBody>
      </p:sp>
      <p:sp>
        <p:nvSpPr>
          <p:cNvPr id="25" name="Google Shape;93;p14"/>
          <p:cNvSpPr/>
          <p:nvPr/>
        </p:nvSpPr>
        <p:spPr>
          <a:xfrm rot="1381094">
            <a:off x="1181591" y="2988845"/>
            <a:ext cx="2274150" cy="2309938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ixaDeTexto 28"/>
          <p:cNvSpPr txBox="1"/>
          <p:nvPr/>
        </p:nvSpPr>
        <p:spPr>
          <a:xfrm>
            <a:off x="5928821" y="5710512"/>
            <a:ext cx="3916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cs typeface="Arial" panose="020B0604020202020204" pitchFamily="34" charset="0"/>
              </a:rPr>
              <a:t>Esses tickets de chamado podem ser fechados e reabertos para permitir que o suporte seja </a:t>
            </a:r>
            <a:r>
              <a:rPr lang="pt-BR" sz="1600" dirty="0">
                <a:cs typeface="Arial" panose="020B0604020202020204" pitchFamily="34" charset="0"/>
              </a:rPr>
              <a:t>contínuo</a:t>
            </a:r>
            <a:r>
              <a:rPr lang="pt-BR" sz="1600" dirty="0"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9602" y="1496333"/>
            <a:ext cx="1760660" cy="1262326"/>
          </a:xfrm>
          <a:prstGeom prst="rect">
            <a:avLst/>
          </a:prstGeom>
        </p:spPr>
      </p:pic>
      <p:sp>
        <p:nvSpPr>
          <p:cNvPr id="79" name="Google Shape;94;p14"/>
          <p:cNvSpPr/>
          <p:nvPr/>
        </p:nvSpPr>
        <p:spPr>
          <a:xfrm>
            <a:off x="4851596" y="4276649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94;p14"/>
          <p:cNvSpPr/>
          <p:nvPr/>
        </p:nvSpPr>
        <p:spPr>
          <a:xfrm>
            <a:off x="4851330" y="3031577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94;p14"/>
          <p:cNvSpPr/>
          <p:nvPr/>
        </p:nvSpPr>
        <p:spPr>
          <a:xfrm>
            <a:off x="4834178" y="1727525"/>
            <a:ext cx="984515" cy="949235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1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0931" y="3216975"/>
            <a:ext cx="625311" cy="55864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" name="Google Shape;116;p14"/>
          <p:cNvPicPr preferRelativeResize="0"/>
          <p:nvPr/>
        </p:nvPicPr>
        <p:blipFill rotWithShape="1">
          <a:blip r:embed="rId8">
            <a:alphaModFix/>
          </a:blip>
          <a:srcRect l="10163" t="9870" r="16804" b="10929"/>
          <a:stretch/>
        </p:blipFill>
        <p:spPr>
          <a:xfrm>
            <a:off x="5030931" y="4429898"/>
            <a:ext cx="611079" cy="630186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51" y="3499284"/>
            <a:ext cx="1234949" cy="1221527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94" y="1924129"/>
            <a:ext cx="562136" cy="5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040812" y="2683973"/>
            <a:ext cx="4206375" cy="28930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2947920"/>
            <a:ext cx="4392080" cy="2232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DIAGRAMA DE CLASSES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14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732</Words>
  <Application>Microsoft Office PowerPoint</Application>
  <PresentationFormat>Widescreen</PresentationFormat>
  <Paragraphs>165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6" baseType="lpstr">
      <vt:lpstr>Malgun Gothic</vt:lpstr>
      <vt:lpstr>Antonio Bold</vt:lpstr>
      <vt:lpstr>Arabic Typesetting</vt:lpstr>
      <vt:lpstr>Arial</vt:lpstr>
      <vt:lpstr>Assistant Regular Bold</vt:lpstr>
      <vt:lpstr>Bahnschrift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STORIES: PROFESSOR</vt:lpstr>
      <vt:lpstr>USER STORIES: TÉCNICO DE T.I</vt:lpstr>
      <vt:lpstr>USER STORIES: TÉCNICO DE T.I</vt:lpstr>
      <vt:lpstr>USER STORIES: TÉCNICO DE T.I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Aluno</cp:lastModifiedBy>
  <cp:revision>29</cp:revision>
  <dcterms:created xsi:type="dcterms:W3CDTF">2020-12-05T01:27:02Z</dcterms:created>
  <dcterms:modified xsi:type="dcterms:W3CDTF">2020-12-09T20:52:35Z</dcterms:modified>
</cp:coreProperties>
</file>