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83" r:id="rId12"/>
    <p:sldId id="270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5" r:id="rId23"/>
    <p:sldId id="284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C5D7B7D8-0E9A-686F-CA6D-3E282FBA7E04}" v="120" dt="2020-09-15T23:25:09.00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DC73-20F8-4766-AB8B-AACA8103AA5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092-0987-49C1-BBF9-2A0832326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5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8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DF092-0987-49C1-BBF9-2A08323260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err="1">
                <a:latin typeface="Avenir Next LT Pro Light"/>
              </a:rPr>
              <a:t>Super</a:t>
            </a:r>
            <a:r>
              <a:rPr lang="en-US" b="1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BOARD</a:t>
            </a:r>
            <a:endParaRPr lang="en-US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5E84AA9A-6A08-4710-83E0-348E9E6E8C84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da minha máquina sem sair da </a:t>
            </a:r>
            <a:r>
              <a:rPr lang="pt-BR">
                <a:solidFill>
                  <a:srgbClr val="FFFFFF"/>
                </a:solidFill>
                <a:latin typeface="+mj-lt"/>
                <a:cs typeface="Times New Roman"/>
              </a:rPr>
              <a:t>sala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 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para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precise deixar os alunos sozinhos durante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F1F31931-5455-40A6-909E-AF754EC1C59D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interromper minha aula para ir até o setor de T.I da faculdade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resolver o problema porque não quero deixar de passar conteúdo para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os alunos.</a:t>
            </a:r>
            <a:endParaRPr lang="en-US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F1B60-904E-4A21-AE52-82C99D3ECA5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um canal de comunicação direto com a equipe de T.I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 </a:t>
            </a:r>
            <a:r>
              <a:rPr lang="pt-BR">
                <a:latin typeface="+mj-lt"/>
                <a:cs typeface="Times New Roman"/>
              </a:rPr>
              <a:t>preciso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>
              <a:latin typeface="+mj-lt"/>
            </a:endParaRP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34725B20-9312-47C8-A993-A7189F914F2F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 </a:t>
            </a:r>
            <a:r>
              <a:rPr lang="pt-BR">
                <a:latin typeface="+mj-lt"/>
                <a:cs typeface="Times New Roman"/>
              </a:rPr>
              <a:t>professor</a:t>
            </a:r>
            <a:r>
              <a:rPr lang="pt-BR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 </a:t>
            </a:r>
            <a:r>
              <a:rPr lang="pt-BR">
                <a:latin typeface="+mj-lt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atrasar o conteúdo que preparei aos alunos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2">
            <a:extLst>
              <a:ext uri="{FF2B5EF4-FFF2-40B4-BE49-F238E27FC236}">
                <a16:creationId xmlns:a16="http://schemas.microsoft.com/office/drawing/2014/main" id="{CCB276DA-74EA-4516-BFDE-22DAEA1056C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professor não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ter que pedir aos alunos </a:t>
            </a:r>
            <a:r>
              <a:rPr lang="pt-BR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para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chamarem o suporte porque eles não podem perder conteúdo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da aula.</a:t>
            </a:r>
            <a:endParaRPr lang="en-US">
              <a:latin typeface="+mj-lt"/>
            </a:endParaRPr>
          </a:p>
        </p:txBody>
      </p:sp>
      <p:sp>
        <p:nvSpPr>
          <p:cNvPr id="12" name="Retângulo 6">
            <a:extLst>
              <a:ext uri="{FF2B5EF4-FFF2-40B4-BE49-F238E27FC236}">
                <a16:creationId xmlns:a16="http://schemas.microsoft.com/office/drawing/2014/main" id="{A4B2FA4C-4CCA-422C-8FC5-0BE3EA4B055A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 </a:t>
            </a:r>
            <a:r>
              <a:rPr lang="pt-BR">
                <a:latin typeface="+mj-lt"/>
              </a:rPr>
              <a:t>professor, </a:t>
            </a:r>
            <a:r>
              <a:rPr lang="pt-BR" b="1">
                <a:solidFill>
                  <a:srgbClr val="F76029"/>
                </a:solidFill>
                <a:latin typeface="+mj-lt"/>
              </a:rPr>
              <a:t>quero</a:t>
            </a:r>
            <a:r>
              <a:rPr lang="pt-BR">
                <a:solidFill>
                  <a:srgbClr val="F76029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uma solução para a diminuir o tempo de espera, </a:t>
            </a:r>
            <a:r>
              <a:rPr lang="pt-BR" b="1">
                <a:solidFill>
                  <a:srgbClr val="EF441D"/>
                </a:solidFill>
                <a:latin typeface="+mj-lt"/>
              </a:rPr>
              <a:t>para </a:t>
            </a:r>
            <a:r>
              <a:rPr lang="pt-BR">
                <a:latin typeface="+mj-lt"/>
              </a:rPr>
              <a:t>consertar o computador e eu poder começar a minha aula no horário certo, sem deixar que os alunos se distraiam.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PROFESSOR</a:t>
            </a:r>
            <a:endParaRPr lang="en-US"/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18291574-9285-4B4E-A23D-BC1833EAB319}"/>
              </a:ext>
            </a:extLst>
          </p:cNvPr>
          <p:cNvSpPr/>
          <p:nvPr/>
        </p:nvSpPr>
        <p:spPr>
          <a:xfrm>
            <a:off x="6318984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rgbClr val="F14609">
              <a:alpha val="69804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+mj-lt"/>
                <a:cs typeface="Arial" panose="020B0604020202020204" pitchFamily="34" charset="0"/>
              </a:rPr>
              <a:t>Eu,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enquanto</a:t>
            </a:r>
            <a:r>
              <a:rPr lang="en-US">
                <a:latin typeface="+mj-lt"/>
                <a:cs typeface="Arial" panose="020B0604020202020204" pitchFamily="34" charset="0"/>
              </a:rPr>
              <a:t> professor,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preciso</a:t>
            </a:r>
            <a:r>
              <a:rPr lang="en-US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>
                <a:latin typeface="+mj-lt"/>
                <a:cs typeface="Arial" panose="020B0604020202020204" pitchFamily="34" charset="0"/>
              </a:rPr>
              <a:t>de </a:t>
            </a:r>
            <a:r>
              <a:rPr lang="en-US" err="1">
                <a:latin typeface="+mj-lt"/>
                <a:cs typeface="Arial" panose="020B0604020202020204" pitchFamily="34" charset="0"/>
              </a:rPr>
              <a:t>uma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maneira</a:t>
            </a:r>
            <a:r>
              <a:rPr lang="en-US">
                <a:latin typeface="+mj-lt"/>
                <a:cs typeface="Arial" panose="020B0604020202020204" pitchFamily="34" charset="0"/>
              </a:rPr>
              <a:t> de </a:t>
            </a:r>
            <a:r>
              <a:rPr lang="en-US" err="1">
                <a:latin typeface="+mj-lt"/>
                <a:cs typeface="Arial" panose="020B0604020202020204" pitchFamily="34" charset="0"/>
              </a:rPr>
              <a:t>contatar</a:t>
            </a:r>
            <a:r>
              <a:rPr lang="en-US">
                <a:latin typeface="+mj-lt"/>
                <a:cs typeface="Arial" panose="020B0604020202020204" pitchFamily="34" charset="0"/>
              </a:rPr>
              <a:t> o </a:t>
            </a:r>
            <a:r>
              <a:rPr lang="en-US" err="1">
                <a:latin typeface="+mj-lt"/>
                <a:cs typeface="Arial" panose="020B0604020202020204" pitchFamily="34" charset="0"/>
              </a:rPr>
              <a:t>suporte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sem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precisar</a:t>
            </a:r>
            <a:r>
              <a:rPr lang="en-US">
                <a:latin typeface="+mj-lt"/>
                <a:cs typeface="Arial" panose="020B0604020202020204" pitchFamily="34" charset="0"/>
              </a:rPr>
              <a:t> mandar </a:t>
            </a:r>
            <a:r>
              <a:rPr lang="en-US" err="1">
                <a:latin typeface="+mj-lt"/>
                <a:cs typeface="Arial" panose="020B0604020202020204" pitchFamily="34" charset="0"/>
              </a:rPr>
              <a:t>algum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aluno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ir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até</a:t>
            </a:r>
            <a:r>
              <a:rPr lang="en-US">
                <a:latin typeface="+mj-lt"/>
                <a:cs typeface="Arial" panose="020B0604020202020204" pitchFamily="34" charset="0"/>
              </a:rPr>
              <a:t> 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 do </a:t>
            </a:r>
            <a:r>
              <a:rPr lang="en-US" err="1">
                <a:latin typeface="+mj-lt"/>
                <a:cs typeface="Arial" panose="020B0604020202020204" pitchFamily="34" charset="0"/>
              </a:rPr>
              <a:t>técnico</a:t>
            </a:r>
            <a:r>
              <a:rPr lang="en-US">
                <a:latin typeface="+mj-lt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rPr>
              <a:t>porque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muitas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vezes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ele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acaba</a:t>
            </a:r>
            <a:r>
              <a:rPr lang="en-US">
                <a:latin typeface="+mj-lt"/>
                <a:cs typeface="Arial" panose="020B0604020202020204" pitchFamily="34" charset="0"/>
              </a:rPr>
              <a:t> se </a:t>
            </a:r>
            <a:r>
              <a:rPr lang="en-US" err="1">
                <a:latin typeface="+mj-lt"/>
                <a:cs typeface="Arial" panose="020B0604020202020204" pitchFamily="34" charset="0"/>
              </a:rPr>
              <a:t>dispersando</a:t>
            </a:r>
            <a:r>
              <a:rPr lang="en-US">
                <a:latin typeface="+mj-lt"/>
                <a:cs typeface="Arial" panose="020B0604020202020204" pitchFamily="34" charset="0"/>
              </a:rPr>
              <a:t> no </a:t>
            </a:r>
            <a:r>
              <a:rPr lang="en-US" err="1">
                <a:latin typeface="+mj-lt"/>
                <a:cs typeface="Arial" panose="020B0604020202020204" pitchFamily="34" charset="0"/>
              </a:rPr>
              <a:t>caminho</a:t>
            </a:r>
            <a:r>
              <a:rPr lang="en-US">
                <a:latin typeface="+mj-lt"/>
                <a:cs typeface="Arial" panose="020B0604020202020204" pitchFamily="34" charset="0"/>
              </a:rPr>
              <a:t>, e </a:t>
            </a:r>
            <a:r>
              <a:rPr lang="en-US" err="1">
                <a:latin typeface="+mj-lt"/>
                <a:cs typeface="Arial" panose="020B0604020202020204" pitchFamily="34" charset="0"/>
              </a:rPr>
              <a:t>demorando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ao</a:t>
            </a:r>
            <a:r>
              <a:rPr lang="en-US">
                <a:latin typeface="+mj-lt"/>
                <a:cs typeface="Arial" panose="020B0604020202020204" pitchFamily="34" charset="0"/>
              </a:rPr>
              <a:t> </a:t>
            </a:r>
            <a:r>
              <a:rPr lang="en-US" err="1">
                <a:latin typeface="+mj-lt"/>
                <a:cs typeface="Arial" panose="020B0604020202020204" pitchFamily="34" charset="0"/>
              </a:rPr>
              <a:t>retornar</a:t>
            </a:r>
            <a:r>
              <a:rPr lang="en-US">
                <a:latin typeface="+mj-lt"/>
                <a:cs typeface="Arial" panose="020B0604020202020204" pitchFamily="34" charset="0"/>
              </a:rPr>
              <a:t> para </a:t>
            </a:r>
            <a:r>
              <a:rPr lang="en-US" err="1">
                <a:latin typeface="+mj-lt"/>
                <a:cs typeface="Arial" panose="020B0604020202020204" pitchFamily="34" charset="0"/>
              </a:rPr>
              <a:t>sala</a:t>
            </a:r>
            <a:r>
              <a:rPr lang="en-US">
                <a:latin typeface="+mj-lt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F9A752A5-E60C-4465-AF0B-5F0050C299AE}"/>
              </a:ext>
            </a:extLst>
          </p:cNvPr>
          <p:cNvSpPr/>
          <p:nvPr/>
        </p:nvSpPr>
        <p:spPr>
          <a:xfrm>
            <a:off x="1658753" y="2390205"/>
            <a:ext cx="4100362" cy="1751940"/>
          </a:xfrm>
          <a:custGeom>
            <a:avLst/>
            <a:gdLst>
              <a:gd name="connsiteX0" fmla="*/ 0 w 4100362"/>
              <a:gd name="connsiteY0" fmla="*/ 0 h 1751940"/>
              <a:gd name="connsiteX1" fmla="*/ 503759 w 4100362"/>
              <a:gd name="connsiteY1" fmla="*/ 0 h 1751940"/>
              <a:gd name="connsiteX2" fmla="*/ 1048521 w 4100362"/>
              <a:gd name="connsiteY2" fmla="*/ 0 h 1751940"/>
              <a:gd name="connsiteX3" fmla="*/ 1634287 w 4100362"/>
              <a:gd name="connsiteY3" fmla="*/ 0 h 1751940"/>
              <a:gd name="connsiteX4" fmla="*/ 2097042 w 4100362"/>
              <a:gd name="connsiteY4" fmla="*/ 0 h 1751940"/>
              <a:gd name="connsiteX5" fmla="*/ 2764816 w 4100362"/>
              <a:gd name="connsiteY5" fmla="*/ 0 h 1751940"/>
              <a:gd name="connsiteX6" fmla="*/ 3309578 w 4100362"/>
              <a:gd name="connsiteY6" fmla="*/ 0 h 1751940"/>
              <a:gd name="connsiteX7" fmla="*/ 4100362 w 4100362"/>
              <a:gd name="connsiteY7" fmla="*/ 0 h 1751940"/>
              <a:gd name="connsiteX8" fmla="*/ 4100362 w 4100362"/>
              <a:gd name="connsiteY8" fmla="*/ 531422 h 1751940"/>
              <a:gd name="connsiteX9" fmla="*/ 4100362 w 4100362"/>
              <a:gd name="connsiteY9" fmla="*/ 1097882 h 1751940"/>
              <a:gd name="connsiteX10" fmla="*/ 4100362 w 4100362"/>
              <a:gd name="connsiteY10" fmla="*/ 1751940 h 1751940"/>
              <a:gd name="connsiteX11" fmla="*/ 3432589 w 4100362"/>
              <a:gd name="connsiteY11" fmla="*/ 1751940 h 1751940"/>
              <a:gd name="connsiteX12" fmla="*/ 2805819 w 4100362"/>
              <a:gd name="connsiteY12" fmla="*/ 1751940 h 1751940"/>
              <a:gd name="connsiteX13" fmla="*/ 2343064 w 4100362"/>
              <a:gd name="connsiteY13" fmla="*/ 1751940 h 1751940"/>
              <a:gd name="connsiteX14" fmla="*/ 1757298 w 4100362"/>
              <a:gd name="connsiteY14" fmla="*/ 1751940 h 1751940"/>
              <a:gd name="connsiteX15" fmla="*/ 1089525 w 4100362"/>
              <a:gd name="connsiteY15" fmla="*/ 1751940 h 1751940"/>
              <a:gd name="connsiteX16" fmla="*/ 0 w 4100362"/>
              <a:gd name="connsiteY16" fmla="*/ 1751940 h 1751940"/>
              <a:gd name="connsiteX17" fmla="*/ 0 w 4100362"/>
              <a:gd name="connsiteY17" fmla="*/ 1220518 h 1751940"/>
              <a:gd name="connsiteX18" fmla="*/ 0 w 4100362"/>
              <a:gd name="connsiteY18" fmla="*/ 619019 h 1751940"/>
              <a:gd name="connsiteX19" fmla="*/ 0 w 4100362"/>
              <a:gd name="connsiteY19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00362" h="1751940" fill="none" extrusionOk="0">
                <a:moveTo>
                  <a:pt x="0" y="0"/>
                </a:moveTo>
                <a:cubicBezTo>
                  <a:pt x="163968" y="-5135"/>
                  <a:pt x="360485" y="15757"/>
                  <a:pt x="503759" y="0"/>
                </a:cubicBezTo>
                <a:cubicBezTo>
                  <a:pt x="647033" y="-15757"/>
                  <a:pt x="862073" y="58580"/>
                  <a:pt x="1048521" y="0"/>
                </a:cubicBezTo>
                <a:cubicBezTo>
                  <a:pt x="1234969" y="-58580"/>
                  <a:pt x="1352055" y="58481"/>
                  <a:pt x="1634287" y="0"/>
                </a:cubicBezTo>
                <a:cubicBezTo>
                  <a:pt x="1916519" y="-58481"/>
                  <a:pt x="1995965" y="33947"/>
                  <a:pt x="2097042" y="0"/>
                </a:cubicBezTo>
                <a:cubicBezTo>
                  <a:pt x="2198120" y="-33947"/>
                  <a:pt x="2561951" y="13116"/>
                  <a:pt x="2764816" y="0"/>
                </a:cubicBezTo>
                <a:cubicBezTo>
                  <a:pt x="2967681" y="-13116"/>
                  <a:pt x="3137230" y="13513"/>
                  <a:pt x="3309578" y="0"/>
                </a:cubicBezTo>
                <a:cubicBezTo>
                  <a:pt x="3481926" y="-13513"/>
                  <a:pt x="3872774" y="89764"/>
                  <a:pt x="4100362" y="0"/>
                </a:cubicBezTo>
                <a:cubicBezTo>
                  <a:pt x="4163173" y="139854"/>
                  <a:pt x="4098032" y="409993"/>
                  <a:pt x="4100362" y="531422"/>
                </a:cubicBezTo>
                <a:cubicBezTo>
                  <a:pt x="4102692" y="652851"/>
                  <a:pt x="4036435" y="944821"/>
                  <a:pt x="4100362" y="1097882"/>
                </a:cubicBezTo>
                <a:cubicBezTo>
                  <a:pt x="4164289" y="1250943"/>
                  <a:pt x="4099101" y="1478840"/>
                  <a:pt x="4100362" y="1751940"/>
                </a:cubicBezTo>
                <a:cubicBezTo>
                  <a:pt x="3953665" y="1805489"/>
                  <a:pt x="3631122" y="1731122"/>
                  <a:pt x="3432589" y="1751940"/>
                </a:cubicBezTo>
                <a:cubicBezTo>
                  <a:pt x="3234056" y="1772758"/>
                  <a:pt x="3012548" y="1741200"/>
                  <a:pt x="2805819" y="1751940"/>
                </a:cubicBezTo>
                <a:cubicBezTo>
                  <a:pt x="2599090" y="1762680"/>
                  <a:pt x="2560417" y="1737477"/>
                  <a:pt x="2343064" y="1751940"/>
                </a:cubicBezTo>
                <a:cubicBezTo>
                  <a:pt x="2125711" y="1766403"/>
                  <a:pt x="1894549" y="1727141"/>
                  <a:pt x="1757298" y="1751940"/>
                </a:cubicBezTo>
                <a:cubicBezTo>
                  <a:pt x="1620047" y="1776739"/>
                  <a:pt x="1267802" y="1711154"/>
                  <a:pt x="1089525" y="1751940"/>
                </a:cubicBezTo>
                <a:cubicBezTo>
                  <a:pt x="911248" y="1792726"/>
                  <a:pt x="235010" y="1715525"/>
                  <a:pt x="0" y="1751940"/>
                </a:cubicBezTo>
                <a:cubicBezTo>
                  <a:pt x="-8119" y="1621726"/>
                  <a:pt x="27513" y="1430346"/>
                  <a:pt x="0" y="1220518"/>
                </a:cubicBezTo>
                <a:cubicBezTo>
                  <a:pt x="-27513" y="1010690"/>
                  <a:pt x="60612" y="872829"/>
                  <a:pt x="0" y="619019"/>
                </a:cubicBezTo>
                <a:cubicBezTo>
                  <a:pt x="-60612" y="365209"/>
                  <a:pt x="4327" y="198241"/>
                  <a:pt x="0" y="0"/>
                </a:cubicBezTo>
                <a:close/>
              </a:path>
              <a:path w="4100362" h="1751940" stroke="0" extrusionOk="0">
                <a:moveTo>
                  <a:pt x="0" y="0"/>
                </a:moveTo>
                <a:cubicBezTo>
                  <a:pt x="153036" y="-75766"/>
                  <a:pt x="416606" y="4234"/>
                  <a:pt x="667773" y="0"/>
                </a:cubicBezTo>
                <a:cubicBezTo>
                  <a:pt x="918940" y="-4234"/>
                  <a:pt x="983722" y="35731"/>
                  <a:pt x="1253539" y="0"/>
                </a:cubicBezTo>
                <a:cubicBezTo>
                  <a:pt x="1523356" y="-35731"/>
                  <a:pt x="1571369" y="55310"/>
                  <a:pt x="1757298" y="0"/>
                </a:cubicBezTo>
                <a:cubicBezTo>
                  <a:pt x="1943227" y="-55310"/>
                  <a:pt x="2184542" y="42202"/>
                  <a:pt x="2343064" y="0"/>
                </a:cubicBezTo>
                <a:cubicBezTo>
                  <a:pt x="2501586" y="-42202"/>
                  <a:pt x="2690791" y="37057"/>
                  <a:pt x="3010837" y="0"/>
                </a:cubicBezTo>
                <a:cubicBezTo>
                  <a:pt x="3330883" y="-37057"/>
                  <a:pt x="3269600" y="18461"/>
                  <a:pt x="3514596" y="0"/>
                </a:cubicBezTo>
                <a:cubicBezTo>
                  <a:pt x="3759592" y="-18461"/>
                  <a:pt x="3946769" y="31532"/>
                  <a:pt x="4100362" y="0"/>
                </a:cubicBezTo>
                <a:cubicBezTo>
                  <a:pt x="4127270" y="252219"/>
                  <a:pt x="4098263" y="430265"/>
                  <a:pt x="4100362" y="583980"/>
                </a:cubicBezTo>
                <a:cubicBezTo>
                  <a:pt x="4102461" y="737695"/>
                  <a:pt x="4083051" y="965396"/>
                  <a:pt x="4100362" y="1150441"/>
                </a:cubicBezTo>
                <a:cubicBezTo>
                  <a:pt x="4117673" y="1335486"/>
                  <a:pt x="4089501" y="1483106"/>
                  <a:pt x="4100362" y="1751940"/>
                </a:cubicBezTo>
                <a:cubicBezTo>
                  <a:pt x="3914676" y="1760815"/>
                  <a:pt x="3681224" y="1730944"/>
                  <a:pt x="3555600" y="1751940"/>
                </a:cubicBezTo>
                <a:cubicBezTo>
                  <a:pt x="3429976" y="1772936"/>
                  <a:pt x="3087109" y="1749884"/>
                  <a:pt x="2928830" y="1751940"/>
                </a:cubicBezTo>
                <a:cubicBezTo>
                  <a:pt x="2770551" y="1753996"/>
                  <a:pt x="2583244" y="1726189"/>
                  <a:pt x="2425071" y="1751940"/>
                </a:cubicBezTo>
                <a:cubicBezTo>
                  <a:pt x="2266898" y="1777691"/>
                  <a:pt x="2103963" y="1744588"/>
                  <a:pt x="1880309" y="1751940"/>
                </a:cubicBezTo>
                <a:cubicBezTo>
                  <a:pt x="1656655" y="1759292"/>
                  <a:pt x="1462235" y="1691718"/>
                  <a:pt x="1253539" y="1751940"/>
                </a:cubicBezTo>
                <a:cubicBezTo>
                  <a:pt x="1044843" y="1812162"/>
                  <a:pt x="749037" y="1696345"/>
                  <a:pt x="585766" y="1751940"/>
                </a:cubicBezTo>
                <a:cubicBezTo>
                  <a:pt x="422495" y="1807535"/>
                  <a:pt x="217740" y="1692306"/>
                  <a:pt x="0" y="1751940"/>
                </a:cubicBezTo>
                <a:cubicBezTo>
                  <a:pt x="-65658" y="1567430"/>
                  <a:pt x="40838" y="1422325"/>
                  <a:pt x="0" y="1167960"/>
                </a:cubicBezTo>
                <a:cubicBezTo>
                  <a:pt x="-40838" y="913595"/>
                  <a:pt x="10644" y="849670"/>
                  <a:pt x="0" y="619019"/>
                </a:cubicBezTo>
                <a:cubicBezTo>
                  <a:pt x="-10644" y="388368"/>
                  <a:pt x="26820" y="264488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</a:rPr>
              <a:t>Eu,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 b="1">
                <a:solidFill>
                  <a:srgbClr val="EF441D"/>
                </a:solidFill>
                <a:latin typeface="+mj-lt"/>
              </a:rPr>
              <a:t>enquanto</a:t>
            </a:r>
            <a:r>
              <a:rPr lang="pt-BR">
                <a:solidFill>
                  <a:srgbClr val="EF441D"/>
                </a:solidFill>
                <a:latin typeface="+mj-lt"/>
              </a:rPr>
              <a:t> </a:t>
            </a:r>
            <a:r>
              <a:rPr lang="pt-BR">
                <a:latin typeface="+mj-lt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>
                <a:solidFill>
                  <a:srgbClr val="F76029"/>
                </a:solidFill>
                <a:latin typeface="+mj-lt"/>
              </a:rPr>
              <a:t>Necessito </a:t>
            </a:r>
            <a:r>
              <a:rPr lang="pt-BR">
                <a:latin typeface="+mj-lt"/>
              </a:rPr>
              <a:t>de uma solução </a:t>
            </a:r>
            <a:r>
              <a:rPr lang="pt-BR" b="1">
                <a:solidFill>
                  <a:srgbClr val="F76029"/>
                </a:solidFill>
                <a:latin typeface="+mj-lt"/>
              </a:rPr>
              <a:t>para que </a:t>
            </a:r>
            <a:r>
              <a:rPr lang="pt-BR">
                <a:latin typeface="+mj-lt"/>
              </a:rPr>
              <a:t>isso não ocorra.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STORIES: TÉCNICO DE T.I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AA59C78-3EFD-4CC8-BFFF-8E68604BD417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uma maneira de diagnosticar o problema do computador de forma precisa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>
                <a:latin typeface="+mj-lt"/>
                <a:cs typeface="Times New Roman"/>
              </a:rPr>
              <a:t> quero solucioná-los rapidamente e assim evitar maiores problemas no período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ADAF099C-53C6-4DEE-BC8B-E0B4B0A2784A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>
                <a:latin typeface="+mj-lt"/>
                <a:cs typeface="Times New Roman"/>
              </a:rPr>
              <a:t>Eu</a:t>
            </a:r>
            <a:r>
              <a:rPr lang="pt-BR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diagnosticar o problema de forma remota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para</a:t>
            </a:r>
            <a:r>
              <a:rPr lang="pt-BR">
                <a:latin typeface="+mj-lt"/>
                <a:cs typeface="Times New Roman"/>
              </a:rPr>
              <a:t> separar problemas que podem ser resolvidos à distância e os que necessitam de suporte presencial. </a:t>
            </a:r>
            <a:endParaRPr lang="en-US">
              <a:latin typeface="+mj-lt"/>
            </a:endParaRPr>
          </a:p>
        </p:txBody>
      </p:sp>
      <p:sp>
        <p:nvSpPr>
          <p:cNvPr id="9" name="Retângulo 12">
            <a:extLst>
              <a:ext uri="{FF2B5EF4-FFF2-40B4-BE49-F238E27FC236}">
                <a16:creationId xmlns:a16="http://schemas.microsoft.com/office/drawing/2014/main" id="{F5B6C503-3445-43AC-8215-6F13ABADF97C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E0693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monitorar os computadores para saber qual o problema quando algum professor me acionar, 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os professores em sua maioria não entendem o que pode ter </a:t>
            </a:r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14">
            <a:extLst>
              <a:ext uri="{FF2B5EF4-FFF2-40B4-BE49-F238E27FC236}">
                <a16:creationId xmlns:a16="http://schemas.microsoft.com/office/drawing/2014/main" id="{35D57AC6-2DDB-4721-BB05-7AAD4C035A2B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custGeom>
            <a:avLst/>
            <a:gdLst>
              <a:gd name="connsiteX0" fmla="*/ 0 w 4487978"/>
              <a:gd name="connsiteY0" fmla="*/ 0 h 1925559"/>
              <a:gd name="connsiteX1" fmla="*/ 650757 w 4487978"/>
              <a:gd name="connsiteY1" fmla="*/ 0 h 1925559"/>
              <a:gd name="connsiteX2" fmla="*/ 1166874 w 4487978"/>
              <a:gd name="connsiteY2" fmla="*/ 0 h 1925559"/>
              <a:gd name="connsiteX3" fmla="*/ 1772751 w 4487978"/>
              <a:gd name="connsiteY3" fmla="*/ 0 h 1925559"/>
              <a:gd name="connsiteX4" fmla="*/ 2199109 w 4487978"/>
              <a:gd name="connsiteY4" fmla="*/ 0 h 1925559"/>
              <a:gd name="connsiteX5" fmla="*/ 2849866 w 4487978"/>
              <a:gd name="connsiteY5" fmla="*/ 0 h 1925559"/>
              <a:gd name="connsiteX6" fmla="*/ 3410863 w 4487978"/>
              <a:gd name="connsiteY6" fmla="*/ 0 h 1925559"/>
              <a:gd name="connsiteX7" fmla="*/ 3926981 w 4487978"/>
              <a:gd name="connsiteY7" fmla="*/ 0 h 1925559"/>
              <a:gd name="connsiteX8" fmla="*/ 4487978 w 4487978"/>
              <a:gd name="connsiteY8" fmla="*/ 0 h 1925559"/>
              <a:gd name="connsiteX9" fmla="*/ 4487978 w 4487978"/>
              <a:gd name="connsiteY9" fmla="*/ 423623 h 1925559"/>
              <a:gd name="connsiteX10" fmla="*/ 4487978 w 4487978"/>
              <a:gd name="connsiteY10" fmla="*/ 943524 h 1925559"/>
              <a:gd name="connsiteX11" fmla="*/ 4487978 w 4487978"/>
              <a:gd name="connsiteY11" fmla="*/ 1444169 h 1925559"/>
              <a:gd name="connsiteX12" fmla="*/ 4487978 w 4487978"/>
              <a:gd name="connsiteY12" fmla="*/ 1925559 h 1925559"/>
              <a:gd name="connsiteX13" fmla="*/ 4016740 w 4487978"/>
              <a:gd name="connsiteY13" fmla="*/ 1925559 h 1925559"/>
              <a:gd name="connsiteX14" fmla="*/ 3590382 w 4487978"/>
              <a:gd name="connsiteY14" fmla="*/ 1925559 h 1925559"/>
              <a:gd name="connsiteX15" fmla="*/ 3164024 w 4487978"/>
              <a:gd name="connsiteY15" fmla="*/ 1925559 h 1925559"/>
              <a:gd name="connsiteX16" fmla="*/ 2558147 w 4487978"/>
              <a:gd name="connsiteY16" fmla="*/ 1925559 h 1925559"/>
              <a:gd name="connsiteX17" fmla="*/ 2131790 w 4487978"/>
              <a:gd name="connsiteY17" fmla="*/ 1925559 h 1925559"/>
              <a:gd name="connsiteX18" fmla="*/ 1705432 w 4487978"/>
              <a:gd name="connsiteY18" fmla="*/ 1925559 h 1925559"/>
              <a:gd name="connsiteX19" fmla="*/ 1279074 w 4487978"/>
              <a:gd name="connsiteY19" fmla="*/ 1925559 h 1925559"/>
              <a:gd name="connsiteX20" fmla="*/ 762956 w 4487978"/>
              <a:gd name="connsiteY20" fmla="*/ 1925559 h 1925559"/>
              <a:gd name="connsiteX21" fmla="*/ 0 w 4487978"/>
              <a:gd name="connsiteY21" fmla="*/ 1925559 h 1925559"/>
              <a:gd name="connsiteX22" fmla="*/ 0 w 4487978"/>
              <a:gd name="connsiteY22" fmla="*/ 1444169 h 1925559"/>
              <a:gd name="connsiteX23" fmla="*/ 0 w 4487978"/>
              <a:gd name="connsiteY23" fmla="*/ 1001291 h 1925559"/>
              <a:gd name="connsiteX24" fmla="*/ 0 w 4487978"/>
              <a:gd name="connsiteY24" fmla="*/ 539157 h 1925559"/>
              <a:gd name="connsiteX25" fmla="*/ 0 w 4487978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7978" h="1925559" fill="none" extrusionOk="0">
                <a:moveTo>
                  <a:pt x="0" y="0"/>
                </a:moveTo>
                <a:cubicBezTo>
                  <a:pt x="198627" y="-26914"/>
                  <a:pt x="507375" y="78047"/>
                  <a:pt x="650757" y="0"/>
                </a:cubicBezTo>
                <a:cubicBezTo>
                  <a:pt x="794139" y="-78047"/>
                  <a:pt x="977709" y="18378"/>
                  <a:pt x="1166874" y="0"/>
                </a:cubicBezTo>
                <a:cubicBezTo>
                  <a:pt x="1356039" y="-18378"/>
                  <a:pt x="1528947" y="44031"/>
                  <a:pt x="1772751" y="0"/>
                </a:cubicBezTo>
                <a:cubicBezTo>
                  <a:pt x="2016555" y="-44031"/>
                  <a:pt x="1988718" y="22154"/>
                  <a:pt x="2199109" y="0"/>
                </a:cubicBezTo>
                <a:cubicBezTo>
                  <a:pt x="2409500" y="-22154"/>
                  <a:pt x="2604371" y="37709"/>
                  <a:pt x="2849866" y="0"/>
                </a:cubicBezTo>
                <a:cubicBezTo>
                  <a:pt x="3095361" y="-37709"/>
                  <a:pt x="3216118" y="65283"/>
                  <a:pt x="3410863" y="0"/>
                </a:cubicBezTo>
                <a:cubicBezTo>
                  <a:pt x="3605608" y="-65283"/>
                  <a:pt x="3739990" y="17853"/>
                  <a:pt x="3926981" y="0"/>
                </a:cubicBezTo>
                <a:cubicBezTo>
                  <a:pt x="4113972" y="-17853"/>
                  <a:pt x="4266167" y="47068"/>
                  <a:pt x="4487978" y="0"/>
                </a:cubicBezTo>
                <a:cubicBezTo>
                  <a:pt x="4536503" y="132357"/>
                  <a:pt x="4437993" y="327255"/>
                  <a:pt x="4487978" y="423623"/>
                </a:cubicBezTo>
                <a:cubicBezTo>
                  <a:pt x="4537963" y="519991"/>
                  <a:pt x="4450313" y="701262"/>
                  <a:pt x="4487978" y="943524"/>
                </a:cubicBezTo>
                <a:cubicBezTo>
                  <a:pt x="4525643" y="1185786"/>
                  <a:pt x="4462605" y="1210487"/>
                  <a:pt x="4487978" y="1444169"/>
                </a:cubicBezTo>
                <a:cubicBezTo>
                  <a:pt x="4513351" y="1677851"/>
                  <a:pt x="4481009" y="1757689"/>
                  <a:pt x="4487978" y="1925559"/>
                </a:cubicBezTo>
                <a:cubicBezTo>
                  <a:pt x="4262033" y="1941292"/>
                  <a:pt x="4160080" y="1916631"/>
                  <a:pt x="4016740" y="1925559"/>
                </a:cubicBezTo>
                <a:cubicBezTo>
                  <a:pt x="3873400" y="1934487"/>
                  <a:pt x="3709631" y="1900781"/>
                  <a:pt x="3590382" y="1925559"/>
                </a:cubicBezTo>
                <a:cubicBezTo>
                  <a:pt x="3471133" y="1950337"/>
                  <a:pt x="3297453" y="1900814"/>
                  <a:pt x="3164024" y="1925559"/>
                </a:cubicBezTo>
                <a:cubicBezTo>
                  <a:pt x="3030595" y="1950304"/>
                  <a:pt x="2695999" y="1919248"/>
                  <a:pt x="2558147" y="1925559"/>
                </a:cubicBezTo>
                <a:cubicBezTo>
                  <a:pt x="2420295" y="1931870"/>
                  <a:pt x="2217681" y="1912671"/>
                  <a:pt x="2131790" y="1925559"/>
                </a:cubicBezTo>
                <a:cubicBezTo>
                  <a:pt x="2045899" y="1938447"/>
                  <a:pt x="1873383" y="1903072"/>
                  <a:pt x="1705432" y="1925559"/>
                </a:cubicBezTo>
                <a:cubicBezTo>
                  <a:pt x="1537481" y="1948046"/>
                  <a:pt x="1488738" y="1888587"/>
                  <a:pt x="1279074" y="1925559"/>
                </a:cubicBezTo>
                <a:cubicBezTo>
                  <a:pt x="1069410" y="1962531"/>
                  <a:pt x="959916" y="1872489"/>
                  <a:pt x="762956" y="1925559"/>
                </a:cubicBezTo>
                <a:cubicBezTo>
                  <a:pt x="565996" y="1978629"/>
                  <a:pt x="271401" y="1873366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487978" h="192555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18248" y="150750"/>
                  <a:pt x="4465178" y="306617"/>
                  <a:pt x="4487978" y="481390"/>
                </a:cubicBezTo>
                <a:cubicBezTo>
                  <a:pt x="4510778" y="656163"/>
                  <a:pt x="4456625" y="778039"/>
                  <a:pt x="4487978" y="982035"/>
                </a:cubicBezTo>
                <a:cubicBezTo>
                  <a:pt x="4519331" y="1186031"/>
                  <a:pt x="4469366" y="1344170"/>
                  <a:pt x="4487978" y="1444169"/>
                </a:cubicBezTo>
                <a:cubicBezTo>
                  <a:pt x="4506590" y="1544168"/>
                  <a:pt x="4474890" y="1754155"/>
                  <a:pt x="4487978" y="1925559"/>
                </a:cubicBezTo>
                <a:cubicBezTo>
                  <a:pt x="4323076" y="1928269"/>
                  <a:pt x="4074776" y="1880796"/>
                  <a:pt x="3882101" y="1925559"/>
                </a:cubicBezTo>
                <a:cubicBezTo>
                  <a:pt x="3689426" y="1970322"/>
                  <a:pt x="3569173" y="1891682"/>
                  <a:pt x="3365984" y="1925559"/>
                </a:cubicBezTo>
                <a:cubicBezTo>
                  <a:pt x="3162795" y="1959436"/>
                  <a:pt x="2979179" y="1901249"/>
                  <a:pt x="2760106" y="1925559"/>
                </a:cubicBezTo>
                <a:cubicBezTo>
                  <a:pt x="2541033" y="1949869"/>
                  <a:pt x="2343879" y="1914927"/>
                  <a:pt x="2109350" y="1925559"/>
                </a:cubicBezTo>
                <a:cubicBezTo>
                  <a:pt x="1874821" y="1936191"/>
                  <a:pt x="1702960" y="1860725"/>
                  <a:pt x="1503473" y="1925559"/>
                </a:cubicBezTo>
                <a:cubicBezTo>
                  <a:pt x="1303986" y="1990393"/>
                  <a:pt x="1147176" y="1886472"/>
                  <a:pt x="942475" y="1925559"/>
                </a:cubicBezTo>
                <a:cubicBezTo>
                  <a:pt x="737774" y="1964646"/>
                  <a:pt x="614680" y="1906296"/>
                  <a:pt x="516117" y="1925559"/>
                </a:cubicBezTo>
                <a:cubicBezTo>
                  <a:pt x="417554" y="1944822"/>
                  <a:pt x="120749" y="1894000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203A4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Eu</a:t>
            </a:r>
            <a:r>
              <a:rPr lang="pt-BR">
                <a:latin typeface="+mj-lt"/>
                <a:cs typeface="Times New Roman"/>
              </a:rPr>
              <a:t>,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enquanto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técnico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quero</a:t>
            </a:r>
            <a:r>
              <a:rPr lang="pt-BR" b="1">
                <a:solidFill>
                  <a:schemeClr val="tx2">
                    <a:lumMod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poder ter uma comunicação eficiente com os professores e alunos quando houver problemas </a:t>
            </a:r>
            <a:r>
              <a:rPr lang="pt-BR" b="1">
                <a:solidFill>
                  <a:srgbClr val="F76029"/>
                </a:solidFill>
                <a:latin typeface="+mj-lt"/>
                <a:cs typeface="Times New Roman"/>
              </a:rPr>
              <a:t>porque</a:t>
            </a:r>
            <a:r>
              <a:rPr lang="pt-BR" b="1">
                <a:latin typeface="+mj-lt"/>
                <a:cs typeface="Times New Roman"/>
              </a:rPr>
              <a:t> </a:t>
            </a:r>
            <a:r>
              <a:rPr lang="pt-BR">
                <a:latin typeface="+mj-lt"/>
                <a:cs typeface="Times New Roman"/>
              </a:rPr>
              <a:t>não quero me deslocar toda hora.</a:t>
            </a:r>
            <a:endParaRPr lang="en-US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Instituição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“Eu gostaria que os incidentes com os equipamentos fossem resolvidos  o mais rápido possível.”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CANVAS</a:t>
            </a:r>
            <a:endParaRPr lang="en-US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35494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70432" y="2291101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Software</a:t>
            </a:r>
            <a:r>
              <a:rPr lang="pt-BR" sz="1400" dirty="0">
                <a:solidFill>
                  <a:schemeClr val="tx1"/>
                </a:solidFill>
                <a:latin typeface="Calibre"/>
              </a:rPr>
              <a:t> para monitoramento de SO e </a:t>
            </a:r>
            <a:r>
              <a:rPr lang="pt-BR" sz="1400" i="1" dirty="0">
                <a:solidFill>
                  <a:schemeClr val="tx1"/>
                </a:solidFill>
                <a:latin typeface="Calibre"/>
              </a:rPr>
              <a:t>Hardware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3770145" y="3250442"/>
            <a:ext cx="109522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658737" y="3626545"/>
            <a:ext cx="1489613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de suporte ágil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Menor índice de incidentes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Calibre"/>
              </a:rPr>
              <a:t>Inovação</a:t>
            </a:r>
            <a:r>
              <a:rPr lang="en-US" sz="1400" dirty="0">
                <a:solidFill>
                  <a:schemeClr val="tx1"/>
                </a:solidFill>
                <a:latin typeface="Calibre"/>
              </a:rPr>
              <a:t> do </a:t>
            </a:r>
            <a:r>
              <a:rPr lang="en-US" sz="1400" dirty="0" err="1">
                <a:solidFill>
                  <a:schemeClr val="tx1"/>
                </a:solidFill>
                <a:latin typeface="Calibre"/>
              </a:rPr>
              <a:t>atendimento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60993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602538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4037095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762862" y="5010629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602220" y="525565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762862" y="5565788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i="1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i="1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30418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F4ABDE71-88C3-431A-8750-95464160438A}"/>
              </a:ext>
            </a:extLst>
          </p:cNvPr>
          <p:cNvSpPr/>
          <p:nvPr/>
        </p:nvSpPr>
        <p:spPr>
          <a:xfrm>
            <a:off x="6266947" y="5445555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de soluções de monitoramento de computadores</a:t>
            </a:r>
            <a:endParaRPr lang="en-US" sz="1400" dirty="0">
              <a:latin typeface="Calibre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E7CBFE68-E685-42BC-BD8E-2C37B6F19D96}"/>
              </a:ext>
            </a:extLst>
          </p:cNvPr>
          <p:cNvSpPr/>
          <p:nvPr/>
        </p:nvSpPr>
        <p:spPr>
          <a:xfrm>
            <a:off x="8374711" y="5432413"/>
            <a:ext cx="1814803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Calibre"/>
              </a:rPr>
              <a:t>M</a:t>
            </a:r>
            <a:r>
              <a:rPr lang="pt-BR" sz="1400" dirty="0" err="1">
                <a:latin typeface="Calibre"/>
              </a:rPr>
              <a:t>ensalidade</a:t>
            </a:r>
            <a:endParaRPr lang="pt-BR" sz="1400" dirty="0">
              <a:latin typeface="Calibre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E789637E-03C7-4B2E-BA9C-50AC5563D348}"/>
              </a:ext>
            </a:extLst>
          </p:cNvPr>
          <p:cNvSpPr/>
          <p:nvPr/>
        </p:nvSpPr>
        <p:spPr>
          <a:xfrm>
            <a:off x="10323502" y="544156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latin typeface="Calibre"/>
              </a:rPr>
              <a:t>Venda a inovação separadamente</a:t>
            </a:r>
            <a:endParaRPr lang="en-US" sz="1400" dirty="0">
              <a:latin typeface="Calibre"/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DF869DD6-D171-4ACE-8081-D30E78493EA5}"/>
              </a:ext>
            </a:extLst>
          </p:cNvPr>
          <p:cNvSpPr/>
          <p:nvPr/>
        </p:nvSpPr>
        <p:spPr>
          <a:xfrm>
            <a:off x="470432" y="2746814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22AF5B-8B5C-489E-83F4-3FD07A6E6450}"/>
              </a:ext>
            </a:extLst>
          </p:cNvPr>
          <p:cNvSpPr/>
          <p:nvPr/>
        </p:nvSpPr>
        <p:spPr>
          <a:xfrm>
            <a:off x="3629465" y="4033355"/>
            <a:ext cx="1263691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Pacotes promocionais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BACKLOG</a:t>
            </a:r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60809-1324-402E-817B-F8A0342F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5" y="1845588"/>
            <a:ext cx="9716946" cy="3726265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91E09F-31C4-41D9-AEC3-119C1AD9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14" y="1843148"/>
            <a:ext cx="2057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207480"/>
            <a:ext cx="6857359" cy="5000815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dirty="0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dirty="0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acordo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incidente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        </a:t>
            </a:r>
            <a:r>
              <a:rPr lang="en-US" dirty="0" err="1">
                <a:cs typeface="Calibri" panose="020F0502020204030204"/>
              </a:rPr>
              <a:t>Haverá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ícone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dashboard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fácil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interação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faculdade</a:t>
            </a:r>
            <a:r>
              <a:rPr lang="en-US" dirty="0">
                <a:cs typeface="Calibri" panose="020F0502020204030204"/>
              </a:rPr>
              <a:t> com a </a:t>
            </a:r>
            <a:r>
              <a:rPr lang="en-US" dirty="0" err="1">
                <a:cs typeface="Calibri" panose="020F0502020204030204"/>
              </a:rPr>
              <a:t>SuperVisor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 </a:t>
            </a:r>
            <a:endParaRPr lang="en-US" sz="8000" b="1">
              <a:cs typeface="Calibri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338F-0DD4-4716-A2E0-C27B0893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E4F99-D125-48AC-899D-3B19373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7F5FC2-34BB-4553-B479-D6AC54DA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8" y="286603"/>
            <a:ext cx="10714623" cy="59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graphics&#10;&#10;Description automatically generated">
            <a:extLst>
              <a:ext uri="{FF2B5EF4-FFF2-40B4-BE49-F238E27FC236}">
                <a16:creationId xmlns:a16="http://schemas.microsoft.com/office/drawing/2014/main" id="{DA83E3F1-6A8C-4948-875F-E2940E41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02" r="-2" b="39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CLIENTE LINUX</a:t>
            </a:r>
            <a:endParaRPr lang="en-US" sz="80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5014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apreciada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minimizar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CONTEXTUALIZAÇÃO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NEGÓCIO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 Light"/>
              </a:rPr>
              <a:t>PROBLEMA</a:t>
            </a:r>
            <a:br>
              <a:rPr lang="en-US">
                <a:cs typeface="Calibri Light"/>
              </a:rPr>
            </a:br>
            <a:r>
              <a:rPr lang="pt-BR" sz="2400" b="1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PROFESSOR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accent2"/>
                </a:solidFill>
              </a:rPr>
              <a:t>SUPORTE</a:t>
            </a:r>
            <a:endParaRPr lang="pt-B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PROFESSOR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Gilson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>
                <a:ea typeface="+mn-lt"/>
                <a:cs typeface="+mn-lt"/>
              </a:rPr>
              <a:t> de saber se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alunos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 com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 da aula. O ideal é que fosse </a:t>
            </a:r>
            <a:r>
              <a:rPr lang="en-US" err="1">
                <a:ea typeface="+mn-lt"/>
                <a:cs typeface="+mn-lt"/>
              </a:rPr>
              <a:t>restrito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Chamei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devido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congelamento</a:t>
            </a:r>
            <a:r>
              <a:rPr lang="en-US">
                <a:cs typeface="Calibri" panose="020F0502020204030204"/>
              </a:rPr>
              <a:t> de 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em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metade</a:t>
            </a:r>
            <a:r>
              <a:rPr lang="en-US">
                <a:cs typeface="Calibri" panose="020F0502020204030204"/>
              </a:rPr>
              <a:t> dos </a:t>
            </a:r>
            <a:r>
              <a:rPr lang="en-US" err="1">
                <a:cs typeface="Calibri" panose="020F0502020204030204"/>
              </a:rPr>
              <a:t>computadores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. Quando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resolveu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havia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perdido</a:t>
            </a:r>
            <a:r>
              <a:rPr lang="en-US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Ao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pedir</a:t>
            </a:r>
            <a:r>
              <a:rPr lang="en-US">
                <a:cs typeface="Calibri" panose="020F0502020204030204"/>
              </a:rPr>
              <a:t> para um </a:t>
            </a:r>
            <a:r>
              <a:rPr lang="en-US" err="1">
                <a:cs typeface="Calibri" panose="020F0502020204030204"/>
              </a:rPr>
              <a:t>aluno</a:t>
            </a:r>
            <a:r>
              <a:rPr lang="en-US">
                <a:cs typeface="Calibri" panose="020F0502020204030204"/>
              </a:rPr>
              <a:t> chamar o </a:t>
            </a:r>
            <a:r>
              <a:rPr lang="en-US" err="1">
                <a:cs typeface="Calibri" panose="020F0502020204030204"/>
              </a:rPr>
              <a:t>técnico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perdi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muito</a:t>
            </a:r>
            <a:r>
              <a:rPr lang="en-US">
                <a:cs typeface="Calibri" panose="020F0502020204030204"/>
              </a:rPr>
              <a:t> tempo pois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tinha</a:t>
            </a:r>
            <a:r>
              <a:rPr lang="en-US">
                <a:cs typeface="Calibri" panose="020F0502020204030204"/>
              </a:rPr>
              <a:t> aula auxiliar e </a:t>
            </a:r>
            <a:r>
              <a:rPr lang="en-US" err="1">
                <a:cs typeface="Calibri" panose="020F0502020204030204"/>
              </a:rPr>
              <a:t>tive</a:t>
            </a:r>
            <a:r>
              <a:rPr lang="en-US">
                <a:cs typeface="Calibri" panose="020F0502020204030204"/>
              </a:rPr>
              <a:t> que </a:t>
            </a:r>
            <a:r>
              <a:rPr lang="en-US" err="1">
                <a:cs typeface="Calibri" panose="020F0502020204030204"/>
              </a:rPr>
              <a:t>esperar</a:t>
            </a:r>
            <a:r>
              <a:rPr lang="en-US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>
                <a:cs typeface="Calibri"/>
              </a:rPr>
              <a:t>Paulo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sala</a:t>
            </a:r>
            <a:r>
              <a:rPr lang="en-US">
                <a:ea typeface="+mn-lt"/>
                <a:cs typeface="+mn-lt"/>
              </a:rPr>
              <a:t> de aula é </a:t>
            </a:r>
            <a:r>
              <a:rPr lang="en-US" err="1">
                <a:ea typeface="+mn-lt"/>
                <a:cs typeface="+mn-lt"/>
              </a:rPr>
              <a:t>agregador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inovador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>
                <a:ea typeface="+mn-lt"/>
                <a:cs typeface="+mn-lt"/>
              </a:rPr>
              <a:t>."</a:t>
            </a:r>
            <a:endParaRPr lang="en-US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"Quando </a:t>
            </a:r>
            <a:r>
              <a:rPr lang="en-US" err="1">
                <a:cs typeface="Calibri" panose="020F0502020204030204"/>
              </a:rPr>
              <a:t>ocorre</a:t>
            </a:r>
            <a:r>
              <a:rPr lang="en-US">
                <a:cs typeface="Calibri" panose="020F0502020204030204"/>
              </a:rPr>
              <a:t> um </a:t>
            </a:r>
            <a:r>
              <a:rPr lang="en-US" err="1">
                <a:cs typeface="Calibri" panose="020F0502020204030204"/>
              </a:rPr>
              <a:t>problema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durante</a:t>
            </a:r>
            <a:r>
              <a:rPr lang="en-US">
                <a:cs typeface="Calibri" panose="020F0502020204030204"/>
              </a:rPr>
              <a:t> a aula, e </a:t>
            </a:r>
            <a:r>
              <a:rPr lang="en-US" err="1">
                <a:cs typeface="Calibri" panose="020F0502020204030204"/>
              </a:rPr>
              <a:t>percebo</a:t>
            </a:r>
            <a:r>
              <a:rPr lang="en-US">
                <a:cs typeface="Calibri" panose="020F0502020204030204"/>
              </a:rPr>
              <a:t> que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demorará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parto</a:t>
            </a:r>
            <a:r>
              <a:rPr lang="en-US">
                <a:cs typeface="Calibri" panose="020F0502020204030204"/>
              </a:rPr>
              <a:t> para o </a:t>
            </a:r>
            <a:r>
              <a:rPr lang="en-US" err="1">
                <a:cs typeface="Calibri" panose="020F0502020204030204"/>
              </a:rPr>
              <a:t>plano</a:t>
            </a:r>
            <a:r>
              <a:rPr lang="en-US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"Se o </a:t>
            </a:r>
            <a:r>
              <a:rPr lang="en-US" err="1">
                <a:cs typeface="Calibri" panose="020F0502020204030204"/>
              </a:rPr>
              <a:t>uso</a:t>
            </a:r>
            <a:r>
              <a:rPr lang="en-US">
                <a:cs typeface="Calibri" panose="020F0502020204030204"/>
              </a:rPr>
              <a:t> do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foi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imprecindível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aguardo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suporte</a:t>
            </a:r>
            <a:r>
              <a:rPr lang="en-US">
                <a:cs typeface="Calibri" panose="020F0502020204030204"/>
              </a:rPr>
              <a:t> por, no </a:t>
            </a:r>
            <a:r>
              <a:rPr lang="en-US" err="1">
                <a:cs typeface="Calibri" panose="020F0502020204030204"/>
              </a:rPr>
              <a:t>máximo</a:t>
            </a:r>
            <a:r>
              <a:rPr lang="en-US">
                <a:cs typeface="Calibri" panose="020F0502020204030204"/>
              </a:rPr>
              <a:t>, 10 </a:t>
            </a:r>
            <a:r>
              <a:rPr lang="en-US" err="1">
                <a:cs typeface="Calibri" panose="020F0502020204030204"/>
              </a:rPr>
              <a:t>minutos</a:t>
            </a:r>
            <a:r>
              <a:rPr lang="en-US">
                <a:cs typeface="Calibri" panose="020F0502020204030204"/>
              </a:rPr>
              <a:t>, para </a:t>
            </a:r>
            <a:r>
              <a:rPr lang="en-US" err="1">
                <a:cs typeface="Calibri" panose="020F0502020204030204"/>
              </a:rPr>
              <a:t>não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perder</a:t>
            </a:r>
            <a:r>
              <a:rPr lang="en-US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"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professores</a:t>
            </a:r>
            <a:r>
              <a:rPr lang="en-US">
                <a:cs typeface="Calibri" panose="020F0502020204030204"/>
              </a:rPr>
              <a:t> no </a:t>
            </a:r>
            <a:r>
              <a:rPr lang="en-US" err="1">
                <a:cs typeface="Calibri" panose="020F0502020204030204"/>
              </a:rPr>
              <a:t>computador</a:t>
            </a:r>
            <a:r>
              <a:rPr lang="en-US">
                <a:cs typeface="Calibri" panose="020F0502020204030204"/>
              </a:rPr>
              <a:t> da </a:t>
            </a:r>
            <a:r>
              <a:rPr lang="en-US" err="1">
                <a:cs typeface="Calibri" panose="020F0502020204030204"/>
              </a:rPr>
              <a:t>sala</a:t>
            </a:r>
            <a:r>
              <a:rPr lang="en-US">
                <a:cs typeface="Calibri" panose="020F0502020204030204"/>
              </a:rPr>
              <a:t> e, </a:t>
            </a:r>
            <a:r>
              <a:rPr lang="en-US" err="1">
                <a:cs typeface="Calibri" panose="020F0502020204030204"/>
              </a:rPr>
              <a:t>portanto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deixam</a:t>
            </a:r>
            <a:r>
              <a:rPr lang="en-US">
                <a:cs typeface="Calibri" panose="020F0502020204030204"/>
              </a:rPr>
              <a:t> salvos </a:t>
            </a:r>
            <a:r>
              <a:rPr lang="en-US" err="1">
                <a:cs typeface="Calibri" panose="020F0502020204030204"/>
              </a:rPr>
              <a:t>muitos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arquivos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programas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desnecessários</a:t>
            </a:r>
            <a:r>
              <a:rPr lang="en-US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err="1">
                <a:cs typeface="Calibri" panose="020F0502020204030204"/>
              </a:rPr>
              <a:t>Monitoramento</a:t>
            </a:r>
            <a:r>
              <a:rPr lang="en-US">
                <a:cs typeface="Calibri" panose="020F0502020204030204"/>
              </a:rPr>
              <a:t> com </a:t>
            </a:r>
            <a:r>
              <a:rPr lang="en-US" err="1">
                <a:cs typeface="Calibri" panose="020F0502020204030204"/>
              </a:rPr>
              <a:t>atendimento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remoto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ajudaria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bastante</a:t>
            </a:r>
            <a:r>
              <a:rPr lang="en-US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VISITA VIRTUAL: TÉCNICO DE T.I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5790"/>
            <a:ext cx="4578293" cy="427624"/>
          </a:xfrm>
        </p:spPr>
        <p:txBody>
          <a:bodyPr/>
          <a:lstStyle/>
          <a:p>
            <a:r>
              <a:rPr lang="en-US" dirty="0"/>
              <a:t>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461845"/>
            <a:ext cx="9787554" cy="3816991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Quando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dois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chamados</a:t>
            </a:r>
            <a:r>
              <a:rPr lang="en-US" dirty="0">
                <a:cs typeface="Calibri" panose="020F0502020204030204"/>
              </a:rPr>
              <a:t>, é </a:t>
            </a:r>
            <a:r>
              <a:rPr lang="en-US" dirty="0" err="1">
                <a:cs typeface="Calibri" panose="020F0502020204030204"/>
              </a:rPr>
              <a:t>dificíl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atender</a:t>
            </a:r>
            <a:r>
              <a:rPr lang="en-US" dirty="0">
                <a:cs typeface="Calibri" panose="020F0502020204030204"/>
              </a:rPr>
              <a:t> as </a:t>
            </a:r>
            <a:r>
              <a:rPr lang="en-US" dirty="0" err="1">
                <a:cs typeface="Calibri" panose="020F0502020204030204"/>
              </a:rPr>
              <a:t>duas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salas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simultaneamente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“Eu sempre </a:t>
            </a:r>
            <a:r>
              <a:rPr lang="en-US" dirty="0" err="1">
                <a:cs typeface="Calibri" panose="020F0502020204030204"/>
              </a:rPr>
              <a:t>estou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ocupado</a:t>
            </a:r>
            <a:r>
              <a:rPr lang="en-US" dirty="0">
                <a:cs typeface="Calibri" panose="020F0502020204030204"/>
              </a:rPr>
              <a:t>, se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pudesse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falar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por </a:t>
            </a:r>
            <a:r>
              <a:rPr lang="en-US" dirty="0" err="1">
                <a:cs typeface="Calibri" panose="020F0502020204030204"/>
              </a:rPr>
              <a:t>meio</a:t>
            </a:r>
            <a:r>
              <a:rPr lang="en-US" dirty="0">
                <a:cs typeface="Calibri" panose="020F0502020204030204"/>
              </a:rPr>
              <a:t> de chat </a:t>
            </a:r>
            <a:r>
              <a:rPr lang="en-US" dirty="0" err="1">
                <a:cs typeface="Calibri" panose="020F0502020204030204"/>
              </a:rPr>
              <a:t>iria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“A </a:t>
            </a:r>
            <a:r>
              <a:rPr lang="en-US" dirty="0" err="1">
                <a:cs typeface="Calibri" panose="020F0502020204030204"/>
              </a:rPr>
              <a:t>utilização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tecnologia</a:t>
            </a:r>
            <a:r>
              <a:rPr lang="en-US" dirty="0">
                <a:cs typeface="Calibri" panose="020F0502020204030204"/>
              </a:rPr>
              <a:t> (chat) </a:t>
            </a:r>
            <a:r>
              <a:rPr lang="en-US" dirty="0" err="1">
                <a:cs typeface="Calibri" panose="020F0502020204030204"/>
              </a:rPr>
              <a:t>seria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grande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nos</a:t>
            </a:r>
            <a:r>
              <a:rPr lang="en-US" dirty="0">
                <a:cs typeface="Calibri" panose="020F0502020204030204"/>
              </a:rPr>
              <a:t> de T.I, mas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professors </a:t>
            </a:r>
            <a:r>
              <a:rPr lang="en-US" dirty="0" err="1">
                <a:cs typeface="Calibri" panose="020F0502020204030204"/>
              </a:rPr>
              <a:t>devem</a:t>
            </a:r>
            <a:r>
              <a:rPr lang="en-US" dirty="0">
                <a:cs typeface="Calibri" panose="020F0502020204030204"/>
              </a:rPr>
              <a:t> ser </a:t>
            </a:r>
            <a:r>
              <a:rPr lang="en-US" dirty="0" err="1">
                <a:cs typeface="Calibri" panose="020F0502020204030204"/>
              </a:rPr>
              <a:t>preparados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adequadamente</a:t>
            </a:r>
            <a:r>
              <a:rPr lang="en-US" dirty="0">
                <a:cs typeface="Calibri" panose="020F0502020204030204"/>
              </a:rPr>
              <a:t> para utilize-los.”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“</a:t>
            </a:r>
            <a:r>
              <a:rPr lang="en-US" dirty="0" err="1">
                <a:cs typeface="Calibri" panose="020F0502020204030204"/>
              </a:rPr>
              <a:t>Muitas</a:t>
            </a:r>
            <a:r>
              <a:rPr lang="en-US" dirty="0">
                <a:cs typeface="Calibri" panose="020F0502020204030204"/>
              </a:rPr>
              <a:t>  </a:t>
            </a:r>
            <a:r>
              <a:rPr lang="en-US" dirty="0" err="1">
                <a:cs typeface="Calibri" panose="020F0502020204030204"/>
              </a:rPr>
              <a:t>vezes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para de </a:t>
            </a:r>
            <a:r>
              <a:rPr lang="en-US" dirty="0" err="1">
                <a:cs typeface="Calibri" panose="020F0502020204030204"/>
              </a:rPr>
              <a:t>funcionar</a:t>
            </a:r>
            <a:r>
              <a:rPr lang="en-US" dirty="0">
                <a:cs typeface="Calibri" panose="020F0502020204030204"/>
              </a:rPr>
              <a:t> no final da aula e o professor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me </a:t>
            </a:r>
            <a:r>
              <a:rPr lang="en-US" dirty="0" err="1">
                <a:cs typeface="Calibri" panose="020F0502020204030204"/>
              </a:rPr>
              <a:t>comunica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na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próxima</a:t>
            </a:r>
            <a:r>
              <a:rPr lang="en-US" dirty="0">
                <a:cs typeface="Calibri" panose="020F0502020204030204"/>
              </a:rPr>
              <a:t> aula </a:t>
            </a:r>
            <a:r>
              <a:rPr lang="en-US" dirty="0" err="1">
                <a:cs typeface="Calibri" panose="020F0502020204030204"/>
              </a:rPr>
              <a:t>aula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passo</a:t>
            </a:r>
            <a:r>
              <a:rPr lang="en-US" dirty="0">
                <a:cs typeface="Calibri" panose="020F0502020204030204"/>
              </a:rPr>
              <a:t> por </a:t>
            </a:r>
            <a:r>
              <a:rPr lang="en-US" dirty="0" err="1">
                <a:cs typeface="Calibri" panose="020F0502020204030204"/>
              </a:rPr>
              <a:t>muita</a:t>
            </a:r>
            <a:r>
              <a:rPr lang="en-US" dirty="0">
                <a:cs typeface="Calibri" panose="020F0502020204030204"/>
              </a:rPr>
              <a:t> “</a:t>
            </a:r>
            <a:r>
              <a:rPr lang="en-US" dirty="0" err="1">
                <a:cs typeface="Calibri" panose="020F0502020204030204"/>
              </a:rPr>
              <a:t>dor</a:t>
            </a:r>
            <a:r>
              <a:rPr lang="en-US" dirty="0">
                <a:cs typeface="Calibri" panose="020F0502020204030204"/>
              </a:rPr>
              <a:t> de </a:t>
            </a:r>
            <a:r>
              <a:rPr lang="en-US" dirty="0" err="1">
                <a:cs typeface="Calibri" panose="020F0502020204030204"/>
              </a:rPr>
              <a:t>cabeça</a:t>
            </a:r>
            <a:r>
              <a:rPr lang="en-US" dirty="0">
                <a:cs typeface="Calibri" panose="020F0502020204030204"/>
              </a:rPr>
              <a:t>” com </a:t>
            </a:r>
            <a:r>
              <a:rPr lang="en-US" dirty="0" err="1">
                <a:cs typeface="Calibri" panose="020F0502020204030204"/>
              </a:rPr>
              <a:t>isso</a:t>
            </a:r>
            <a:r>
              <a:rPr lang="en-US" dirty="0">
                <a:cs typeface="Calibri" panose="020F0502020204030204"/>
              </a:rPr>
              <a:t>.”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ELICITAÇÃO DE REQUISITOS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1292</Words>
  <Application>Microsoft Office PowerPoint</Application>
  <PresentationFormat>Widescreen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 </vt:lpstr>
      <vt:lpstr>BANCO DE DADOS</vt:lpstr>
      <vt:lpstr>Apresentação do PowerPoint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KARINA LIE WAKASSUQUI .</cp:lastModifiedBy>
  <cp:revision>16</cp:revision>
  <dcterms:created xsi:type="dcterms:W3CDTF">2020-09-12T19:56:33Z</dcterms:created>
  <dcterms:modified xsi:type="dcterms:W3CDTF">2020-09-17T19:28:03Z</dcterms:modified>
</cp:coreProperties>
</file>