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Bahnschrift" panose="020B0502040204020203" pitchFamily="34" charset="0"/>
      <p:regular r:id="rId5"/>
      <p:bold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5" Type="http://schemas.openxmlformats.org/officeDocument/2006/relationships/font" Target="fonts/font1.fntdata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89e5bffec_0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89e5bffec_0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644CB27-A98D-403B-878A-BBA172BC7D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99" t="14751" r="4943" b="15564"/>
          <a:stretch/>
        </p:blipFill>
        <p:spPr>
          <a:xfrm>
            <a:off x="5073174" y="2712178"/>
            <a:ext cx="4070826" cy="2224052"/>
          </a:xfrm>
          <a:prstGeom prst="rect">
            <a:avLst/>
          </a:prstGeom>
        </p:spPr>
      </p:pic>
      <p:sp>
        <p:nvSpPr>
          <p:cNvPr id="54" name="Google Shape;54;p13"/>
          <p:cNvSpPr/>
          <p:nvPr/>
        </p:nvSpPr>
        <p:spPr>
          <a:xfrm rot="-2081266">
            <a:off x="3335940" y="2361514"/>
            <a:ext cx="1323660" cy="132107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" name="Google Shape;55;p13"/>
          <p:cNvGrpSpPr/>
          <p:nvPr/>
        </p:nvGrpSpPr>
        <p:grpSpPr>
          <a:xfrm>
            <a:off x="1078560" y="1890814"/>
            <a:ext cx="1845276" cy="1745439"/>
            <a:chOff x="1978637" y="1202068"/>
            <a:chExt cx="2407147" cy="2190413"/>
          </a:xfrm>
        </p:grpSpPr>
        <p:sp>
          <p:nvSpPr>
            <p:cNvPr id="56" name="Google Shape;56;p13"/>
            <p:cNvSpPr/>
            <p:nvPr/>
          </p:nvSpPr>
          <p:spPr>
            <a:xfrm rot="-2081187">
              <a:off x="2278971" y="1519484"/>
              <a:ext cx="1601327" cy="1555582"/>
            </a:xfrm>
            <a:custGeom>
              <a:avLst/>
              <a:gdLst/>
              <a:ahLst/>
              <a:cxnLst/>
              <a:rect l="l" t="t" r="r" b="b"/>
              <a:pathLst>
                <a:path w="246" h="240" extrusionOk="0">
                  <a:moveTo>
                    <a:pt x="246" y="29"/>
                  </a:moveTo>
                  <a:cubicBezTo>
                    <a:pt x="241" y="19"/>
                    <a:pt x="235" y="9"/>
                    <a:pt x="228" y="0"/>
                  </a:cubicBezTo>
                  <a:cubicBezTo>
                    <a:pt x="111" y="25"/>
                    <a:pt x="19" y="120"/>
                    <a:pt x="0" y="240"/>
                  </a:cubicBezTo>
                  <a:cubicBezTo>
                    <a:pt x="11" y="237"/>
                    <a:pt x="22" y="234"/>
                    <a:pt x="34" y="232"/>
                  </a:cubicBezTo>
                  <a:cubicBezTo>
                    <a:pt x="56" y="128"/>
                    <a:pt x="140" y="46"/>
                    <a:pt x="246" y="29"/>
                  </a:cubicBezTo>
                  <a:close/>
                </a:path>
              </a:pathLst>
            </a:custGeom>
            <a:solidFill>
              <a:srgbClr val="EF441D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 rot="-2081188">
              <a:off x="2605674" y="1601249"/>
              <a:ext cx="1541190" cy="1320966"/>
            </a:xfrm>
            <a:custGeom>
              <a:avLst/>
              <a:gdLst/>
              <a:ahLst/>
              <a:cxnLst/>
              <a:rect l="l" t="t" r="r" b="b"/>
              <a:pathLst>
                <a:path w="248" h="213" extrusionOk="0">
                  <a:moveTo>
                    <a:pt x="142" y="213"/>
                  </a:moveTo>
                  <a:cubicBezTo>
                    <a:pt x="152" y="188"/>
                    <a:pt x="170" y="167"/>
                    <a:pt x="194" y="153"/>
                  </a:cubicBezTo>
                  <a:cubicBezTo>
                    <a:pt x="211" y="143"/>
                    <a:pt x="230" y="137"/>
                    <a:pt x="248" y="136"/>
                  </a:cubicBezTo>
                  <a:cubicBezTo>
                    <a:pt x="247" y="87"/>
                    <a:pt x="234" y="41"/>
                    <a:pt x="212" y="0"/>
                  </a:cubicBezTo>
                  <a:cubicBezTo>
                    <a:pt x="106" y="17"/>
                    <a:pt x="22" y="99"/>
                    <a:pt x="0" y="203"/>
                  </a:cubicBezTo>
                  <a:cubicBezTo>
                    <a:pt x="46" y="195"/>
                    <a:pt x="95" y="198"/>
                    <a:pt x="142" y="213"/>
                  </a:cubicBezTo>
                  <a:close/>
                </a:path>
              </a:pathLst>
            </a:custGeom>
            <a:solidFill>
              <a:srgbClr val="102842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 txBox="1"/>
            <p:nvPr/>
          </p:nvSpPr>
          <p:spPr>
            <a:xfrm rot="-4432199">
              <a:off x="2798390" y="1964894"/>
              <a:ext cx="1304451" cy="562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Gratuito</a:t>
              </a:r>
              <a:endParaRPr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9" name="Google Shape;59;p13"/>
          <p:cNvGrpSpPr/>
          <p:nvPr/>
        </p:nvGrpSpPr>
        <p:grpSpPr>
          <a:xfrm>
            <a:off x="3050487" y="3235804"/>
            <a:ext cx="1771713" cy="894356"/>
            <a:chOff x="4457034" y="2893418"/>
            <a:chExt cx="2311185" cy="1122358"/>
          </a:xfrm>
        </p:grpSpPr>
        <p:sp>
          <p:nvSpPr>
            <p:cNvPr id="60" name="Google Shape;60;p13"/>
            <p:cNvSpPr/>
            <p:nvPr/>
          </p:nvSpPr>
          <p:spPr>
            <a:xfrm rot="-2081187">
              <a:off x="4648818" y="3375680"/>
              <a:ext cx="2119401" cy="640096"/>
            </a:xfrm>
            <a:custGeom>
              <a:avLst/>
              <a:gdLst/>
              <a:ahLst/>
              <a:cxnLst/>
              <a:rect l="l" t="t" r="r" b="b"/>
              <a:pathLst>
                <a:path w="326" h="99" extrusionOk="0">
                  <a:moveTo>
                    <a:pt x="119" y="67"/>
                  </a:moveTo>
                  <a:cubicBezTo>
                    <a:pt x="77" y="67"/>
                    <a:pt x="37" y="57"/>
                    <a:pt x="2" y="40"/>
                  </a:cubicBezTo>
                  <a:cubicBezTo>
                    <a:pt x="1" y="51"/>
                    <a:pt x="0" y="63"/>
                    <a:pt x="0" y="74"/>
                  </a:cubicBezTo>
                  <a:cubicBezTo>
                    <a:pt x="36" y="90"/>
                    <a:pt x="76" y="99"/>
                    <a:pt x="119" y="99"/>
                  </a:cubicBezTo>
                  <a:cubicBezTo>
                    <a:pt x="200" y="99"/>
                    <a:pt x="273" y="67"/>
                    <a:pt x="326" y="14"/>
                  </a:cubicBezTo>
                  <a:cubicBezTo>
                    <a:pt x="315" y="10"/>
                    <a:pt x="304" y="5"/>
                    <a:pt x="294" y="0"/>
                  </a:cubicBezTo>
                  <a:cubicBezTo>
                    <a:pt x="247" y="42"/>
                    <a:pt x="186" y="67"/>
                    <a:pt x="119" y="67"/>
                  </a:cubicBezTo>
                  <a:close/>
                </a:path>
              </a:pathLst>
            </a:custGeom>
            <a:solidFill>
              <a:srgbClr val="EF441D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 rot="-2081187">
              <a:off x="4457034" y="2893418"/>
              <a:ext cx="1815979" cy="987157"/>
            </a:xfrm>
            <a:custGeom>
              <a:avLst/>
              <a:gdLst/>
              <a:ahLst/>
              <a:cxnLst/>
              <a:rect l="l" t="t" r="r" b="b"/>
              <a:pathLst>
                <a:path w="292" h="159" extrusionOk="0">
                  <a:moveTo>
                    <a:pt x="182" y="1"/>
                  </a:moveTo>
                  <a:cubicBezTo>
                    <a:pt x="181" y="2"/>
                    <a:pt x="179" y="3"/>
                    <a:pt x="177" y="4"/>
                  </a:cubicBezTo>
                  <a:cubicBezTo>
                    <a:pt x="137" y="27"/>
                    <a:pt x="88" y="24"/>
                    <a:pt x="51" y="0"/>
                  </a:cubicBezTo>
                  <a:cubicBezTo>
                    <a:pt x="23" y="41"/>
                    <a:pt x="6" y="86"/>
                    <a:pt x="0" y="132"/>
                  </a:cubicBezTo>
                  <a:cubicBezTo>
                    <a:pt x="35" y="149"/>
                    <a:pt x="75" y="159"/>
                    <a:pt x="117" y="159"/>
                  </a:cubicBezTo>
                  <a:cubicBezTo>
                    <a:pt x="184" y="159"/>
                    <a:pt x="245" y="134"/>
                    <a:pt x="292" y="92"/>
                  </a:cubicBezTo>
                  <a:cubicBezTo>
                    <a:pt x="250" y="71"/>
                    <a:pt x="212" y="41"/>
                    <a:pt x="182" y="1"/>
                  </a:cubicBezTo>
                  <a:close/>
                </a:path>
              </a:pathLst>
            </a:custGeom>
            <a:solidFill>
              <a:srgbClr val="102842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62;p13"/>
            <p:cNvSpPr txBox="1"/>
            <p:nvPr/>
          </p:nvSpPr>
          <p:spPr>
            <a:xfrm rot="19354127">
              <a:off x="4623452" y="3162525"/>
              <a:ext cx="1459831" cy="5630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Servidores</a:t>
              </a:r>
              <a:endParaRPr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3" name="Google Shape;63;p13"/>
          <p:cNvGrpSpPr/>
          <p:nvPr/>
        </p:nvGrpSpPr>
        <p:grpSpPr>
          <a:xfrm>
            <a:off x="2090675" y="955293"/>
            <a:ext cx="1796948" cy="1889077"/>
            <a:chOff x="3263096" y="71333"/>
            <a:chExt cx="2344104" cy="2370669"/>
          </a:xfrm>
        </p:grpSpPr>
        <p:sp>
          <p:nvSpPr>
            <p:cNvPr id="64" name="Google Shape;64;p13"/>
            <p:cNvSpPr/>
            <p:nvPr/>
          </p:nvSpPr>
          <p:spPr>
            <a:xfrm rot="-2081187">
              <a:off x="3407226" y="525393"/>
              <a:ext cx="1943480" cy="1113468"/>
            </a:xfrm>
            <a:custGeom>
              <a:avLst/>
              <a:gdLst/>
              <a:ahLst/>
              <a:cxnLst/>
              <a:rect l="l" t="t" r="r" b="b"/>
              <a:pathLst>
                <a:path w="299" h="172" extrusionOk="0">
                  <a:moveTo>
                    <a:pt x="45" y="32"/>
                  </a:moveTo>
                  <a:cubicBezTo>
                    <a:pt x="146" y="32"/>
                    <a:pt x="233" y="89"/>
                    <a:pt x="276" y="172"/>
                  </a:cubicBezTo>
                  <a:cubicBezTo>
                    <a:pt x="284" y="164"/>
                    <a:pt x="292" y="155"/>
                    <a:pt x="299" y="146"/>
                  </a:cubicBezTo>
                  <a:cubicBezTo>
                    <a:pt x="248" y="59"/>
                    <a:pt x="153" y="0"/>
                    <a:pt x="45" y="0"/>
                  </a:cubicBezTo>
                  <a:cubicBezTo>
                    <a:pt x="30" y="0"/>
                    <a:pt x="14" y="1"/>
                    <a:pt x="0" y="3"/>
                  </a:cubicBezTo>
                  <a:cubicBezTo>
                    <a:pt x="6" y="13"/>
                    <a:pt x="12" y="23"/>
                    <a:pt x="18" y="33"/>
                  </a:cubicBezTo>
                  <a:cubicBezTo>
                    <a:pt x="27" y="32"/>
                    <a:pt x="36" y="32"/>
                    <a:pt x="45" y="32"/>
                  </a:cubicBezTo>
                  <a:close/>
                </a:path>
              </a:pathLst>
            </a:custGeom>
            <a:solidFill>
              <a:srgbClr val="EF441D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 rot="-2081187">
              <a:off x="3761328" y="760580"/>
              <a:ext cx="1606237" cy="1343790"/>
            </a:xfrm>
            <a:custGeom>
              <a:avLst/>
              <a:gdLst/>
              <a:ahLst/>
              <a:cxnLst/>
              <a:rect l="l" t="t" r="r" b="b"/>
              <a:pathLst>
                <a:path w="258" h="217" extrusionOk="0">
                  <a:moveTo>
                    <a:pt x="132" y="200"/>
                  </a:moveTo>
                  <a:cubicBezTo>
                    <a:pt x="135" y="205"/>
                    <a:pt x="138" y="211"/>
                    <a:pt x="140" y="217"/>
                  </a:cubicBezTo>
                  <a:cubicBezTo>
                    <a:pt x="186" y="200"/>
                    <a:pt x="227" y="174"/>
                    <a:pt x="258" y="140"/>
                  </a:cubicBezTo>
                  <a:cubicBezTo>
                    <a:pt x="215" y="57"/>
                    <a:pt x="128" y="0"/>
                    <a:pt x="27" y="0"/>
                  </a:cubicBezTo>
                  <a:cubicBezTo>
                    <a:pt x="18" y="0"/>
                    <a:pt x="9" y="0"/>
                    <a:pt x="0" y="1"/>
                  </a:cubicBezTo>
                  <a:cubicBezTo>
                    <a:pt x="21" y="43"/>
                    <a:pt x="34" y="90"/>
                    <a:pt x="34" y="140"/>
                  </a:cubicBezTo>
                  <a:cubicBezTo>
                    <a:pt x="74" y="142"/>
                    <a:pt x="111" y="163"/>
                    <a:pt x="132" y="200"/>
                  </a:cubicBezTo>
                  <a:close/>
                </a:path>
              </a:pathLst>
            </a:custGeom>
            <a:solidFill>
              <a:srgbClr val="102842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 txBox="1"/>
            <p:nvPr/>
          </p:nvSpPr>
          <p:spPr>
            <a:xfrm>
              <a:off x="3919788" y="1123225"/>
              <a:ext cx="13044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 que é ?</a:t>
              </a:r>
              <a:endParaRPr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7" name="Google Shape;67;p13"/>
          <p:cNvGrpSpPr/>
          <p:nvPr/>
        </p:nvGrpSpPr>
        <p:grpSpPr>
          <a:xfrm>
            <a:off x="3471058" y="1547640"/>
            <a:ext cx="1012085" cy="1805719"/>
            <a:chOff x="5001092" y="814800"/>
            <a:chExt cx="1320257" cy="2266060"/>
          </a:xfrm>
        </p:grpSpPr>
        <p:sp>
          <p:nvSpPr>
            <p:cNvPr id="68" name="Google Shape;68;p13"/>
            <p:cNvSpPr/>
            <p:nvPr/>
          </p:nvSpPr>
          <p:spPr>
            <a:xfrm rot="-2081188">
              <a:off x="5623193" y="814800"/>
              <a:ext cx="698156" cy="2118270"/>
            </a:xfrm>
            <a:custGeom>
              <a:avLst/>
              <a:gdLst/>
              <a:ahLst/>
              <a:cxnLst/>
              <a:rect l="l" t="t" r="r" b="b"/>
              <a:pathLst>
                <a:path w="107" h="328" extrusionOk="0">
                  <a:moveTo>
                    <a:pt x="52" y="26"/>
                  </a:moveTo>
                  <a:cubicBezTo>
                    <a:pt x="67" y="59"/>
                    <a:pt x="75" y="95"/>
                    <a:pt x="75" y="132"/>
                  </a:cubicBezTo>
                  <a:cubicBezTo>
                    <a:pt x="75" y="204"/>
                    <a:pt x="46" y="268"/>
                    <a:pt x="0" y="315"/>
                  </a:cubicBezTo>
                  <a:cubicBezTo>
                    <a:pt x="10" y="320"/>
                    <a:pt x="21" y="325"/>
                    <a:pt x="32" y="328"/>
                  </a:cubicBezTo>
                  <a:cubicBezTo>
                    <a:pt x="78" y="276"/>
                    <a:pt x="107" y="208"/>
                    <a:pt x="107" y="132"/>
                  </a:cubicBezTo>
                  <a:cubicBezTo>
                    <a:pt x="107" y="85"/>
                    <a:pt x="95" y="40"/>
                    <a:pt x="75" y="0"/>
                  </a:cubicBezTo>
                  <a:cubicBezTo>
                    <a:pt x="68" y="9"/>
                    <a:pt x="60" y="18"/>
                    <a:pt x="52" y="26"/>
                  </a:cubicBezTo>
                  <a:close/>
                </a:path>
              </a:pathLst>
            </a:custGeom>
            <a:solidFill>
              <a:srgbClr val="EF441D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 rot="-2081187">
              <a:off x="5001092" y="1289142"/>
              <a:ext cx="1148261" cy="1791718"/>
            </a:xfrm>
            <a:custGeom>
              <a:avLst/>
              <a:gdLst/>
              <a:ahLst/>
              <a:cxnLst/>
              <a:rect l="l" t="t" r="r" b="b"/>
              <a:pathLst>
                <a:path w="184" h="289" extrusionOk="0">
                  <a:moveTo>
                    <a:pt x="161" y="0"/>
                  </a:moveTo>
                  <a:cubicBezTo>
                    <a:pt x="128" y="34"/>
                    <a:pt x="87" y="60"/>
                    <a:pt x="40" y="76"/>
                  </a:cubicBezTo>
                  <a:cubicBezTo>
                    <a:pt x="52" y="121"/>
                    <a:pt x="36" y="170"/>
                    <a:pt x="0" y="200"/>
                  </a:cubicBezTo>
                  <a:cubicBezTo>
                    <a:pt x="29" y="240"/>
                    <a:pt x="67" y="270"/>
                    <a:pt x="109" y="289"/>
                  </a:cubicBezTo>
                  <a:cubicBezTo>
                    <a:pt x="155" y="242"/>
                    <a:pt x="184" y="178"/>
                    <a:pt x="184" y="106"/>
                  </a:cubicBezTo>
                  <a:cubicBezTo>
                    <a:pt x="184" y="69"/>
                    <a:pt x="176" y="33"/>
                    <a:pt x="161" y="0"/>
                  </a:cubicBezTo>
                  <a:close/>
                </a:path>
              </a:pathLst>
            </a:custGeom>
            <a:solidFill>
              <a:srgbClr val="102842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 txBox="1"/>
            <p:nvPr/>
          </p:nvSpPr>
          <p:spPr>
            <a:xfrm rot="4352156">
              <a:off x="4995829" y="1903532"/>
              <a:ext cx="1456632" cy="5629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Plataformas</a:t>
              </a:r>
              <a:endParaRPr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1" name="Google Shape;71;p13"/>
          <p:cNvSpPr txBox="1"/>
          <p:nvPr/>
        </p:nvSpPr>
        <p:spPr>
          <a:xfrm>
            <a:off x="4853314" y="1885387"/>
            <a:ext cx="2027175" cy="5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Disponível para Windows, Mac, Android ou IOS.</a:t>
            </a:r>
            <a:endParaRPr sz="1200" dirty="0"/>
          </a:p>
        </p:txBody>
      </p:sp>
      <p:sp>
        <p:nvSpPr>
          <p:cNvPr id="72" name="Google Shape;72;p13"/>
          <p:cNvSpPr txBox="1"/>
          <p:nvPr/>
        </p:nvSpPr>
        <p:spPr>
          <a:xfrm>
            <a:off x="3338336" y="4509946"/>
            <a:ext cx="1031226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/>
              <a:t>Criação de servidores.</a:t>
            </a:r>
            <a:endParaRPr sz="1300" dirty="0"/>
          </a:p>
        </p:txBody>
      </p:sp>
      <p:sp>
        <p:nvSpPr>
          <p:cNvPr id="73" name="Google Shape;73;p13"/>
          <p:cNvSpPr txBox="1"/>
          <p:nvPr/>
        </p:nvSpPr>
        <p:spPr>
          <a:xfrm>
            <a:off x="348869" y="3936046"/>
            <a:ext cx="1431722" cy="5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Criação de canais de texto e voz.</a:t>
            </a:r>
            <a:endParaRPr sz="1200" dirty="0"/>
          </a:p>
        </p:txBody>
      </p:sp>
      <p:sp>
        <p:nvSpPr>
          <p:cNvPr id="74" name="Google Shape;74;p13"/>
          <p:cNvSpPr txBox="1"/>
          <p:nvPr/>
        </p:nvSpPr>
        <p:spPr>
          <a:xfrm>
            <a:off x="58913" y="1903712"/>
            <a:ext cx="1621862" cy="53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O Discord é um aplicativo gratuito, com a opção de versão premium.</a:t>
            </a:r>
            <a:endParaRPr sz="1200" dirty="0"/>
          </a:p>
        </p:txBody>
      </p:sp>
      <p:sp>
        <p:nvSpPr>
          <p:cNvPr id="75" name="Google Shape;75;p13"/>
          <p:cNvSpPr txBox="1"/>
          <p:nvPr/>
        </p:nvSpPr>
        <p:spPr>
          <a:xfrm>
            <a:off x="112199" y="112850"/>
            <a:ext cx="5847926" cy="8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 b="1" dirty="0"/>
              <a:t>DETALHAMENTO DO DISCORD</a:t>
            </a:r>
            <a:endParaRPr sz="2900" b="1" dirty="0"/>
          </a:p>
        </p:txBody>
      </p:sp>
      <p:pic>
        <p:nvPicPr>
          <p:cNvPr id="76" name="Google Shape;7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4281" y="2524294"/>
            <a:ext cx="885911" cy="9062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" name="Google Shape;77;p13"/>
          <p:cNvGrpSpPr/>
          <p:nvPr/>
        </p:nvGrpSpPr>
        <p:grpSpPr>
          <a:xfrm>
            <a:off x="1805949" y="3003304"/>
            <a:ext cx="1615960" cy="1942064"/>
            <a:chOff x="2867112" y="2599927"/>
            <a:chExt cx="2108006" cy="2437164"/>
          </a:xfrm>
        </p:grpSpPr>
        <p:sp>
          <p:nvSpPr>
            <p:cNvPr id="78" name="Google Shape;78;p13"/>
            <p:cNvSpPr/>
            <p:nvPr/>
          </p:nvSpPr>
          <p:spPr>
            <a:xfrm rot="-2081188">
              <a:off x="3325156" y="2966530"/>
              <a:ext cx="1061085" cy="1941128"/>
            </a:xfrm>
            <a:custGeom>
              <a:avLst/>
              <a:gdLst/>
              <a:ahLst/>
              <a:cxnLst/>
              <a:rect l="l" t="t" r="r" b="b"/>
              <a:pathLst>
                <a:path w="163" h="300" extrusionOk="0">
                  <a:moveTo>
                    <a:pt x="32" y="39"/>
                  </a:moveTo>
                  <a:cubicBezTo>
                    <a:pt x="32" y="26"/>
                    <a:pt x="33" y="13"/>
                    <a:pt x="35" y="0"/>
                  </a:cubicBezTo>
                  <a:cubicBezTo>
                    <a:pt x="24" y="2"/>
                    <a:pt x="13" y="5"/>
                    <a:pt x="2" y="8"/>
                  </a:cubicBezTo>
                  <a:cubicBezTo>
                    <a:pt x="1" y="19"/>
                    <a:pt x="0" y="29"/>
                    <a:pt x="0" y="39"/>
                  </a:cubicBezTo>
                  <a:cubicBezTo>
                    <a:pt x="0" y="153"/>
                    <a:pt x="65" y="252"/>
                    <a:pt x="160" y="300"/>
                  </a:cubicBezTo>
                  <a:cubicBezTo>
                    <a:pt x="160" y="289"/>
                    <a:pt x="161" y="277"/>
                    <a:pt x="163" y="265"/>
                  </a:cubicBezTo>
                  <a:cubicBezTo>
                    <a:pt x="85" y="220"/>
                    <a:pt x="32" y="136"/>
                    <a:pt x="32" y="39"/>
                  </a:cubicBezTo>
                  <a:close/>
                </a:path>
              </a:pathLst>
            </a:custGeom>
            <a:solidFill>
              <a:srgbClr val="EF441D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 rot="-2081187">
              <a:off x="3456358" y="2773799"/>
              <a:ext cx="1138968" cy="1690435"/>
            </a:xfrm>
            <a:custGeom>
              <a:avLst/>
              <a:gdLst/>
              <a:ahLst/>
              <a:cxnLst/>
              <a:rect l="l" t="t" r="r" b="b"/>
              <a:pathLst>
                <a:path w="183" h="273" extrusionOk="0">
                  <a:moveTo>
                    <a:pt x="156" y="108"/>
                  </a:moveTo>
                  <a:cubicBezTo>
                    <a:pt x="139" y="79"/>
                    <a:pt x="136" y="46"/>
                    <a:pt x="144" y="16"/>
                  </a:cubicBezTo>
                  <a:cubicBezTo>
                    <a:pt x="97" y="2"/>
                    <a:pt x="48" y="0"/>
                    <a:pt x="3" y="8"/>
                  </a:cubicBezTo>
                  <a:cubicBezTo>
                    <a:pt x="1" y="21"/>
                    <a:pt x="0" y="34"/>
                    <a:pt x="0" y="47"/>
                  </a:cubicBezTo>
                  <a:cubicBezTo>
                    <a:pt x="0" y="144"/>
                    <a:pt x="53" y="228"/>
                    <a:pt x="131" y="273"/>
                  </a:cubicBezTo>
                  <a:cubicBezTo>
                    <a:pt x="138" y="227"/>
                    <a:pt x="155" y="182"/>
                    <a:pt x="183" y="141"/>
                  </a:cubicBezTo>
                  <a:cubicBezTo>
                    <a:pt x="173" y="132"/>
                    <a:pt x="163" y="121"/>
                    <a:pt x="156" y="108"/>
                  </a:cubicBezTo>
                  <a:close/>
                </a:path>
              </a:pathLst>
            </a:custGeom>
            <a:solidFill>
              <a:srgbClr val="102842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3"/>
            <p:cNvSpPr txBox="1"/>
            <p:nvPr/>
          </p:nvSpPr>
          <p:spPr>
            <a:xfrm rot="2156063">
              <a:off x="3231785" y="3231412"/>
              <a:ext cx="1304574" cy="5628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Canais</a:t>
              </a:r>
              <a:endParaRPr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1" name="Google Shape;81;p13"/>
          <p:cNvSpPr txBox="1"/>
          <p:nvPr/>
        </p:nvSpPr>
        <p:spPr>
          <a:xfrm>
            <a:off x="3121041" y="897110"/>
            <a:ext cx="2463357" cy="555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O Discord é uma ferramenta de comunicação entre usuários.</a:t>
            </a:r>
            <a:endParaRPr sz="1200" dirty="0"/>
          </a:p>
        </p:txBody>
      </p:sp>
      <p:cxnSp>
        <p:nvCxnSpPr>
          <p:cNvPr id="82" name="Google Shape;82;p13"/>
          <p:cNvCxnSpPr>
            <a:cxnSpLocks/>
          </p:cNvCxnSpPr>
          <p:nvPr/>
        </p:nvCxnSpPr>
        <p:spPr>
          <a:xfrm flipV="1">
            <a:off x="2323398" y="1155606"/>
            <a:ext cx="737114" cy="561532"/>
          </a:xfrm>
          <a:prstGeom prst="straightConnector1">
            <a:avLst/>
          </a:prstGeom>
          <a:noFill/>
          <a:ln w="19050" cap="flat" cmpd="sng">
            <a:solidFill>
              <a:srgbClr val="EF441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" name="Google Shape;83;p13"/>
          <p:cNvCxnSpPr>
            <a:cxnSpLocks/>
            <a:endCxn id="71" idx="1"/>
          </p:cNvCxnSpPr>
          <p:nvPr/>
        </p:nvCxnSpPr>
        <p:spPr>
          <a:xfrm>
            <a:off x="4095246" y="1869531"/>
            <a:ext cx="758068" cy="302806"/>
          </a:xfrm>
          <a:prstGeom prst="straightConnector1">
            <a:avLst/>
          </a:prstGeom>
          <a:noFill/>
          <a:ln w="19050" cap="flat" cmpd="sng">
            <a:solidFill>
              <a:srgbClr val="EF441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" name="Google Shape;84;p13"/>
          <p:cNvCxnSpPr>
            <a:cxnSpLocks/>
          </p:cNvCxnSpPr>
          <p:nvPr/>
        </p:nvCxnSpPr>
        <p:spPr>
          <a:xfrm flipH="1">
            <a:off x="4151120" y="3770488"/>
            <a:ext cx="201600" cy="728400"/>
          </a:xfrm>
          <a:prstGeom prst="straightConnector1">
            <a:avLst/>
          </a:prstGeom>
          <a:noFill/>
          <a:ln w="19050" cap="flat" cmpd="sng">
            <a:solidFill>
              <a:srgbClr val="EF441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" name="Google Shape;85;p13"/>
          <p:cNvCxnSpPr>
            <a:cxnSpLocks/>
          </p:cNvCxnSpPr>
          <p:nvPr/>
        </p:nvCxnSpPr>
        <p:spPr>
          <a:xfrm flipH="1" flipV="1">
            <a:off x="1794103" y="4250895"/>
            <a:ext cx="799980" cy="131699"/>
          </a:xfrm>
          <a:prstGeom prst="straightConnector1">
            <a:avLst/>
          </a:prstGeom>
          <a:noFill/>
          <a:ln w="19050" cap="flat" cmpd="sng">
            <a:solidFill>
              <a:srgbClr val="EF441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" name="Google Shape;86;p13"/>
          <p:cNvCxnSpPr/>
          <p:nvPr/>
        </p:nvCxnSpPr>
        <p:spPr>
          <a:xfrm rot="10800000">
            <a:off x="1204410" y="2768609"/>
            <a:ext cx="480300" cy="529800"/>
          </a:xfrm>
          <a:prstGeom prst="straightConnector1">
            <a:avLst/>
          </a:prstGeom>
          <a:noFill/>
          <a:ln w="19050" cap="flat" cmpd="sng">
            <a:solidFill>
              <a:srgbClr val="EF441D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17EB09C-1B0A-4CB5-83DF-1707762B56C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299"/>
          <a:stretch/>
        </p:blipFill>
        <p:spPr>
          <a:xfrm>
            <a:off x="6976047" y="338723"/>
            <a:ext cx="1424136" cy="6705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C3B2EE-4C59-406F-B020-C00BB189EB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7797" y="1026942"/>
            <a:ext cx="1360635" cy="62632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0A26E7-A9F4-44E2-9B29-293ECF80A6A1}"/>
              </a:ext>
            </a:extLst>
          </p:cNvPr>
          <p:cNvSpPr txBox="1"/>
          <p:nvPr/>
        </p:nvSpPr>
        <p:spPr>
          <a:xfrm>
            <a:off x="6153756" y="2584710"/>
            <a:ext cx="1987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Bahnschrift" panose="020B0502040204020203" pitchFamily="34" charset="0"/>
                <a:cs typeface="Arabic Typesetting" panose="020B0604020202020204" pitchFamily="66" charset="-78"/>
              </a:rPr>
              <a:t>Aumento de usuários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/>
          <p:nvPr/>
        </p:nvSpPr>
        <p:spPr>
          <a:xfrm>
            <a:off x="0" y="0"/>
            <a:ext cx="2174100" cy="5143500"/>
          </a:xfrm>
          <a:prstGeom prst="rect">
            <a:avLst/>
          </a:prstGeom>
          <a:solidFill>
            <a:srgbClr val="1028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1131775" y="1479150"/>
            <a:ext cx="2039400" cy="2005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1168675" y="1515000"/>
            <a:ext cx="1965600" cy="1934100"/>
          </a:xfrm>
          <a:prstGeom prst="ellipse">
            <a:avLst/>
          </a:prstGeom>
          <a:solidFill>
            <a:srgbClr val="1028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3473200" y="291325"/>
            <a:ext cx="762600" cy="737400"/>
          </a:xfrm>
          <a:prstGeom prst="ellipse">
            <a:avLst/>
          </a:prstGeom>
          <a:solidFill>
            <a:srgbClr val="1028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4"/>
          <p:cNvSpPr/>
          <p:nvPr/>
        </p:nvSpPr>
        <p:spPr>
          <a:xfrm rot="1401503">
            <a:off x="4203768" y="1290869"/>
            <a:ext cx="762710" cy="737578"/>
          </a:xfrm>
          <a:prstGeom prst="ellipse">
            <a:avLst/>
          </a:prstGeom>
          <a:solidFill>
            <a:srgbClr val="1028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4280025" y="2525775"/>
            <a:ext cx="762600" cy="737400"/>
          </a:xfrm>
          <a:prstGeom prst="ellipse">
            <a:avLst/>
          </a:prstGeom>
          <a:solidFill>
            <a:srgbClr val="1028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3473200" y="3666550"/>
            <a:ext cx="762600" cy="737400"/>
          </a:xfrm>
          <a:prstGeom prst="ellipse">
            <a:avLst/>
          </a:prstGeom>
          <a:solidFill>
            <a:srgbClr val="1028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8" name="Google Shape;9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3725" y="1824300"/>
            <a:ext cx="1315500" cy="13155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99" name="Google Shape;99;p14"/>
          <p:cNvCxnSpPr>
            <a:stCxn id="93" idx="7"/>
            <a:endCxn id="94" idx="3"/>
          </p:cNvCxnSpPr>
          <p:nvPr/>
        </p:nvCxnSpPr>
        <p:spPr>
          <a:xfrm rot="10800000" flipH="1">
            <a:off x="2846420" y="920742"/>
            <a:ext cx="738600" cy="877500"/>
          </a:xfrm>
          <a:prstGeom prst="straightConnector1">
            <a:avLst/>
          </a:prstGeom>
          <a:noFill/>
          <a:ln w="19050" cap="flat" cmpd="sng">
            <a:solidFill>
              <a:srgbClr val="EF441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" name="Google Shape;100;p14"/>
          <p:cNvCxnSpPr>
            <a:endCxn id="95" idx="3"/>
          </p:cNvCxnSpPr>
          <p:nvPr/>
        </p:nvCxnSpPr>
        <p:spPr>
          <a:xfrm rot="10800000" flipH="1">
            <a:off x="3081551" y="1792134"/>
            <a:ext cx="1152600" cy="359400"/>
          </a:xfrm>
          <a:prstGeom prst="straightConnector1">
            <a:avLst/>
          </a:prstGeom>
          <a:noFill/>
          <a:ln w="19050" cap="flat" cmpd="sng">
            <a:solidFill>
              <a:srgbClr val="EF441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1" name="Google Shape;101;p14"/>
          <p:cNvCxnSpPr>
            <a:endCxn id="96" idx="2"/>
          </p:cNvCxnSpPr>
          <p:nvPr/>
        </p:nvCxnSpPr>
        <p:spPr>
          <a:xfrm>
            <a:off x="3115125" y="2745375"/>
            <a:ext cx="1164900" cy="149100"/>
          </a:xfrm>
          <a:prstGeom prst="straightConnector1">
            <a:avLst/>
          </a:prstGeom>
          <a:noFill/>
          <a:ln w="19050" cap="flat" cmpd="sng">
            <a:solidFill>
              <a:srgbClr val="EF441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2" name="Google Shape;102;p14"/>
          <p:cNvCxnSpPr>
            <a:stCxn id="93" idx="5"/>
            <a:endCxn id="97" idx="1"/>
          </p:cNvCxnSpPr>
          <p:nvPr/>
        </p:nvCxnSpPr>
        <p:spPr>
          <a:xfrm>
            <a:off x="2846420" y="3165858"/>
            <a:ext cx="738600" cy="608700"/>
          </a:xfrm>
          <a:prstGeom prst="straightConnector1">
            <a:avLst/>
          </a:prstGeom>
          <a:noFill/>
          <a:ln w="19050" cap="flat" cmpd="sng">
            <a:solidFill>
              <a:srgbClr val="EF441D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3" name="Google Shape;103;p14"/>
          <p:cNvSpPr txBox="1"/>
          <p:nvPr/>
        </p:nvSpPr>
        <p:spPr>
          <a:xfrm rot="-5400000">
            <a:off x="-1657350" y="2384632"/>
            <a:ext cx="3833075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 b="1" dirty="0">
                <a:solidFill>
                  <a:srgbClr val="FFFFFF"/>
                </a:solidFill>
              </a:rPr>
              <a:t>BENEFÍCIOS DO DISCORD</a:t>
            </a:r>
            <a:endParaRPr sz="2100" b="1" dirty="0">
              <a:solidFill>
                <a:srgbClr val="FFFFFF"/>
              </a:solidFill>
            </a:endParaRPr>
          </a:p>
        </p:txBody>
      </p:sp>
      <p:sp>
        <p:nvSpPr>
          <p:cNvPr id="104" name="Google Shape;104;p14"/>
          <p:cNvSpPr txBox="1"/>
          <p:nvPr/>
        </p:nvSpPr>
        <p:spPr>
          <a:xfrm rot="-5400000">
            <a:off x="-559500" y="2392050"/>
            <a:ext cx="24204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b="1" dirty="0">
                <a:solidFill>
                  <a:srgbClr val="FFFFFF"/>
                </a:solidFill>
              </a:rPr>
              <a:t>Ticket Tool</a:t>
            </a:r>
            <a:endParaRPr sz="1300" b="1" dirty="0">
              <a:solidFill>
                <a:srgbClr val="FFFFFF"/>
              </a:solidFill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4404898" y="3928472"/>
            <a:ext cx="2716500" cy="6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Os são criados usando painéis com reações para manter seu canal sempre limpo.</a:t>
            </a:r>
            <a:endParaRPr dirty="0"/>
          </a:p>
        </p:txBody>
      </p:sp>
      <p:sp>
        <p:nvSpPr>
          <p:cNvPr id="106" name="Google Shape;106;p14"/>
          <p:cNvSpPr txBox="1"/>
          <p:nvPr/>
        </p:nvSpPr>
        <p:spPr>
          <a:xfrm>
            <a:off x="5141750" y="1335647"/>
            <a:ext cx="2174100" cy="6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Tudo é controlado com reações ou comandos.</a:t>
            </a:r>
            <a:endParaRPr dirty="0"/>
          </a:p>
        </p:txBody>
      </p:sp>
      <p:sp>
        <p:nvSpPr>
          <p:cNvPr id="107" name="Google Shape;107;p14"/>
          <p:cNvSpPr txBox="1"/>
          <p:nvPr/>
        </p:nvSpPr>
        <p:spPr>
          <a:xfrm>
            <a:off x="5221250" y="2515650"/>
            <a:ext cx="2174100" cy="6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Personalize quase tudo que você pode ver e muito mais.</a:t>
            </a:r>
            <a:endParaRPr/>
          </a:p>
        </p:txBody>
      </p:sp>
      <p:pic>
        <p:nvPicPr>
          <p:cNvPr id="110" name="Google Shape;11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6825" y="3882750"/>
            <a:ext cx="395400" cy="359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11" name="Google Shape;11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5625" y="1151781"/>
            <a:ext cx="2039400" cy="1087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64967" y="2648911"/>
            <a:ext cx="1645933" cy="87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40375" y="2685527"/>
            <a:ext cx="441900" cy="4179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14" name="Google Shape;114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05983" y="277159"/>
            <a:ext cx="1515550" cy="807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374808" y="1461008"/>
            <a:ext cx="441900" cy="393900"/>
          </a:xfrm>
          <a:prstGeom prst="flowChartConnector">
            <a:avLst/>
          </a:prstGeom>
          <a:noFill/>
          <a:ln>
            <a:noFill/>
          </a:ln>
        </p:spPr>
      </p:pic>
      <p:sp>
        <p:nvSpPr>
          <p:cNvPr id="30" name="Google Shape;108;p14">
            <a:extLst>
              <a:ext uri="{FF2B5EF4-FFF2-40B4-BE49-F238E27FC236}">
                <a16:creationId xmlns:a16="http://schemas.microsoft.com/office/drawing/2014/main" id="{B9A5B686-3D6D-4E67-8481-25D0F4AF93CA}"/>
              </a:ext>
            </a:extLst>
          </p:cNvPr>
          <p:cNvSpPr txBox="1"/>
          <p:nvPr/>
        </p:nvSpPr>
        <p:spPr>
          <a:xfrm>
            <a:off x="4409498" y="176967"/>
            <a:ext cx="2711900" cy="6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Os tickets podem ser fechados e reabertos para permitir suporte contínuo.</a:t>
            </a:r>
            <a:endParaRPr dirty="0"/>
          </a:p>
        </p:txBody>
      </p:sp>
      <p:pic>
        <p:nvPicPr>
          <p:cNvPr id="31" name="Google Shape;115;p14">
            <a:extLst>
              <a:ext uri="{FF2B5EF4-FFF2-40B4-BE49-F238E27FC236}">
                <a16:creationId xmlns:a16="http://schemas.microsoft.com/office/drawing/2014/main" id="{6D490746-97E0-44A5-9446-55E224EC842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633550" y="453229"/>
            <a:ext cx="441900" cy="401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F35503F-062B-4905-95AB-747D1707C43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95350" y="3882750"/>
            <a:ext cx="1646063" cy="877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110</Words>
  <Application>Microsoft Office PowerPoint</Application>
  <PresentationFormat>On-screen Show (16:9)</PresentationFormat>
  <Paragraphs>18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Roboto</vt:lpstr>
      <vt:lpstr>Arial</vt:lpstr>
      <vt:lpstr>Bahnschrift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Luiza Mazo</cp:lastModifiedBy>
  <cp:revision>6</cp:revision>
  <dcterms:modified xsi:type="dcterms:W3CDTF">2020-11-13T20:20:56Z</dcterms:modified>
</cp:coreProperties>
</file>