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8288000" cy="10287000"/>
  <p:notesSz cx="6858000" cy="9144000"/>
  <p:embeddedFontLst>
    <p:embeddedFont>
      <p:font typeface="Assistant Regular Bold" panose="020B0604020202020204" charset="-79"/>
      <p:regular r:id="rId19"/>
    </p:embeddedFont>
    <p:embeddedFont>
      <p:font typeface="Antonio Bold Bold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Antonio Bold" panose="020B0604020202020204" charset="0"/>
      <p:regular r:id="rId25"/>
    </p:embeddedFont>
    <p:embeddedFont>
      <p:font typeface="Glacial Indifference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487664" y="2682779"/>
            <a:ext cx="5006579" cy="5006559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4118751"/>
            <a:ext cx="8588012" cy="1955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75"/>
              </a:lnSpc>
            </a:pPr>
            <a:r>
              <a:rPr lang="en-US" sz="14399" spc="-287">
                <a:solidFill>
                  <a:srgbClr val="141414"/>
                </a:solidFill>
                <a:latin typeface="Antonio Bold"/>
              </a:rPr>
              <a:t>SUPER</a:t>
            </a:r>
            <a:r>
              <a:rPr lang="en-US" sz="14399" spc="-287">
                <a:solidFill>
                  <a:srgbClr val="EF441D"/>
                </a:solidFill>
                <a:latin typeface="Antonio Bold"/>
              </a:rPr>
              <a:t>VISOR</a:t>
            </a:r>
            <a:r>
              <a:rPr lang="en-US" sz="14399" spc="-287">
                <a:solidFill>
                  <a:srgbClr val="FFFFFF"/>
                </a:solidFill>
                <a:latin typeface="Antonio Bold"/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335509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05907" y="2044764"/>
            <a:ext cx="10676186" cy="79945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5093" y="365530"/>
            <a:ext cx="7357813" cy="132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EF441D"/>
                </a:solidFill>
                <a:latin typeface="Antonio Bold Bold"/>
              </a:rPr>
              <a:t>MOCKUP DE TELA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8431" y="1652211"/>
            <a:ext cx="12671137" cy="698257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74103" y="300364"/>
            <a:ext cx="8939793" cy="12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8340">
                <a:solidFill>
                  <a:srgbClr val="FFFFFF"/>
                </a:solidFill>
                <a:latin typeface="Antonio Bold Bold"/>
              </a:rPr>
              <a:t>MOCKUP DE TELA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83840" y="1314469"/>
            <a:ext cx="13920320" cy="76580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74103" y="300364"/>
            <a:ext cx="8939793" cy="12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8340">
                <a:solidFill>
                  <a:srgbClr val="FFFFFF"/>
                </a:solidFill>
                <a:latin typeface="Antonio Bold Bold"/>
              </a:rPr>
              <a:t>MOCKUP DE TELA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317044"/>
            <a:ext cx="8542481" cy="610961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30500" y="3804150"/>
            <a:ext cx="8542400" cy="606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901487" y="551808"/>
            <a:ext cx="7357813" cy="2668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EF441D"/>
                </a:solidFill>
                <a:latin typeface="Antonio Bold Bold"/>
              </a:rPr>
              <a:t>PROTÓTIPO DE MÓDULO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59505" y="738197"/>
            <a:ext cx="315503" cy="2295506"/>
            <a:chOff x="0" y="0"/>
            <a:chExt cx="420671" cy="3060674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220180" y="659247"/>
              <a:ext cx="15943639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r>
                <a:rPr lang="en-US" sz="11742" dirty="0">
                  <a:solidFill>
                    <a:srgbClr val="FFFFFF"/>
                  </a:solidFill>
                  <a:latin typeface="Antonio Bold Bold"/>
                </a:rPr>
                <a:t>TELAS EM JAVA SWING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14984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1214432" y="3910156"/>
            <a:ext cx="11533693" cy="3200600"/>
            <a:chOff x="0" y="0"/>
            <a:chExt cx="15378258" cy="4267467"/>
          </a:xfrm>
        </p:grpSpPr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-164707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-164707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220180" y="531793"/>
              <a:ext cx="15943639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r>
                <a:rPr lang="en-US" sz="11742" dirty="0">
                  <a:solidFill>
                    <a:srgbClr val="FFFFFF"/>
                  </a:solidFill>
                  <a:latin typeface="Antonio Bold Bold"/>
                </a:rPr>
                <a:t>CLIENTE LINUX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297948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-2485718" y="3910156"/>
            <a:ext cx="11533693" cy="3200600"/>
            <a:chOff x="0" y="0"/>
            <a:chExt cx="15378258" cy="4267467"/>
          </a:xfrm>
        </p:grpSpPr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220181" y="183544"/>
              <a:ext cx="1594363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r>
                <a:rPr lang="en-US" sz="11742">
                  <a:solidFill>
                    <a:srgbClr val="FFFFFF"/>
                  </a:solidFill>
                  <a:latin typeface="Antonio Bold Bold"/>
                </a:rPr>
                <a:t>USO DA API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515719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3377153" y="8432055"/>
            <a:ext cx="11533693" cy="3200600"/>
            <a:chOff x="0" y="0"/>
            <a:chExt cx="15378258" cy="4267467"/>
          </a:xfrm>
        </p:grpSpPr>
      </p:grpSp>
      <p:grpSp>
        <p:nvGrpSpPr>
          <p:cNvPr id="8" name="Group 8"/>
          <p:cNvGrpSpPr/>
          <p:nvPr/>
        </p:nvGrpSpPr>
        <p:grpSpPr>
          <a:xfrm>
            <a:off x="3377153" y="-1129781"/>
            <a:ext cx="11533693" cy="3200600"/>
            <a:chOff x="0" y="0"/>
            <a:chExt cx="15378258" cy="4267467"/>
          </a:xfrm>
        </p:grpSpPr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65093" y="609836"/>
            <a:ext cx="7357813" cy="133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EF441D"/>
                </a:solidFill>
                <a:latin typeface="Antonio Bold Bold"/>
              </a:rPr>
              <a:t>CONCLUSÃO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57907" y="129154"/>
            <a:ext cx="315503" cy="2295506"/>
            <a:chOff x="0" y="0"/>
            <a:chExt cx="420671" cy="306067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49602" y="1455809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Guilherme Alves Ferriera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749602" y="3166980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Isabella Oliveira Lima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749602" y="4878151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Karina Lie Wakassuqui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49602" y="6589322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Luiza Vitória Antunes Mazo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49602" y="8300493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02842"/>
                </a:solidFill>
                <a:latin typeface="Assistant Regular Bold"/>
              </a:rPr>
              <a:t>Vinicius  Silva da Conceição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527459" y="1360425"/>
            <a:ext cx="733915" cy="73391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527459" y="8205109"/>
            <a:ext cx="733915" cy="733912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558856" y="6493938"/>
            <a:ext cx="733915" cy="733912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0527459" y="4776544"/>
            <a:ext cx="733915" cy="733912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527459" y="3071596"/>
            <a:ext cx="733915" cy="733912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349476" y="4280578"/>
            <a:ext cx="7245148" cy="1857330"/>
            <a:chOff x="0" y="0"/>
            <a:chExt cx="9660197" cy="2476440"/>
          </a:xfrm>
        </p:grpSpPr>
        <p:sp>
          <p:nvSpPr>
            <p:cNvPr id="18" name="AutoShape 18"/>
            <p:cNvSpPr/>
            <p:nvPr/>
          </p:nvSpPr>
          <p:spPr>
            <a:xfrm>
              <a:off x="0" y="0"/>
              <a:ext cx="9660197" cy="2476440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296646" y="439278"/>
              <a:ext cx="9066905" cy="1588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427"/>
                </a:lnSpc>
              </a:pPr>
              <a:r>
                <a:rPr lang="en-US" sz="7856">
                  <a:solidFill>
                    <a:srgbClr val="FFFFFF"/>
                  </a:solidFill>
                  <a:latin typeface="Antonio Bold"/>
                </a:rPr>
                <a:t>EQUIPE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80330"/>
            <a:ext cx="7357813" cy="132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EF441D"/>
                </a:solidFill>
                <a:latin typeface="Antonio Bold Bold"/>
              </a:rPr>
              <a:t>NEGÓCIO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00465" y="2771610"/>
            <a:ext cx="6558835" cy="471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>
                <a:solidFill>
                  <a:srgbClr val="272727"/>
                </a:solidFill>
                <a:latin typeface="Glacial Indifference"/>
              </a:rPr>
              <a:t>Sistema de monitoramento de computadores em faculdades. </a:t>
            </a:r>
          </a:p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>
                <a:solidFill>
                  <a:srgbClr val="272727"/>
                </a:solidFill>
                <a:latin typeface="Glacial Indifference"/>
              </a:rPr>
              <a:t>A equipe que utilizará o sistema é o setor de  T.I. da faculdade</a:t>
            </a:r>
          </a:p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>
                <a:solidFill>
                  <a:srgbClr val="272727"/>
                </a:solidFill>
                <a:latin typeface="Glacial Indifference"/>
              </a:rPr>
              <a:t>A equipe de T.I da faculdade dará o suporte aos professores  que farão</a:t>
            </a:r>
          </a:p>
          <a:p>
            <a:pPr>
              <a:lnSpc>
                <a:spcPts val="3833"/>
              </a:lnSpc>
            </a:pPr>
            <a:r>
              <a:rPr lang="en-US" sz="2948">
                <a:solidFill>
                  <a:srgbClr val="000000"/>
                </a:solidFill>
                <a:latin typeface="Glacial Indifference"/>
              </a:rPr>
              <a:t>a solicitação de atendimento.</a:t>
            </a:r>
          </a:p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>
                <a:solidFill>
                  <a:srgbClr val="272727"/>
                </a:solidFill>
                <a:latin typeface="Glacial Indifference"/>
              </a:rPr>
              <a:t> As informações da ocorrência estarão em um banco de dados que ajudará na avaliação de incidências.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345596" y="3995747"/>
            <a:ext cx="315503" cy="2295506"/>
            <a:chOff x="0" y="0"/>
            <a:chExt cx="420671" cy="306067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4395147" y="3992634"/>
            <a:ext cx="11533693" cy="3200600"/>
            <a:chOff x="0" y="0"/>
            <a:chExt cx="15378258" cy="4267467"/>
          </a:xfrm>
        </p:grpSpPr>
      </p:grpSp>
      <p:grpSp>
        <p:nvGrpSpPr>
          <p:cNvPr id="3" name="Group 3"/>
          <p:cNvGrpSpPr/>
          <p:nvPr/>
        </p:nvGrpSpPr>
        <p:grpSpPr>
          <a:xfrm>
            <a:off x="5525112" y="496210"/>
            <a:ext cx="7679292" cy="1560280"/>
            <a:chOff x="0" y="0"/>
            <a:chExt cx="10239055" cy="208037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0239055" cy="20803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772091" y="109297"/>
              <a:ext cx="6694873" cy="1620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21"/>
                </a:lnSpc>
              </a:pPr>
              <a:r>
                <a:rPr lang="en-US" sz="8017">
                  <a:solidFill>
                    <a:srgbClr val="FFFFFF"/>
                  </a:solidFill>
                  <a:latin typeface="Antonio Bold"/>
                </a:rPr>
                <a:t>PROBLEMA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079567">
            <a:off x="5207675" y="3521006"/>
            <a:ext cx="1096222" cy="90615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972000" y="3013613"/>
            <a:ext cx="2840554" cy="693479"/>
            <a:chOff x="0" y="0"/>
            <a:chExt cx="3787405" cy="924639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3787405" cy="924639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655493" y="52811"/>
              <a:ext cx="2476419" cy="716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6"/>
                </a:lnSpc>
              </a:pPr>
              <a:r>
                <a:rPr lang="en-US" sz="3563">
                  <a:solidFill>
                    <a:srgbClr val="000000"/>
                  </a:solidFill>
                  <a:latin typeface="Antonio Bold"/>
                </a:rPr>
                <a:t>PROFESSOR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745369" y="5698990"/>
            <a:ext cx="3488253" cy="693479"/>
            <a:chOff x="0" y="0"/>
            <a:chExt cx="4651005" cy="924639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4651005" cy="924639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804957" y="52811"/>
              <a:ext cx="3041090" cy="716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6"/>
                </a:lnSpc>
              </a:pPr>
              <a:r>
                <a:rPr lang="en-US" sz="3563">
                  <a:solidFill>
                    <a:srgbClr val="000000"/>
                  </a:solidFill>
                  <a:latin typeface="Antonio Bold"/>
                </a:rPr>
                <a:t>COMPUTADOR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684559" y="8025956"/>
            <a:ext cx="2840554" cy="693479"/>
            <a:chOff x="0" y="0"/>
            <a:chExt cx="3787405" cy="924639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3787405" cy="924639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655493" y="52811"/>
              <a:ext cx="2476419" cy="716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6"/>
                </a:lnSpc>
              </a:pPr>
              <a:r>
                <a:rPr lang="en-US" sz="3563">
                  <a:solidFill>
                    <a:srgbClr val="000000"/>
                  </a:solidFill>
                  <a:latin typeface="Antonio Bold Bold"/>
                </a:rPr>
                <a:t>SUPORTE</a:t>
              </a: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8402800" y="4332994"/>
            <a:ext cx="1057727" cy="874331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10279122" y="4384521"/>
            <a:ext cx="1040523" cy="86011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10687129">
            <a:off x="10958604" y="7347389"/>
            <a:ext cx="1047090" cy="865538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 rot="-5400000">
            <a:off x="10551330" y="5394712"/>
            <a:ext cx="3221335" cy="284759"/>
            <a:chOff x="0" y="0"/>
            <a:chExt cx="9194800" cy="812800"/>
          </a:xfrm>
        </p:grpSpPr>
        <p:sp>
          <p:nvSpPr>
            <p:cNvPr id="20" name="Freeform 20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102842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6464296" y="3100820"/>
            <a:ext cx="2201868" cy="1193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480">
                <a:solidFill>
                  <a:srgbClr val="000000"/>
                </a:solidFill>
                <a:latin typeface="Assistant Regular Bold"/>
              </a:rPr>
              <a:t>Tenta registrar as notas dos alunos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047834" y="5558990"/>
            <a:ext cx="2321494" cy="83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615">
                <a:solidFill>
                  <a:srgbClr val="000000"/>
                </a:solidFill>
                <a:latin typeface="Assistant Regular Bold"/>
              </a:rPr>
              <a:t>Computador com problemas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97117" y="3688042"/>
            <a:ext cx="2932258" cy="38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446">
                <a:solidFill>
                  <a:srgbClr val="000000"/>
                </a:solidFill>
                <a:latin typeface="Assistant Regular Bold"/>
              </a:rPr>
              <a:t>Pede ajuda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397340" y="8201305"/>
            <a:ext cx="2396184" cy="86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ssistant Regular Bold"/>
              </a:rPr>
              <a:t>Vai até a sala dos professores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9606802">
            <a:off x="10998917" y="9018870"/>
            <a:ext cx="1047090" cy="865538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2019618" y="8270544"/>
            <a:ext cx="2396184" cy="86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ssistant Regular Bold"/>
              </a:rPr>
              <a:t>Reparar computador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095065">
            <a:off x="13025598" y="4461331"/>
            <a:ext cx="1047090" cy="865538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 rot="-5400000">
            <a:off x="12463632" y="6615371"/>
            <a:ext cx="3229196" cy="285454"/>
            <a:chOff x="0" y="0"/>
            <a:chExt cx="9194800" cy="812800"/>
          </a:xfrm>
        </p:grpSpPr>
        <p:sp>
          <p:nvSpPr>
            <p:cNvPr id="29" name="Freeform 29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102842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2487517" y="3688042"/>
            <a:ext cx="2932258" cy="38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446">
                <a:solidFill>
                  <a:srgbClr val="000000"/>
                </a:solidFill>
                <a:latin typeface="Assistant Regular Bold"/>
              </a:rPr>
              <a:t>Terminar a aula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5628240" y="3444466"/>
            <a:ext cx="2659760" cy="890608"/>
            <a:chOff x="0" y="0"/>
            <a:chExt cx="3546346" cy="1187477"/>
          </a:xfrm>
        </p:grpSpPr>
        <p:sp>
          <p:nvSpPr>
            <p:cNvPr id="32" name="AutoShape 32"/>
            <p:cNvSpPr/>
            <p:nvPr/>
          </p:nvSpPr>
          <p:spPr>
            <a:xfrm>
              <a:off x="0" y="0"/>
              <a:ext cx="3546346" cy="1187477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613772" y="38221"/>
              <a:ext cx="2318802" cy="1036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4"/>
                </a:lnSpc>
              </a:pPr>
              <a:r>
                <a:rPr lang="en-US" sz="2579">
                  <a:solidFill>
                    <a:srgbClr val="FFFFFF"/>
                  </a:solidFill>
                  <a:latin typeface="Antonio Bold"/>
                </a:rPr>
                <a:t>ATENDIMENTO FINALIZADO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80330"/>
            <a:ext cx="7357813" cy="132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EF441D"/>
                </a:solidFill>
                <a:latin typeface="Antonio Bold Bold"/>
              </a:rPr>
              <a:t>SOLUÇÃO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39400" y="1333500"/>
            <a:ext cx="6558835" cy="6604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As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informações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da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ocorrência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estarão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um banco de dados que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ajudará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na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incidências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. </a:t>
            </a:r>
          </a:p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Haverá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dashboard com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controle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monitoramento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visual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onde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suporte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de T.I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conseguirá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verificar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problema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computador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.</a:t>
            </a:r>
          </a:p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Emitiremos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alerta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para que a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equipe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de T.I. 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mais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atenta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determinada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máquina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. </a:t>
            </a:r>
          </a:p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Terá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por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pontuação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período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após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atendimento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para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termos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melhoria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contínua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Glacial Indifference"/>
              </a:rPr>
              <a:t>processo</a:t>
            </a:r>
            <a:r>
              <a:rPr lang="en-US" sz="2948" dirty="0">
                <a:solidFill>
                  <a:srgbClr val="272727"/>
                </a:solidFill>
                <a:latin typeface="Glacial Indifference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294281" y="3995747"/>
            <a:ext cx="315503" cy="2295506"/>
            <a:chOff x="0" y="0"/>
            <a:chExt cx="420671" cy="306067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76429"/>
            <a:ext cx="7357813" cy="133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EF441D"/>
                </a:solidFill>
                <a:latin typeface="Antonio Bold Bold"/>
              </a:rPr>
              <a:t>INOVAÇÃO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00465" y="1298908"/>
            <a:ext cx="6558835" cy="816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>
                <a:solidFill>
                  <a:srgbClr val="272727"/>
                </a:solidFill>
                <a:latin typeface="Glacial Indifference"/>
              </a:rPr>
              <a:t>As informações da ocorrência estarão em um banco de dados que ajudará na avaliação de incidências. </a:t>
            </a:r>
          </a:p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>
                <a:solidFill>
                  <a:srgbClr val="272727"/>
                </a:solidFill>
                <a:latin typeface="Glacial Indifference"/>
              </a:rPr>
              <a:t>Haverá uma dashboard com controle de monitoramento visual onde o suporte de T.I conseguirá verificar o problema do computador.</a:t>
            </a:r>
          </a:p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>
                <a:solidFill>
                  <a:srgbClr val="272727"/>
                </a:solidFill>
                <a:latin typeface="Glacial Indifference"/>
              </a:rPr>
              <a:t>Emitiremos um alerta para que a equipe de T.I.  mais atenta em determinada máquina. </a:t>
            </a:r>
          </a:p>
          <a:p>
            <a:pPr marL="636581" lvl="1" indent="-318290">
              <a:lnSpc>
                <a:spcPts val="3833"/>
              </a:lnSpc>
              <a:buFont typeface="Arial"/>
              <a:buChar char="•"/>
            </a:pPr>
            <a:r>
              <a:rPr lang="en-US" sz="2948">
                <a:solidFill>
                  <a:srgbClr val="272727"/>
                </a:solidFill>
                <a:latin typeface="Glacial Indifference"/>
              </a:rPr>
              <a:t>Terá uma avaliação por pontuação um período após o atendimento para termos uma melhoria contínua do processo.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62506" y="3995747"/>
            <a:ext cx="315503" cy="2295506"/>
            <a:chOff x="0" y="0"/>
            <a:chExt cx="420671" cy="306067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0641" y="1459597"/>
            <a:ext cx="15986718" cy="898814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04354" y="248560"/>
            <a:ext cx="7679292" cy="1560280"/>
            <a:chOff x="0" y="0"/>
            <a:chExt cx="10239055" cy="208037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0239055" cy="20803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772091" y="109297"/>
              <a:ext cx="6694873" cy="1620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21"/>
                </a:lnSpc>
              </a:pPr>
              <a:r>
                <a:rPr lang="en-US" sz="8017">
                  <a:solidFill>
                    <a:srgbClr val="FFFFFF"/>
                  </a:solidFill>
                  <a:latin typeface="Antonio Bold"/>
                </a:rPr>
                <a:t>LLD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89954" y="245006"/>
            <a:ext cx="9508091" cy="1567389"/>
            <a:chOff x="0" y="0"/>
            <a:chExt cx="12677455" cy="2089852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677455" cy="2089852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194109" y="109297"/>
              <a:ext cx="8289237" cy="1630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21"/>
                </a:lnSpc>
              </a:pPr>
              <a:r>
                <a:rPr lang="en-US" sz="8017">
                  <a:solidFill>
                    <a:srgbClr val="FFFFFF"/>
                  </a:solidFill>
                  <a:latin typeface="Antonio Bold Bold"/>
                </a:rPr>
                <a:t>BPMN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916" r="916"/>
          <a:stretch>
            <a:fillRect/>
          </a:stretch>
        </p:blipFill>
        <p:spPr>
          <a:xfrm>
            <a:off x="3228948" y="1971225"/>
            <a:ext cx="11830103" cy="831577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389954" y="248560"/>
            <a:ext cx="9508091" cy="1560280"/>
            <a:chOff x="0" y="0"/>
            <a:chExt cx="12677455" cy="208037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2677455" cy="20803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94109" y="109297"/>
              <a:ext cx="8289237" cy="1620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21"/>
                </a:lnSpc>
              </a:pPr>
              <a:r>
                <a:rPr lang="en-US" sz="8017">
                  <a:solidFill>
                    <a:srgbClr val="FFFFFF"/>
                  </a:solidFill>
                  <a:latin typeface="Antonio Bold Bold"/>
                </a:rPr>
                <a:t>BANCO DE DADOS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277</Words>
  <Application>Microsoft Office PowerPoint</Application>
  <PresentationFormat>Personalizar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Assistant Regular Bold</vt:lpstr>
      <vt:lpstr>Antonio Bold Bold</vt:lpstr>
      <vt:lpstr>Calibri</vt:lpstr>
      <vt:lpstr>Antonio Bold</vt:lpstr>
      <vt:lpstr>Arial</vt:lpstr>
      <vt:lpstr>Glacial Indifference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Funny Dating Animated Presentation</dc:title>
  <dc:creator>Aluno</dc:creator>
  <cp:lastModifiedBy>Aluno</cp:lastModifiedBy>
  <cp:revision>2</cp:revision>
  <dcterms:created xsi:type="dcterms:W3CDTF">2006-08-16T00:00:00Z</dcterms:created>
  <dcterms:modified xsi:type="dcterms:W3CDTF">2020-10-28T00:24:28Z</dcterms:modified>
  <dc:identifier>DAELuUEvdZY</dc:identifier>
</cp:coreProperties>
</file>