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27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9" r:id="rId11"/>
    <p:sldId id="283" r:id="rId12"/>
    <p:sldId id="270" r:id="rId13"/>
    <p:sldId id="271" r:id="rId14"/>
    <p:sldId id="272" r:id="rId15"/>
    <p:sldId id="273" r:id="rId16"/>
    <p:sldId id="275" r:id="rId17"/>
    <p:sldId id="268" r:id="rId18"/>
    <p:sldId id="276" r:id="rId19"/>
    <p:sldId id="277" r:id="rId20"/>
    <p:sldId id="278" r:id="rId21"/>
    <p:sldId id="280" r:id="rId22"/>
    <p:sldId id="285" r:id="rId23"/>
    <p:sldId id="284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41A"/>
    <a:srgbClr val="F65116"/>
    <a:srgbClr val="F76029"/>
    <a:srgbClr val="BD582C"/>
    <a:srgbClr val="E48312"/>
    <a:srgbClr val="FF8038"/>
    <a:srgbClr val="EF441D"/>
    <a:srgbClr val="0D171F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7F6EA4-7CF4-4AFF-6DD1-9114C1BAC16E}" v="3" dt="2020-09-13T07:42:37.028"/>
    <p1510:client id="{45A46C54-E0AF-0A89-C971-E5FAB3C96FAB}" v="2675" dt="2020-09-13T07:40:28.499"/>
    <p1510:client id="{81C41B33-4199-4AD5-0E50-C8833B445B45}" v="166" dt="2020-09-12T20:08:25.256"/>
    <p1510:client id="{C5D7B7D8-0E9A-686F-CA6D-3E282FBA7E04}" v="120" dt="2020-09-15T23:25:09.006"/>
    <p1510:client id="{E40AD1DA-8469-E8E9-B359-21265F1DC05B}" v="92" dt="2020-09-12T21:19:29.7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36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5DC73-20F8-4766-AB8B-AACA8103AA5D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DF092-0987-49C1-BBF9-2A08323260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654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DDF092-0987-49C1-BBF9-2A08323260D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587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DDF092-0987-49C1-BBF9-2A08323260DE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81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82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2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8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9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62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8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5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0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8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9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78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5738" y="2493105"/>
            <a:ext cx="5206056" cy="935895"/>
          </a:xfrm>
        </p:spPr>
        <p:txBody>
          <a:bodyPr>
            <a:normAutofit fontScale="90000"/>
          </a:bodyPr>
          <a:lstStyle/>
          <a:p>
            <a:r>
              <a:rPr lang="en-US" b="1" err="1">
                <a:latin typeface="Avenir Next LT Pro Light"/>
              </a:rPr>
              <a:t>Super</a:t>
            </a:r>
            <a:r>
              <a:rPr lang="en-US" b="1" err="1">
                <a:solidFill>
                  <a:srgbClr val="EF441D"/>
                </a:solidFill>
                <a:latin typeface="Avenir Next LT Pro Light"/>
              </a:rPr>
              <a:t>Visor</a:t>
            </a:r>
            <a:endParaRPr lang="en-US" b="1">
              <a:solidFill>
                <a:srgbClr val="EF441D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F756-3A89-4AAB-8277-BE691E5A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STORY BOARD</a:t>
            </a:r>
            <a:endParaRPr lang="en-US"/>
          </a:p>
        </p:txBody>
      </p:sp>
      <p:pic>
        <p:nvPicPr>
          <p:cNvPr id="5" name="Imagem 4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07A94D6C-8E04-468B-AB0A-76D4E9D94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63" y="1816873"/>
            <a:ext cx="8245337" cy="450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9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USER STORIES: PROFESSOR</a:t>
            </a:r>
            <a:endParaRPr lang="en-US"/>
          </a:p>
        </p:txBody>
      </p:sp>
      <p:sp>
        <p:nvSpPr>
          <p:cNvPr id="6" name="Retângulo 4">
            <a:extLst>
              <a:ext uri="{FF2B5EF4-FFF2-40B4-BE49-F238E27FC236}">
                <a16:creationId xmlns:a16="http://schemas.microsoft.com/office/drawing/2014/main" id="{5E84AA9A-6A08-4710-83E0-348E9E6E8C84}"/>
              </a:ext>
            </a:extLst>
          </p:cNvPr>
          <p:cNvSpPr/>
          <p:nvPr/>
        </p:nvSpPr>
        <p:spPr>
          <a:xfrm>
            <a:off x="4475692" y="2048965"/>
            <a:ext cx="3301575" cy="1751939"/>
          </a:xfrm>
          <a:custGeom>
            <a:avLst/>
            <a:gdLst>
              <a:gd name="connsiteX0" fmla="*/ 0 w 3301575"/>
              <a:gd name="connsiteY0" fmla="*/ 0 h 1751939"/>
              <a:gd name="connsiteX1" fmla="*/ 484231 w 3301575"/>
              <a:gd name="connsiteY1" fmla="*/ 0 h 1751939"/>
              <a:gd name="connsiteX2" fmla="*/ 1034494 w 3301575"/>
              <a:gd name="connsiteY2" fmla="*/ 0 h 1751939"/>
              <a:gd name="connsiteX3" fmla="*/ 1617772 w 3301575"/>
              <a:gd name="connsiteY3" fmla="*/ 0 h 1751939"/>
              <a:gd name="connsiteX4" fmla="*/ 2135019 w 3301575"/>
              <a:gd name="connsiteY4" fmla="*/ 0 h 1751939"/>
              <a:gd name="connsiteX5" fmla="*/ 2685281 w 3301575"/>
              <a:gd name="connsiteY5" fmla="*/ 0 h 1751939"/>
              <a:gd name="connsiteX6" fmla="*/ 3301575 w 3301575"/>
              <a:gd name="connsiteY6" fmla="*/ 0 h 1751939"/>
              <a:gd name="connsiteX7" fmla="*/ 3301575 w 3301575"/>
              <a:gd name="connsiteY7" fmla="*/ 619018 h 1751939"/>
              <a:gd name="connsiteX8" fmla="*/ 3301575 w 3301575"/>
              <a:gd name="connsiteY8" fmla="*/ 1150440 h 1751939"/>
              <a:gd name="connsiteX9" fmla="*/ 3301575 w 3301575"/>
              <a:gd name="connsiteY9" fmla="*/ 1751939 h 1751939"/>
              <a:gd name="connsiteX10" fmla="*/ 2751313 w 3301575"/>
              <a:gd name="connsiteY10" fmla="*/ 1751939 h 1751939"/>
              <a:gd name="connsiteX11" fmla="*/ 2135019 w 3301575"/>
              <a:gd name="connsiteY11" fmla="*/ 1751939 h 1751939"/>
              <a:gd name="connsiteX12" fmla="*/ 1518725 w 3301575"/>
              <a:gd name="connsiteY12" fmla="*/ 1751939 h 1751939"/>
              <a:gd name="connsiteX13" fmla="*/ 1001478 w 3301575"/>
              <a:gd name="connsiteY13" fmla="*/ 1751939 h 1751939"/>
              <a:gd name="connsiteX14" fmla="*/ 0 w 3301575"/>
              <a:gd name="connsiteY14" fmla="*/ 1751939 h 1751939"/>
              <a:gd name="connsiteX15" fmla="*/ 0 w 3301575"/>
              <a:gd name="connsiteY15" fmla="*/ 1220518 h 1751939"/>
              <a:gd name="connsiteX16" fmla="*/ 0 w 3301575"/>
              <a:gd name="connsiteY16" fmla="*/ 654057 h 1751939"/>
              <a:gd name="connsiteX17" fmla="*/ 0 w 3301575"/>
              <a:gd name="connsiteY17" fmla="*/ 0 h 1751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01575" h="1751939" fill="none" extrusionOk="0">
                <a:moveTo>
                  <a:pt x="0" y="0"/>
                </a:moveTo>
                <a:cubicBezTo>
                  <a:pt x="143520" y="-13971"/>
                  <a:pt x="386063" y="40796"/>
                  <a:pt x="484231" y="0"/>
                </a:cubicBezTo>
                <a:cubicBezTo>
                  <a:pt x="582399" y="-40796"/>
                  <a:pt x="849048" y="31096"/>
                  <a:pt x="1034494" y="0"/>
                </a:cubicBezTo>
                <a:cubicBezTo>
                  <a:pt x="1219940" y="-31096"/>
                  <a:pt x="1491141" y="52557"/>
                  <a:pt x="1617772" y="0"/>
                </a:cubicBezTo>
                <a:cubicBezTo>
                  <a:pt x="1744403" y="-52557"/>
                  <a:pt x="1922727" y="3835"/>
                  <a:pt x="2135019" y="0"/>
                </a:cubicBezTo>
                <a:cubicBezTo>
                  <a:pt x="2347311" y="-3835"/>
                  <a:pt x="2423226" y="64815"/>
                  <a:pt x="2685281" y="0"/>
                </a:cubicBezTo>
                <a:cubicBezTo>
                  <a:pt x="2947336" y="-64815"/>
                  <a:pt x="3072897" y="33910"/>
                  <a:pt x="3301575" y="0"/>
                </a:cubicBezTo>
                <a:cubicBezTo>
                  <a:pt x="3313623" y="129766"/>
                  <a:pt x="3240564" y="413413"/>
                  <a:pt x="3301575" y="619018"/>
                </a:cubicBezTo>
                <a:cubicBezTo>
                  <a:pt x="3362586" y="824623"/>
                  <a:pt x="3249214" y="948943"/>
                  <a:pt x="3301575" y="1150440"/>
                </a:cubicBezTo>
                <a:cubicBezTo>
                  <a:pt x="3353936" y="1351937"/>
                  <a:pt x="3252014" y="1538151"/>
                  <a:pt x="3301575" y="1751939"/>
                </a:cubicBezTo>
                <a:cubicBezTo>
                  <a:pt x="3054128" y="1778456"/>
                  <a:pt x="2937194" y="1704377"/>
                  <a:pt x="2751313" y="1751939"/>
                </a:cubicBezTo>
                <a:cubicBezTo>
                  <a:pt x="2565432" y="1799501"/>
                  <a:pt x="2329148" y="1742399"/>
                  <a:pt x="2135019" y="1751939"/>
                </a:cubicBezTo>
                <a:cubicBezTo>
                  <a:pt x="1940890" y="1761479"/>
                  <a:pt x="1677127" y="1700235"/>
                  <a:pt x="1518725" y="1751939"/>
                </a:cubicBezTo>
                <a:cubicBezTo>
                  <a:pt x="1360323" y="1803643"/>
                  <a:pt x="1162831" y="1717087"/>
                  <a:pt x="1001478" y="1751939"/>
                </a:cubicBezTo>
                <a:cubicBezTo>
                  <a:pt x="840125" y="1786791"/>
                  <a:pt x="209305" y="1709424"/>
                  <a:pt x="0" y="1751939"/>
                </a:cubicBezTo>
                <a:cubicBezTo>
                  <a:pt x="-52541" y="1495027"/>
                  <a:pt x="10810" y="1398917"/>
                  <a:pt x="0" y="1220518"/>
                </a:cubicBezTo>
                <a:cubicBezTo>
                  <a:pt x="-10810" y="1042119"/>
                  <a:pt x="3415" y="768725"/>
                  <a:pt x="0" y="654057"/>
                </a:cubicBezTo>
                <a:cubicBezTo>
                  <a:pt x="-3415" y="539389"/>
                  <a:pt x="38652" y="191725"/>
                  <a:pt x="0" y="0"/>
                </a:cubicBezTo>
                <a:close/>
              </a:path>
              <a:path w="3301575" h="1751939" stroke="0" extrusionOk="0">
                <a:moveTo>
                  <a:pt x="0" y="0"/>
                </a:moveTo>
                <a:cubicBezTo>
                  <a:pt x="182944" y="-39760"/>
                  <a:pt x="317188" y="45744"/>
                  <a:pt x="616294" y="0"/>
                </a:cubicBezTo>
                <a:cubicBezTo>
                  <a:pt x="915400" y="-45744"/>
                  <a:pt x="995694" y="57489"/>
                  <a:pt x="1166556" y="0"/>
                </a:cubicBezTo>
                <a:cubicBezTo>
                  <a:pt x="1337418" y="-57489"/>
                  <a:pt x="1487776" y="11047"/>
                  <a:pt x="1650787" y="0"/>
                </a:cubicBezTo>
                <a:cubicBezTo>
                  <a:pt x="1813798" y="-11047"/>
                  <a:pt x="2025133" y="10998"/>
                  <a:pt x="2201050" y="0"/>
                </a:cubicBezTo>
                <a:cubicBezTo>
                  <a:pt x="2376967" y="-10998"/>
                  <a:pt x="2584660" y="66253"/>
                  <a:pt x="2817344" y="0"/>
                </a:cubicBezTo>
                <a:cubicBezTo>
                  <a:pt x="3050028" y="-66253"/>
                  <a:pt x="3157512" y="39539"/>
                  <a:pt x="3301575" y="0"/>
                </a:cubicBezTo>
                <a:cubicBezTo>
                  <a:pt x="3333818" y="209800"/>
                  <a:pt x="3296044" y="318025"/>
                  <a:pt x="3301575" y="531421"/>
                </a:cubicBezTo>
                <a:cubicBezTo>
                  <a:pt x="3307106" y="744817"/>
                  <a:pt x="3238769" y="863267"/>
                  <a:pt x="3301575" y="1062843"/>
                </a:cubicBezTo>
                <a:cubicBezTo>
                  <a:pt x="3364381" y="1262419"/>
                  <a:pt x="3244080" y="1482744"/>
                  <a:pt x="3301575" y="1751939"/>
                </a:cubicBezTo>
                <a:cubicBezTo>
                  <a:pt x="3032221" y="1773375"/>
                  <a:pt x="2870124" y="1690351"/>
                  <a:pt x="2718297" y="1751939"/>
                </a:cubicBezTo>
                <a:cubicBezTo>
                  <a:pt x="2566470" y="1813527"/>
                  <a:pt x="2431513" y="1708311"/>
                  <a:pt x="2201050" y="1751939"/>
                </a:cubicBezTo>
                <a:cubicBezTo>
                  <a:pt x="1970587" y="1795567"/>
                  <a:pt x="1821729" y="1690527"/>
                  <a:pt x="1617772" y="1751939"/>
                </a:cubicBezTo>
                <a:cubicBezTo>
                  <a:pt x="1413815" y="1813351"/>
                  <a:pt x="1230418" y="1744140"/>
                  <a:pt x="1133541" y="1751939"/>
                </a:cubicBezTo>
                <a:cubicBezTo>
                  <a:pt x="1036664" y="1759738"/>
                  <a:pt x="867116" y="1714014"/>
                  <a:pt x="616294" y="1751939"/>
                </a:cubicBezTo>
                <a:cubicBezTo>
                  <a:pt x="365472" y="1789864"/>
                  <a:pt x="223991" y="1692887"/>
                  <a:pt x="0" y="1751939"/>
                </a:cubicBezTo>
                <a:cubicBezTo>
                  <a:pt x="-9035" y="1538390"/>
                  <a:pt x="71379" y="1337045"/>
                  <a:pt x="0" y="1132921"/>
                </a:cubicBezTo>
                <a:cubicBezTo>
                  <a:pt x="-71379" y="928797"/>
                  <a:pt x="54434" y="819811"/>
                  <a:pt x="0" y="531421"/>
                </a:cubicBezTo>
                <a:cubicBezTo>
                  <a:pt x="-54434" y="243031"/>
                  <a:pt x="22981" y="226731"/>
                  <a:pt x="0" y="0"/>
                </a:cubicBezTo>
                <a:close/>
              </a:path>
            </a:pathLst>
          </a:custGeom>
          <a:solidFill>
            <a:srgbClr val="203A4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latin typeface="+mj-lt"/>
                <a:cs typeface="Times New Roman"/>
              </a:rPr>
              <a:t>Eu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enquanto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professor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quero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resolver o problema da minha máquina sem sair da </a:t>
            </a:r>
            <a:r>
              <a:rPr lang="pt-BR">
                <a:solidFill>
                  <a:srgbClr val="FFFFFF"/>
                </a:solidFill>
                <a:latin typeface="+mj-lt"/>
                <a:cs typeface="Times New Roman"/>
              </a:rPr>
              <a:t>sala</a:t>
            </a:r>
            <a:r>
              <a:rPr lang="pt-BR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 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para</a:t>
            </a:r>
            <a:r>
              <a:rPr lang="pt-BR" b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/>
              </a:rPr>
              <a:t>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que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não precise deixar os alunos sozinhos durante </a:t>
            </a:r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a aula.</a:t>
            </a:r>
            <a:endParaRPr lang="pt-BR" sz="180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 6">
            <a:extLst>
              <a:ext uri="{FF2B5EF4-FFF2-40B4-BE49-F238E27FC236}">
                <a16:creationId xmlns:a16="http://schemas.microsoft.com/office/drawing/2014/main" id="{F1F31931-5455-40A6-909E-AF754EC1C59D}"/>
              </a:ext>
            </a:extLst>
          </p:cNvPr>
          <p:cNvSpPr/>
          <p:nvPr/>
        </p:nvSpPr>
        <p:spPr>
          <a:xfrm>
            <a:off x="447848" y="4263499"/>
            <a:ext cx="3648816" cy="1726921"/>
          </a:xfrm>
          <a:custGeom>
            <a:avLst/>
            <a:gdLst>
              <a:gd name="connsiteX0" fmla="*/ 0 w 3648816"/>
              <a:gd name="connsiteY0" fmla="*/ 0 h 1726921"/>
              <a:gd name="connsiteX1" fmla="*/ 448283 w 3648816"/>
              <a:gd name="connsiteY1" fmla="*/ 0 h 1726921"/>
              <a:gd name="connsiteX2" fmla="*/ 933054 w 3648816"/>
              <a:gd name="connsiteY2" fmla="*/ 0 h 1726921"/>
              <a:gd name="connsiteX3" fmla="*/ 1454314 w 3648816"/>
              <a:gd name="connsiteY3" fmla="*/ 0 h 1726921"/>
              <a:gd name="connsiteX4" fmla="*/ 1866109 w 3648816"/>
              <a:gd name="connsiteY4" fmla="*/ 0 h 1726921"/>
              <a:gd name="connsiteX5" fmla="*/ 2460345 w 3648816"/>
              <a:gd name="connsiteY5" fmla="*/ 0 h 1726921"/>
              <a:gd name="connsiteX6" fmla="*/ 2945116 w 3648816"/>
              <a:gd name="connsiteY6" fmla="*/ 0 h 1726921"/>
              <a:gd name="connsiteX7" fmla="*/ 3648816 w 3648816"/>
              <a:gd name="connsiteY7" fmla="*/ 0 h 1726921"/>
              <a:gd name="connsiteX8" fmla="*/ 3648816 w 3648816"/>
              <a:gd name="connsiteY8" fmla="*/ 523833 h 1726921"/>
              <a:gd name="connsiteX9" fmla="*/ 3648816 w 3648816"/>
              <a:gd name="connsiteY9" fmla="*/ 1082204 h 1726921"/>
              <a:gd name="connsiteX10" fmla="*/ 3648816 w 3648816"/>
              <a:gd name="connsiteY10" fmla="*/ 1726921 h 1726921"/>
              <a:gd name="connsiteX11" fmla="*/ 3054580 w 3648816"/>
              <a:gd name="connsiteY11" fmla="*/ 1726921 h 1726921"/>
              <a:gd name="connsiteX12" fmla="*/ 2496833 w 3648816"/>
              <a:gd name="connsiteY12" fmla="*/ 1726921 h 1726921"/>
              <a:gd name="connsiteX13" fmla="*/ 2085038 w 3648816"/>
              <a:gd name="connsiteY13" fmla="*/ 1726921 h 1726921"/>
              <a:gd name="connsiteX14" fmla="*/ 1563778 w 3648816"/>
              <a:gd name="connsiteY14" fmla="*/ 1726921 h 1726921"/>
              <a:gd name="connsiteX15" fmla="*/ 969543 w 3648816"/>
              <a:gd name="connsiteY15" fmla="*/ 1726921 h 1726921"/>
              <a:gd name="connsiteX16" fmla="*/ 0 w 3648816"/>
              <a:gd name="connsiteY16" fmla="*/ 1726921 h 1726921"/>
              <a:gd name="connsiteX17" fmla="*/ 0 w 3648816"/>
              <a:gd name="connsiteY17" fmla="*/ 1203088 h 1726921"/>
              <a:gd name="connsiteX18" fmla="*/ 0 w 3648816"/>
              <a:gd name="connsiteY18" fmla="*/ 610179 h 1726921"/>
              <a:gd name="connsiteX19" fmla="*/ 0 w 3648816"/>
              <a:gd name="connsiteY19" fmla="*/ 0 h 172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48816" h="1726921" fill="none" extrusionOk="0">
                <a:moveTo>
                  <a:pt x="0" y="0"/>
                </a:moveTo>
                <a:cubicBezTo>
                  <a:pt x="143772" y="-8488"/>
                  <a:pt x="315425" y="30248"/>
                  <a:pt x="448283" y="0"/>
                </a:cubicBezTo>
                <a:cubicBezTo>
                  <a:pt x="581141" y="-30248"/>
                  <a:pt x="728565" y="57360"/>
                  <a:pt x="933054" y="0"/>
                </a:cubicBezTo>
                <a:cubicBezTo>
                  <a:pt x="1137543" y="-57360"/>
                  <a:pt x="1266203" y="29000"/>
                  <a:pt x="1454314" y="0"/>
                </a:cubicBezTo>
                <a:cubicBezTo>
                  <a:pt x="1642425" y="-29000"/>
                  <a:pt x="1748015" y="18907"/>
                  <a:pt x="1866109" y="0"/>
                </a:cubicBezTo>
                <a:cubicBezTo>
                  <a:pt x="1984204" y="-18907"/>
                  <a:pt x="2256500" y="7548"/>
                  <a:pt x="2460345" y="0"/>
                </a:cubicBezTo>
                <a:cubicBezTo>
                  <a:pt x="2664190" y="-7548"/>
                  <a:pt x="2743351" y="7997"/>
                  <a:pt x="2945116" y="0"/>
                </a:cubicBezTo>
                <a:cubicBezTo>
                  <a:pt x="3146881" y="-7997"/>
                  <a:pt x="3382175" y="27242"/>
                  <a:pt x="3648816" y="0"/>
                </a:cubicBezTo>
                <a:cubicBezTo>
                  <a:pt x="3680642" y="220521"/>
                  <a:pt x="3616766" y="418828"/>
                  <a:pt x="3648816" y="523833"/>
                </a:cubicBezTo>
                <a:cubicBezTo>
                  <a:pt x="3680866" y="628838"/>
                  <a:pt x="3628123" y="944644"/>
                  <a:pt x="3648816" y="1082204"/>
                </a:cubicBezTo>
                <a:cubicBezTo>
                  <a:pt x="3669509" y="1219764"/>
                  <a:pt x="3631450" y="1432237"/>
                  <a:pt x="3648816" y="1726921"/>
                </a:cubicBezTo>
                <a:cubicBezTo>
                  <a:pt x="3490333" y="1760609"/>
                  <a:pt x="3332917" y="1719350"/>
                  <a:pt x="3054580" y="1726921"/>
                </a:cubicBezTo>
                <a:cubicBezTo>
                  <a:pt x="2776243" y="1734492"/>
                  <a:pt x="2712780" y="1665113"/>
                  <a:pt x="2496833" y="1726921"/>
                </a:cubicBezTo>
                <a:cubicBezTo>
                  <a:pt x="2280886" y="1788729"/>
                  <a:pt x="2248722" y="1706761"/>
                  <a:pt x="2085038" y="1726921"/>
                </a:cubicBezTo>
                <a:cubicBezTo>
                  <a:pt x="1921354" y="1747081"/>
                  <a:pt x="1813510" y="1675377"/>
                  <a:pt x="1563778" y="1726921"/>
                </a:cubicBezTo>
                <a:cubicBezTo>
                  <a:pt x="1314046" y="1778465"/>
                  <a:pt x="1143107" y="1660149"/>
                  <a:pt x="969543" y="1726921"/>
                </a:cubicBezTo>
                <a:cubicBezTo>
                  <a:pt x="795980" y="1793693"/>
                  <a:pt x="317920" y="1653029"/>
                  <a:pt x="0" y="1726921"/>
                </a:cubicBezTo>
                <a:cubicBezTo>
                  <a:pt x="-39322" y="1518484"/>
                  <a:pt x="9199" y="1408989"/>
                  <a:pt x="0" y="1203088"/>
                </a:cubicBezTo>
                <a:cubicBezTo>
                  <a:pt x="-9199" y="997187"/>
                  <a:pt x="36346" y="751570"/>
                  <a:pt x="0" y="610179"/>
                </a:cubicBezTo>
                <a:cubicBezTo>
                  <a:pt x="-36346" y="468788"/>
                  <a:pt x="70443" y="257515"/>
                  <a:pt x="0" y="0"/>
                </a:cubicBezTo>
                <a:close/>
              </a:path>
              <a:path w="3648816" h="1726921" stroke="0" extrusionOk="0">
                <a:moveTo>
                  <a:pt x="0" y="0"/>
                </a:moveTo>
                <a:cubicBezTo>
                  <a:pt x="181547" y="-54844"/>
                  <a:pt x="415116" y="12766"/>
                  <a:pt x="594236" y="0"/>
                </a:cubicBezTo>
                <a:cubicBezTo>
                  <a:pt x="773356" y="-12766"/>
                  <a:pt x="1006357" y="60687"/>
                  <a:pt x="1115495" y="0"/>
                </a:cubicBezTo>
                <a:cubicBezTo>
                  <a:pt x="1224633" y="-60687"/>
                  <a:pt x="1458422" y="8117"/>
                  <a:pt x="1563778" y="0"/>
                </a:cubicBezTo>
                <a:cubicBezTo>
                  <a:pt x="1669134" y="-8117"/>
                  <a:pt x="1963731" y="9688"/>
                  <a:pt x="2085038" y="0"/>
                </a:cubicBezTo>
                <a:cubicBezTo>
                  <a:pt x="2206345" y="-9688"/>
                  <a:pt x="2493070" y="25752"/>
                  <a:pt x="2679273" y="0"/>
                </a:cubicBezTo>
                <a:cubicBezTo>
                  <a:pt x="2865476" y="-25752"/>
                  <a:pt x="2907143" y="51053"/>
                  <a:pt x="3127557" y="0"/>
                </a:cubicBezTo>
                <a:cubicBezTo>
                  <a:pt x="3347971" y="-51053"/>
                  <a:pt x="3436463" y="41452"/>
                  <a:pt x="3648816" y="0"/>
                </a:cubicBezTo>
                <a:cubicBezTo>
                  <a:pt x="3662209" y="256735"/>
                  <a:pt x="3648805" y="297527"/>
                  <a:pt x="3648816" y="575640"/>
                </a:cubicBezTo>
                <a:cubicBezTo>
                  <a:pt x="3648827" y="853753"/>
                  <a:pt x="3646840" y="943644"/>
                  <a:pt x="3648816" y="1134011"/>
                </a:cubicBezTo>
                <a:cubicBezTo>
                  <a:pt x="3650792" y="1324378"/>
                  <a:pt x="3604053" y="1526504"/>
                  <a:pt x="3648816" y="1726921"/>
                </a:cubicBezTo>
                <a:cubicBezTo>
                  <a:pt x="3435520" y="1758040"/>
                  <a:pt x="3383636" y="1682354"/>
                  <a:pt x="3164045" y="1726921"/>
                </a:cubicBezTo>
                <a:cubicBezTo>
                  <a:pt x="2944454" y="1771488"/>
                  <a:pt x="2742969" y="1672932"/>
                  <a:pt x="2606297" y="1726921"/>
                </a:cubicBezTo>
                <a:cubicBezTo>
                  <a:pt x="2469625" y="1780910"/>
                  <a:pt x="2336482" y="1723056"/>
                  <a:pt x="2158014" y="1726921"/>
                </a:cubicBezTo>
                <a:cubicBezTo>
                  <a:pt x="1979546" y="1730786"/>
                  <a:pt x="1820209" y="1705164"/>
                  <a:pt x="1673243" y="1726921"/>
                </a:cubicBezTo>
                <a:cubicBezTo>
                  <a:pt x="1526277" y="1748678"/>
                  <a:pt x="1297268" y="1702565"/>
                  <a:pt x="1115495" y="1726921"/>
                </a:cubicBezTo>
                <a:cubicBezTo>
                  <a:pt x="933722" y="1751277"/>
                  <a:pt x="783452" y="1691639"/>
                  <a:pt x="521259" y="1726921"/>
                </a:cubicBezTo>
                <a:cubicBezTo>
                  <a:pt x="259066" y="1762203"/>
                  <a:pt x="128537" y="1674509"/>
                  <a:pt x="0" y="1726921"/>
                </a:cubicBezTo>
                <a:cubicBezTo>
                  <a:pt x="-66969" y="1496434"/>
                  <a:pt x="21125" y="1391471"/>
                  <a:pt x="0" y="1151281"/>
                </a:cubicBezTo>
                <a:cubicBezTo>
                  <a:pt x="-21125" y="911091"/>
                  <a:pt x="59411" y="868979"/>
                  <a:pt x="0" y="610179"/>
                </a:cubicBezTo>
                <a:cubicBezTo>
                  <a:pt x="-59411" y="351379"/>
                  <a:pt x="32648" y="149697"/>
                  <a:pt x="0" y="0"/>
                </a:cubicBezTo>
                <a:close/>
              </a:path>
            </a:pathLst>
          </a:custGeom>
          <a:solidFill>
            <a:srgbClr val="E0693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latin typeface="+mj-lt"/>
                <a:cs typeface="Times New Roman"/>
              </a:rPr>
              <a:t>Eu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enquanto </a:t>
            </a:r>
            <a:r>
              <a:rPr lang="pt-BR">
                <a:latin typeface="+mj-lt"/>
                <a:cs typeface="Times New Roman"/>
              </a:rPr>
              <a:t>professor não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quero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ter que interromper minha aula para ir até o setor de T.I da faculdade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para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resolver o problema porque não quero deixar de passar conteúdo para </a:t>
            </a:r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os alunos.</a:t>
            </a:r>
            <a:endParaRPr lang="en-US">
              <a:latin typeface="+mj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51F1B60-904E-4A21-AE52-82C99D3ECA51}"/>
              </a:ext>
            </a:extLst>
          </p:cNvPr>
          <p:cNvSpPr/>
          <p:nvPr/>
        </p:nvSpPr>
        <p:spPr>
          <a:xfrm>
            <a:off x="8247927" y="2048965"/>
            <a:ext cx="3262993" cy="1755331"/>
          </a:xfrm>
          <a:custGeom>
            <a:avLst/>
            <a:gdLst>
              <a:gd name="connsiteX0" fmla="*/ 0 w 3262993"/>
              <a:gd name="connsiteY0" fmla="*/ 0 h 1755331"/>
              <a:gd name="connsiteX1" fmla="*/ 478572 w 3262993"/>
              <a:gd name="connsiteY1" fmla="*/ 0 h 1755331"/>
              <a:gd name="connsiteX2" fmla="*/ 1022404 w 3262993"/>
              <a:gd name="connsiteY2" fmla="*/ 0 h 1755331"/>
              <a:gd name="connsiteX3" fmla="*/ 1598867 w 3262993"/>
              <a:gd name="connsiteY3" fmla="*/ 0 h 1755331"/>
              <a:gd name="connsiteX4" fmla="*/ 2110069 w 3262993"/>
              <a:gd name="connsiteY4" fmla="*/ 0 h 1755331"/>
              <a:gd name="connsiteX5" fmla="*/ 2653901 w 3262993"/>
              <a:gd name="connsiteY5" fmla="*/ 0 h 1755331"/>
              <a:gd name="connsiteX6" fmla="*/ 3262993 w 3262993"/>
              <a:gd name="connsiteY6" fmla="*/ 0 h 1755331"/>
              <a:gd name="connsiteX7" fmla="*/ 3262993 w 3262993"/>
              <a:gd name="connsiteY7" fmla="*/ 620217 h 1755331"/>
              <a:gd name="connsiteX8" fmla="*/ 3262993 w 3262993"/>
              <a:gd name="connsiteY8" fmla="*/ 1152667 h 1755331"/>
              <a:gd name="connsiteX9" fmla="*/ 3262993 w 3262993"/>
              <a:gd name="connsiteY9" fmla="*/ 1755331 h 1755331"/>
              <a:gd name="connsiteX10" fmla="*/ 2719161 w 3262993"/>
              <a:gd name="connsiteY10" fmla="*/ 1755331 h 1755331"/>
              <a:gd name="connsiteX11" fmla="*/ 2110069 w 3262993"/>
              <a:gd name="connsiteY11" fmla="*/ 1755331 h 1755331"/>
              <a:gd name="connsiteX12" fmla="*/ 1500977 w 3262993"/>
              <a:gd name="connsiteY12" fmla="*/ 1755331 h 1755331"/>
              <a:gd name="connsiteX13" fmla="*/ 989775 w 3262993"/>
              <a:gd name="connsiteY13" fmla="*/ 1755331 h 1755331"/>
              <a:gd name="connsiteX14" fmla="*/ 0 w 3262993"/>
              <a:gd name="connsiteY14" fmla="*/ 1755331 h 1755331"/>
              <a:gd name="connsiteX15" fmla="*/ 0 w 3262993"/>
              <a:gd name="connsiteY15" fmla="*/ 1222881 h 1755331"/>
              <a:gd name="connsiteX16" fmla="*/ 0 w 3262993"/>
              <a:gd name="connsiteY16" fmla="*/ 655324 h 1755331"/>
              <a:gd name="connsiteX17" fmla="*/ 0 w 3262993"/>
              <a:gd name="connsiteY17" fmla="*/ 0 h 175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262993" h="1755331" fill="none" extrusionOk="0">
                <a:moveTo>
                  <a:pt x="0" y="0"/>
                </a:moveTo>
                <a:cubicBezTo>
                  <a:pt x="125456" y="-43376"/>
                  <a:pt x="244815" y="29084"/>
                  <a:pt x="478572" y="0"/>
                </a:cubicBezTo>
                <a:cubicBezTo>
                  <a:pt x="712329" y="-29084"/>
                  <a:pt x="775748" y="50651"/>
                  <a:pt x="1022404" y="0"/>
                </a:cubicBezTo>
                <a:cubicBezTo>
                  <a:pt x="1269060" y="-50651"/>
                  <a:pt x="1315196" y="28011"/>
                  <a:pt x="1598867" y="0"/>
                </a:cubicBezTo>
                <a:cubicBezTo>
                  <a:pt x="1882538" y="-28011"/>
                  <a:pt x="1879773" y="26232"/>
                  <a:pt x="2110069" y="0"/>
                </a:cubicBezTo>
                <a:cubicBezTo>
                  <a:pt x="2340365" y="-26232"/>
                  <a:pt x="2427542" y="525"/>
                  <a:pt x="2653901" y="0"/>
                </a:cubicBezTo>
                <a:cubicBezTo>
                  <a:pt x="2880260" y="-525"/>
                  <a:pt x="3030062" y="14562"/>
                  <a:pt x="3262993" y="0"/>
                </a:cubicBezTo>
                <a:cubicBezTo>
                  <a:pt x="3281975" y="157985"/>
                  <a:pt x="3251684" y="394060"/>
                  <a:pt x="3262993" y="620217"/>
                </a:cubicBezTo>
                <a:cubicBezTo>
                  <a:pt x="3274302" y="846374"/>
                  <a:pt x="3241542" y="990414"/>
                  <a:pt x="3262993" y="1152667"/>
                </a:cubicBezTo>
                <a:cubicBezTo>
                  <a:pt x="3284444" y="1314920"/>
                  <a:pt x="3259184" y="1543740"/>
                  <a:pt x="3262993" y="1755331"/>
                </a:cubicBezTo>
                <a:cubicBezTo>
                  <a:pt x="3111663" y="1768435"/>
                  <a:pt x="2982944" y="1701466"/>
                  <a:pt x="2719161" y="1755331"/>
                </a:cubicBezTo>
                <a:cubicBezTo>
                  <a:pt x="2455378" y="1809196"/>
                  <a:pt x="2401472" y="1695457"/>
                  <a:pt x="2110069" y="1755331"/>
                </a:cubicBezTo>
                <a:cubicBezTo>
                  <a:pt x="1818666" y="1815205"/>
                  <a:pt x="1673679" y="1683533"/>
                  <a:pt x="1500977" y="1755331"/>
                </a:cubicBezTo>
                <a:cubicBezTo>
                  <a:pt x="1328275" y="1827129"/>
                  <a:pt x="1140051" y="1714452"/>
                  <a:pt x="989775" y="1755331"/>
                </a:cubicBezTo>
                <a:cubicBezTo>
                  <a:pt x="839499" y="1796210"/>
                  <a:pt x="216869" y="1734210"/>
                  <a:pt x="0" y="1755331"/>
                </a:cubicBezTo>
                <a:cubicBezTo>
                  <a:pt x="-1863" y="1603334"/>
                  <a:pt x="61432" y="1436263"/>
                  <a:pt x="0" y="1222881"/>
                </a:cubicBezTo>
                <a:cubicBezTo>
                  <a:pt x="-61432" y="1009499"/>
                  <a:pt x="67414" y="894916"/>
                  <a:pt x="0" y="655324"/>
                </a:cubicBezTo>
                <a:cubicBezTo>
                  <a:pt x="-67414" y="415732"/>
                  <a:pt x="33654" y="194307"/>
                  <a:pt x="0" y="0"/>
                </a:cubicBezTo>
                <a:close/>
              </a:path>
              <a:path w="3262993" h="1755331" stroke="0" extrusionOk="0">
                <a:moveTo>
                  <a:pt x="0" y="0"/>
                </a:moveTo>
                <a:cubicBezTo>
                  <a:pt x="291410" y="-1652"/>
                  <a:pt x="426977" y="53413"/>
                  <a:pt x="609092" y="0"/>
                </a:cubicBezTo>
                <a:cubicBezTo>
                  <a:pt x="791207" y="-53413"/>
                  <a:pt x="965032" y="50036"/>
                  <a:pt x="1152924" y="0"/>
                </a:cubicBezTo>
                <a:cubicBezTo>
                  <a:pt x="1340816" y="-50036"/>
                  <a:pt x="1429107" y="55573"/>
                  <a:pt x="1631496" y="0"/>
                </a:cubicBezTo>
                <a:cubicBezTo>
                  <a:pt x="1833885" y="-55573"/>
                  <a:pt x="1954300" y="35074"/>
                  <a:pt x="2175329" y="0"/>
                </a:cubicBezTo>
                <a:cubicBezTo>
                  <a:pt x="2396358" y="-35074"/>
                  <a:pt x="2601630" y="47752"/>
                  <a:pt x="2784421" y="0"/>
                </a:cubicBezTo>
                <a:cubicBezTo>
                  <a:pt x="2967212" y="-47752"/>
                  <a:pt x="3112842" y="54825"/>
                  <a:pt x="3262993" y="0"/>
                </a:cubicBezTo>
                <a:cubicBezTo>
                  <a:pt x="3322843" y="161645"/>
                  <a:pt x="3226005" y="278660"/>
                  <a:pt x="3262993" y="532450"/>
                </a:cubicBezTo>
                <a:cubicBezTo>
                  <a:pt x="3299981" y="786240"/>
                  <a:pt x="3261198" y="841957"/>
                  <a:pt x="3262993" y="1064901"/>
                </a:cubicBezTo>
                <a:cubicBezTo>
                  <a:pt x="3264788" y="1287845"/>
                  <a:pt x="3235232" y="1522244"/>
                  <a:pt x="3262993" y="1755331"/>
                </a:cubicBezTo>
                <a:cubicBezTo>
                  <a:pt x="3029271" y="1808540"/>
                  <a:pt x="2848306" y="1700227"/>
                  <a:pt x="2686531" y="1755331"/>
                </a:cubicBezTo>
                <a:cubicBezTo>
                  <a:pt x="2524756" y="1810435"/>
                  <a:pt x="2383967" y="1701417"/>
                  <a:pt x="2175329" y="1755331"/>
                </a:cubicBezTo>
                <a:cubicBezTo>
                  <a:pt x="1966691" y="1809245"/>
                  <a:pt x="1733888" y="1716290"/>
                  <a:pt x="1598867" y="1755331"/>
                </a:cubicBezTo>
                <a:cubicBezTo>
                  <a:pt x="1463846" y="1794372"/>
                  <a:pt x="1352201" y="1720383"/>
                  <a:pt x="1120294" y="1755331"/>
                </a:cubicBezTo>
                <a:cubicBezTo>
                  <a:pt x="888387" y="1790279"/>
                  <a:pt x="811600" y="1724176"/>
                  <a:pt x="609092" y="1755331"/>
                </a:cubicBezTo>
                <a:cubicBezTo>
                  <a:pt x="406584" y="1786486"/>
                  <a:pt x="207129" y="1749612"/>
                  <a:pt x="0" y="1755331"/>
                </a:cubicBezTo>
                <a:cubicBezTo>
                  <a:pt x="-55616" y="1587931"/>
                  <a:pt x="65680" y="1347491"/>
                  <a:pt x="0" y="1135114"/>
                </a:cubicBezTo>
                <a:cubicBezTo>
                  <a:pt x="-65680" y="922737"/>
                  <a:pt x="70529" y="659813"/>
                  <a:pt x="0" y="532450"/>
                </a:cubicBezTo>
                <a:cubicBezTo>
                  <a:pt x="-70529" y="405087"/>
                  <a:pt x="13015" y="231291"/>
                  <a:pt x="0" y="0"/>
                </a:cubicBezTo>
                <a:close/>
              </a:path>
            </a:pathLst>
          </a:custGeom>
          <a:solidFill>
            <a:srgbClr val="203A4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Eu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enquanto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professor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quero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ter um canal de comunicação direto com a equipe de T.I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porque </a:t>
            </a:r>
            <a:r>
              <a:rPr lang="pt-BR">
                <a:latin typeface="+mj-lt"/>
                <a:cs typeface="Times New Roman"/>
              </a:rPr>
              <a:t>preciso </a:t>
            </a:r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tirar algumas dúvidas ou relatar problemas.</a:t>
            </a:r>
            <a:endParaRPr lang="en-US">
              <a:latin typeface="+mj-lt"/>
            </a:endParaRPr>
          </a:p>
        </p:txBody>
      </p:sp>
      <p:sp>
        <p:nvSpPr>
          <p:cNvPr id="10" name="Retângulo 10">
            <a:extLst>
              <a:ext uri="{FF2B5EF4-FFF2-40B4-BE49-F238E27FC236}">
                <a16:creationId xmlns:a16="http://schemas.microsoft.com/office/drawing/2014/main" id="{34725B20-9312-47C8-A993-A7189F914F2F}"/>
              </a:ext>
            </a:extLst>
          </p:cNvPr>
          <p:cNvSpPr/>
          <p:nvPr/>
        </p:nvSpPr>
        <p:spPr>
          <a:xfrm>
            <a:off x="8055015" y="4273050"/>
            <a:ext cx="3648816" cy="1726922"/>
          </a:xfrm>
          <a:custGeom>
            <a:avLst/>
            <a:gdLst>
              <a:gd name="connsiteX0" fmla="*/ 0 w 3648816"/>
              <a:gd name="connsiteY0" fmla="*/ 0 h 1726922"/>
              <a:gd name="connsiteX1" fmla="*/ 448283 w 3648816"/>
              <a:gd name="connsiteY1" fmla="*/ 0 h 1726922"/>
              <a:gd name="connsiteX2" fmla="*/ 933054 w 3648816"/>
              <a:gd name="connsiteY2" fmla="*/ 0 h 1726922"/>
              <a:gd name="connsiteX3" fmla="*/ 1454314 w 3648816"/>
              <a:gd name="connsiteY3" fmla="*/ 0 h 1726922"/>
              <a:gd name="connsiteX4" fmla="*/ 1866109 w 3648816"/>
              <a:gd name="connsiteY4" fmla="*/ 0 h 1726922"/>
              <a:gd name="connsiteX5" fmla="*/ 2460345 w 3648816"/>
              <a:gd name="connsiteY5" fmla="*/ 0 h 1726922"/>
              <a:gd name="connsiteX6" fmla="*/ 2945116 w 3648816"/>
              <a:gd name="connsiteY6" fmla="*/ 0 h 1726922"/>
              <a:gd name="connsiteX7" fmla="*/ 3648816 w 3648816"/>
              <a:gd name="connsiteY7" fmla="*/ 0 h 1726922"/>
              <a:gd name="connsiteX8" fmla="*/ 3648816 w 3648816"/>
              <a:gd name="connsiteY8" fmla="*/ 523833 h 1726922"/>
              <a:gd name="connsiteX9" fmla="*/ 3648816 w 3648816"/>
              <a:gd name="connsiteY9" fmla="*/ 1082204 h 1726922"/>
              <a:gd name="connsiteX10" fmla="*/ 3648816 w 3648816"/>
              <a:gd name="connsiteY10" fmla="*/ 1726922 h 1726922"/>
              <a:gd name="connsiteX11" fmla="*/ 3054580 w 3648816"/>
              <a:gd name="connsiteY11" fmla="*/ 1726922 h 1726922"/>
              <a:gd name="connsiteX12" fmla="*/ 2496833 w 3648816"/>
              <a:gd name="connsiteY12" fmla="*/ 1726922 h 1726922"/>
              <a:gd name="connsiteX13" fmla="*/ 2085038 w 3648816"/>
              <a:gd name="connsiteY13" fmla="*/ 1726922 h 1726922"/>
              <a:gd name="connsiteX14" fmla="*/ 1563778 w 3648816"/>
              <a:gd name="connsiteY14" fmla="*/ 1726922 h 1726922"/>
              <a:gd name="connsiteX15" fmla="*/ 969543 w 3648816"/>
              <a:gd name="connsiteY15" fmla="*/ 1726922 h 1726922"/>
              <a:gd name="connsiteX16" fmla="*/ 0 w 3648816"/>
              <a:gd name="connsiteY16" fmla="*/ 1726922 h 1726922"/>
              <a:gd name="connsiteX17" fmla="*/ 0 w 3648816"/>
              <a:gd name="connsiteY17" fmla="*/ 1203089 h 1726922"/>
              <a:gd name="connsiteX18" fmla="*/ 0 w 3648816"/>
              <a:gd name="connsiteY18" fmla="*/ 610179 h 1726922"/>
              <a:gd name="connsiteX19" fmla="*/ 0 w 3648816"/>
              <a:gd name="connsiteY19" fmla="*/ 0 h 1726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48816" h="1726922" fill="none" extrusionOk="0">
                <a:moveTo>
                  <a:pt x="0" y="0"/>
                </a:moveTo>
                <a:cubicBezTo>
                  <a:pt x="143772" y="-8488"/>
                  <a:pt x="315425" y="30248"/>
                  <a:pt x="448283" y="0"/>
                </a:cubicBezTo>
                <a:cubicBezTo>
                  <a:pt x="581141" y="-30248"/>
                  <a:pt x="728565" y="57360"/>
                  <a:pt x="933054" y="0"/>
                </a:cubicBezTo>
                <a:cubicBezTo>
                  <a:pt x="1137543" y="-57360"/>
                  <a:pt x="1266203" y="29000"/>
                  <a:pt x="1454314" y="0"/>
                </a:cubicBezTo>
                <a:cubicBezTo>
                  <a:pt x="1642425" y="-29000"/>
                  <a:pt x="1748015" y="18907"/>
                  <a:pt x="1866109" y="0"/>
                </a:cubicBezTo>
                <a:cubicBezTo>
                  <a:pt x="1984204" y="-18907"/>
                  <a:pt x="2256500" y="7548"/>
                  <a:pt x="2460345" y="0"/>
                </a:cubicBezTo>
                <a:cubicBezTo>
                  <a:pt x="2664190" y="-7548"/>
                  <a:pt x="2743351" y="7997"/>
                  <a:pt x="2945116" y="0"/>
                </a:cubicBezTo>
                <a:cubicBezTo>
                  <a:pt x="3146881" y="-7997"/>
                  <a:pt x="3382175" y="27242"/>
                  <a:pt x="3648816" y="0"/>
                </a:cubicBezTo>
                <a:cubicBezTo>
                  <a:pt x="3680642" y="220521"/>
                  <a:pt x="3616766" y="418828"/>
                  <a:pt x="3648816" y="523833"/>
                </a:cubicBezTo>
                <a:cubicBezTo>
                  <a:pt x="3680866" y="628838"/>
                  <a:pt x="3628123" y="944644"/>
                  <a:pt x="3648816" y="1082204"/>
                </a:cubicBezTo>
                <a:cubicBezTo>
                  <a:pt x="3669509" y="1219764"/>
                  <a:pt x="3637560" y="1431863"/>
                  <a:pt x="3648816" y="1726922"/>
                </a:cubicBezTo>
                <a:cubicBezTo>
                  <a:pt x="3490333" y="1760610"/>
                  <a:pt x="3332917" y="1719351"/>
                  <a:pt x="3054580" y="1726922"/>
                </a:cubicBezTo>
                <a:cubicBezTo>
                  <a:pt x="2776243" y="1734493"/>
                  <a:pt x="2712780" y="1665114"/>
                  <a:pt x="2496833" y="1726922"/>
                </a:cubicBezTo>
                <a:cubicBezTo>
                  <a:pt x="2280886" y="1788730"/>
                  <a:pt x="2248722" y="1706762"/>
                  <a:pt x="2085038" y="1726922"/>
                </a:cubicBezTo>
                <a:cubicBezTo>
                  <a:pt x="1921354" y="1747082"/>
                  <a:pt x="1813510" y="1675378"/>
                  <a:pt x="1563778" y="1726922"/>
                </a:cubicBezTo>
                <a:cubicBezTo>
                  <a:pt x="1314046" y="1778466"/>
                  <a:pt x="1143107" y="1660150"/>
                  <a:pt x="969543" y="1726922"/>
                </a:cubicBezTo>
                <a:cubicBezTo>
                  <a:pt x="795980" y="1793694"/>
                  <a:pt x="317920" y="1653030"/>
                  <a:pt x="0" y="1726922"/>
                </a:cubicBezTo>
                <a:cubicBezTo>
                  <a:pt x="-39322" y="1518485"/>
                  <a:pt x="9199" y="1408990"/>
                  <a:pt x="0" y="1203089"/>
                </a:cubicBezTo>
                <a:cubicBezTo>
                  <a:pt x="-9199" y="997188"/>
                  <a:pt x="32526" y="757864"/>
                  <a:pt x="0" y="610179"/>
                </a:cubicBezTo>
                <a:cubicBezTo>
                  <a:pt x="-32526" y="462494"/>
                  <a:pt x="70443" y="257515"/>
                  <a:pt x="0" y="0"/>
                </a:cubicBezTo>
                <a:close/>
              </a:path>
              <a:path w="3648816" h="1726922" stroke="0" extrusionOk="0">
                <a:moveTo>
                  <a:pt x="0" y="0"/>
                </a:moveTo>
                <a:cubicBezTo>
                  <a:pt x="181547" y="-54844"/>
                  <a:pt x="415116" y="12766"/>
                  <a:pt x="594236" y="0"/>
                </a:cubicBezTo>
                <a:cubicBezTo>
                  <a:pt x="773356" y="-12766"/>
                  <a:pt x="1006357" y="60687"/>
                  <a:pt x="1115495" y="0"/>
                </a:cubicBezTo>
                <a:cubicBezTo>
                  <a:pt x="1224633" y="-60687"/>
                  <a:pt x="1458422" y="8117"/>
                  <a:pt x="1563778" y="0"/>
                </a:cubicBezTo>
                <a:cubicBezTo>
                  <a:pt x="1669134" y="-8117"/>
                  <a:pt x="1963731" y="9688"/>
                  <a:pt x="2085038" y="0"/>
                </a:cubicBezTo>
                <a:cubicBezTo>
                  <a:pt x="2206345" y="-9688"/>
                  <a:pt x="2493070" y="25752"/>
                  <a:pt x="2679273" y="0"/>
                </a:cubicBezTo>
                <a:cubicBezTo>
                  <a:pt x="2865476" y="-25752"/>
                  <a:pt x="2907143" y="51053"/>
                  <a:pt x="3127557" y="0"/>
                </a:cubicBezTo>
                <a:cubicBezTo>
                  <a:pt x="3347971" y="-51053"/>
                  <a:pt x="3436463" y="41452"/>
                  <a:pt x="3648816" y="0"/>
                </a:cubicBezTo>
                <a:cubicBezTo>
                  <a:pt x="3662404" y="252407"/>
                  <a:pt x="3580929" y="290485"/>
                  <a:pt x="3648816" y="575641"/>
                </a:cubicBezTo>
                <a:cubicBezTo>
                  <a:pt x="3716703" y="860797"/>
                  <a:pt x="3646840" y="943645"/>
                  <a:pt x="3648816" y="1134012"/>
                </a:cubicBezTo>
                <a:cubicBezTo>
                  <a:pt x="3650792" y="1324379"/>
                  <a:pt x="3604053" y="1526505"/>
                  <a:pt x="3648816" y="1726922"/>
                </a:cubicBezTo>
                <a:cubicBezTo>
                  <a:pt x="3435520" y="1758041"/>
                  <a:pt x="3383636" y="1682355"/>
                  <a:pt x="3164045" y="1726922"/>
                </a:cubicBezTo>
                <a:cubicBezTo>
                  <a:pt x="2944454" y="1771489"/>
                  <a:pt x="2742969" y="1672933"/>
                  <a:pt x="2606297" y="1726922"/>
                </a:cubicBezTo>
                <a:cubicBezTo>
                  <a:pt x="2469625" y="1780911"/>
                  <a:pt x="2336482" y="1723057"/>
                  <a:pt x="2158014" y="1726922"/>
                </a:cubicBezTo>
                <a:cubicBezTo>
                  <a:pt x="1979546" y="1730787"/>
                  <a:pt x="1820209" y="1705165"/>
                  <a:pt x="1673243" y="1726922"/>
                </a:cubicBezTo>
                <a:cubicBezTo>
                  <a:pt x="1526277" y="1748679"/>
                  <a:pt x="1297268" y="1702566"/>
                  <a:pt x="1115495" y="1726922"/>
                </a:cubicBezTo>
                <a:cubicBezTo>
                  <a:pt x="933722" y="1751278"/>
                  <a:pt x="783452" y="1691640"/>
                  <a:pt x="521259" y="1726922"/>
                </a:cubicBezTo>
                <a:cubicBezTo>
                  <a:pt x="259066" y="1762204"/>
                  <a:pt x="128537" y="1674510"/>
                  <a:pt x="0" y="1726922"/>
                </a:cubicBezTo>
                <a:cubicBezTo>
                  <a:pt x="-1127" y="1502133"/>
                  <a:pt x="14237" y="1397207"/>
                  <a:pt x="0" y="1151281"/>
                </a:cubicBezTo>
                <a:cubicBezTo>
                  <a:pt x="-14237" y="905355"/>
                  <a:pt x="59411" y="868979"/>
                  <a:pt x="0" y="610179"/>
                </a:cubicBezTo>
                <a:cubicBezTo>
                  <a:pt x="-59411" y="351379"/>
                  <a:pt x="32648" y="149697"/>
                  <a:pt x="0" y="0"/>
                </a:cubicBezTo>
                <a:close/>
              </a:path>
            </a:pathLst>
          </a:custGeom>
          <a:solidFill>
            <a:srgbClr val="E0693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latin typeface="+mj-lt"/>
                <a:cs typeface="Times New Roman"/>
              </a:rPr>
              <a:t>Eu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enquanto </a:t>
            </a:r>
            <a:r>
              <a:rPr lang="pt-BR">
                <a:latin typeface="+mj-lt"/>
                <a:cs typeface="Times New Roman"/>
              </a:rPr>
              <a:t>professor</a:t>
            </a:r>
            <a:r>
              <a:rPr lang="pt-BR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quero </a:t>
            </a:r>
            <a:r>
              <a:rPr lang="pt-BR">
                <a:latin typeface="+mj-lt"/>
                <a:cs typeface="Times New Roman"/>
              </a:rPr>
              <a:t>que o tempo ocioso em aula após a ocorrência de problema na máquina for detectada seja o menor possível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porque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não quero atrasar o conteúdo que preparei aos alunos</a:t>
            </a:r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.</a:t>
            </a:r>
            <a:endParaRPr lang="pt-BR" sz="180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tângulo 12">
            <a:extLst>
              <a:ext uri="{FF2B5EF4-FFF2-40B4-BE49-F238E27FC236}">
                <a16:creationId xmlns:a16="http://schemas.microsoft.com/office/drawing/2014/main" id="{CCB276DA-74EA-4516-BFDE-22DAEA1056C4}"/>
              </a:ext>
            </a:extLst>
          </p:cNvPr>
          <p:cNvSpPr/>
          <p:nvPr/>
        </p:nvSpPr>
        <p:spPr>
          <a:xfrm>
            <a:off x="4533564" y="4263499"/>
            <a:ext cx="2992918" cy="1726922"/>
          </a:xfrm>
          <a:custGeom>
            <a:avLst/>
            <a:gdLst>
              <a:gd name="connsiteX0" fmla="*/ 0 w 2992918"/>
              <a:gd name="connsiteY0" fmla="*/ 0 h 1726922"/>
              <a:gd name="connsiteX1" fmla="*/ 628513 w 2992918"/>
              <a:gd name="connsiteY1" fmla="*/ 0 h 1726922"/>
              <a:gd name="connsiteX2" fmla="*/ 1167238 w 2992918"/>
              <a:gd name="connsiteY2" fmla="*/ 0 h 1726922"/>
              <a:gd name="connsiteX3" fmla="*/ 1735892 w 2992918"/>
              <a:gd name="connsiteY3" fmla="*/ 0 h 1726922"/>
              <a:gd name="connsiteX4" fmla="*/ 2334476 w 2992918"/>
              <a:gd name="connsiteY4" fmla="*/ 0 h 1726922"/>
              <a:gd name="connsiteX5" fmla="*/ 2992918 w 2992918"/>
              <a:gd name="connsiteY5" fmla="*/ 0 h 1726922"/>
              <a:gd name="connsiteX6" fmla="*/ 2992918 w 2992918"/>
              <a:gd name="connsiteY6" fmla="*/ 558371 h 1726922"/>
              <a:gd name="connsiteX7" fmla="*/ 2992918 w 2992918"/>
              <a:gd name="connsiteY7" fmla="*/ 1151281 h 1726922"/>
              <a:gd name="connsiteX8" fmla="*/ 2992918 w 2992918"/>
              <a:gd name="connsiteY8" fmla="*/ 1726922 h 1726922"/>
              <a:gd name="connsiteX9" fmla="*/ 2484122 w 2992918"/>
              <a:gd name="connsiteY9" fmla="*/ 1726922 h 1726922"/>
              <a:gd name="connsiteX10" fmla="*/ 1945397 w 2992918"/>
              <a:gd name="connsiteY10" fmla="*/ 1726922 h 1726922"/>
              <a:gd name="connsiteX11" fmla="*/ 1346813 w 2992918"/>
              <a:gd name="connsiteY11" fmla="*/ 1726922 h 1726922"/>
              <a:gd name="connsiteX12" fmla="*/ 838017 w 2992918"/>
              <a:gd name="connsiteY12" fmla="*/ 1726922 h 1726922"/>
              <a:gd name="connsiteX13" fmla="*/ 0 w 2992918"/>
              <a:gd name="connsiteY13" fmla="*/ 1726922 h 1726922"/>
              <a:gd name="connsiteX14" fmla="*/ 0 w 2992918"/>
              <a:gd name="connsiteY14" fmla="*/ 1116743 h 1726922"/>
              <a:gd name="connsiteX15" fmla="*/ 0 w 2992918"/>
              <a:gd name="connsiteY15" fmla="*/ 592910 h 1726922"/>
              <a:gd name="connsiteX16" fmla="*/ 0 w 2992918"/>
              <a:gd name="connsiteY16" fmla="*/ 0 h 1726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92918" h="1726922" fill="none" extrusionOk="0">
                <a:moveTo>
                  <a:pt x="0" y="0"/>
                </a:moveTo>
                <a:cubicBezTo>
                  <a:pt x="254431" y="-41858"/>
                  <a:pt x="370948" y="57315"/>
                  <a:pt x="628513" y="0"/>
                </a:cubicBezTo>
                <a:cubicBezTo>
                  <a:pt x="886078" y="-57315"/>
                  <a:pt x="1023775" y="58887"/>
                  <a:pt x="1167238" y="0"/>
                </a:cubicBezTo>
                <a:cubicBezTo>
                  <a:pt x="1310701" y="-58887"/>
                  <a:pt x="1557590" y="20525"/>
                  <a:pt x="1735892" y="0"/>
                </a:cubicBezTo>
                <a:cubicBezTo>
                  <a:pt x="1914194" y="-20525"/>
                  <a:pt x="2168518" y="23568"/>
                  <a:pt x="2334476" y="0"/>
                </a:cubicBezTo>
                <a:cubicBezTo>
                  <a:pt x="2500434" y="-23568"/>
                  <a:pt x="2789864" y="76295"/>
                  <a:pt x="2992918" y="0"/>
                </a:cubicBezTo>
                <a:cubicBezTo>
                  <a:pt x="3017288" y="205298"/>
                  <a:pt x="2929808" y="444720"/>
                  <a:pt x="2992918" y="558371"/>
                </a:cubicBezTo>
                <a:cubicBezTo>
                  <a:pt x="3056028" y="672022"/>
                  <a:pt x="2974863" y="865552"/>
                  <a:pt x="2992918" y="1151281"/>
                </a:cubicBezTo>
                <a:cubicBezTo>
                  <a:pt x="3010973" y="1437010"/>
                  <a:pt x="2980362" y="1532264"/>
                  <a:pt x="2992918" y="1726922"/>
                </a:cubicBezTo>
                <a:cubicBezTo>
                  <a:pt x="2855738" y="1729804"/>
                  <a:pt x="2647213" y="1682653"/>
                  <a:pt x="2484122" y="1726922"/>
                </a:cubicBezTo>
                <a:cubicBezTo>
                  <a:pt x="2321031" y="1771191"/>
                  <a:pt x="2112653" y="1689020"/>
                  <a:pt x="1945397" y="1726922"/>
                </a:cubicBezTo>
                <a:cubicBezTo>
                  <a:pt x="1778142" y="1764824"/>
                  <a:pt x="1584428" y="1691164"/>
                  <a:pt x="1346813" y="1726922"/>
                </a:cubicBezTo>
                <a:cubicBezTo>
                  <a:pt x="1109198" y="1762680"/>
                  <a:pt x="1072543" y="1686206"/>
                  <a:pt x="838017" y="1726922"/>
                </a:cubicBezTo>
                <a:cubicBezTo>
                  <a:pt x="603491" y="1767638"/>
                  <a:pt x="396667" y="1687974"/>
                  <a:pt x="0" y="1726922"/>
                </a:cubicBezTo>
                <a:cubicBezTo>
                  <a:pt x="-7313" y="1490492"/>
                  <a:pt x="35188" y="1338949"/>
                  <a:pt x="0" y="1116743"/>
                </a:cubicBezTo>
                <a:cubicBezTo>
                  <a:pt x="-35188" y="894537"/>
                  <a:pt x="47575" y="834400"/>
                  <a:pt x="0" y="592910"/>
                </a:cubicBezTo>
                <a:cubicBezTo>
                  <a:pt x="-47575" y="351420"/>
                  <a:pt x="44472" y="243447"/>
                  <a:pt x="0" y="0"/>
                </a:cubicBezTo>
                <a:close/>
              </a:path>
              <a:path w="2992918" h="1726922" stroke="0" extrusionOk="0">
                <a:moveTo>
                  <a:pt x="0" y="0"/>
                </a:moveTo>
                <a:cubicBezTo>
                  <a:pt x="207085" y="-44094"/>
                  <a:pt x="514152" y="70488"/>
                  <a:pt x="658442" y="0"/>
                </a:cubicBezTo>
                <a:cubicBezTo>
                  <a:pt x="802732" y="-70488"/>
                  <a:pt x="994282" y="11839"/>
                  <a:pt x="1257026" y="0"/>
                </a:cubicBezTo>
                <a:cubicBezTo>
                  <a:pt x="1519770" y="-11839"/>
                  <a:pt x="1586737" y="21878"/>
                  <a:pt x="1795751" y="0"/>
                </a:cubicBezTo>
                <a:cubicBezTo>
                  <a:pt x="2004765" y="-21878"/>
                  <a:pt x="2159387" y="24725"/>
                  <a:pt x="2394334" y="0"/>
                </a:cubicBezTo>
                <a:cubicBezTo>
                  <a:pt x="2629281" y="-24725"/>
                  <a:pt x="2716989" y="36928"/>
                  <a:pt x="2992918" y="0"/>
                </a:cubicBezTo>
                <a:cubicBezTo>
                  <a:pt x="3009199" y="268948"/>
                  <a:pt x="2928441" y="408979"/>
                  <a:pt x="2992918" y="541102"/>
                </a:cubicBezTo>
                <a:cubicBezTo>
                  <a:pt x="3057395" y="673225"/>
                  <a:pt x="2989635" y="904392"/>
                  <a:pt x="2992918" y="1064935"/>
                </a:cubicBezTo>
                <a:cubicBezTo>
                  <a:pt x="2996201" y="1225478"/>
                  <a:pt x="2976682" y="1583901"/>
                  <a:pt x="2992918" y="1726922"/>
                </a:cubicBezTo>
                <a:cubicBezTo>
                  <a:pt x="2876211" y="1749601"/>
                  <a:pt x="2657452" y="1714020"/>
                  <a:pt x="2424264" y="1726922"/>
                </a:cubicBezTo>
                <a:cubicBezTo>
                  <a:pt x="2191076" y="1739824"/>
                  <a:pt x="2116688" y="1697447"/>
                  <a:pt x="1855609" y="1726922"/>
                </a:cubicBezTo>
                <a:cubicBezTo>
                  <a:pt x="1594530" y="1756397"/>
                  <a:pt x="1414601" y="1709742"/>
                  <a:pt x="1286955" y="1726922"/>
                </a:cubicBezTo>
                <a:cubicBezTo>
                  <a:pt x="1159309" y="1744102"/>
                  <a:pt x="935245" y="1685023"/>
                  <a:pt x="658442" y="1726922"/>
                </a:cubicBezTo>
                <a:cubicBezTo>
                  <a:pt x="381639" y="1768821"/>
                  <a:pt x="177605" y="1653962"/>
                  <a:pt x="0" y="1726922"/>
                </a:cubicBezTo>
                <a:cubicBezTo>
                  <a:pt x="-47550" y="1562046"/>
                  <a:pt x="53506" y="1437838"/>
                  <a:pt x="0" y="1168551"/>
                </a:cubicBezTo>
                <a:cubicBezTo>
                  <a:pt x="-53506" y="899264"/>
                  <a:pt x="52728" y="804219"/>
                  <a:pt x="0" y="627448"/>
                </a:cubicBezTo>
                <a:cubicBezTo>
                  <a:pt x="-52728" y="450677"/>
                  <a:pt x="50199" y="157645"/>
                  <a:pt x="0" y="0"/>
                </a:cubicBezTo>
                <a:close/>
              </a:path>
            </a:pathLst>
          </a:custGeom>
          <a:solidFill>
            <a:srgbClr val="E0693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latin typeface="+mj-lt"/>
                <a:cs typeface="Times New Roman"/>
              </a:rPr>
              <a:t>Eu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enquanto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professor não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quero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ter que pedir aos alunos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para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chamarem o suporte porque eles não podem perder conteúdo </a:t>
            </a:r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da aula.</a:t>
            </a:r>
            <a:endParaRPr lang="en-US">
              <a:latin typeface="+mj-lt"/>
            </a:endParaRPr>
          </a:p>
        </p:txBody>
      </p:sp>
      <p:sp>
        <p:nvSpPr>
          <p:cNvPr id="12" name="Retângulo 6">
            <a:extLst>
              <a:ext uri="{FF2B5EF4-FFF2-40B4-BE49-F238E27FC236}">
                <a16:creationId xmlns:a16="http://schemas.microsoft.com/office/drawing/2014/main" id="{A4B2FA4C-4CCA-422C-8FC5-0BE3EA4B055A}"/>
              </a:ext>
            </a:extLst>
          </p:cNvPr>
          <p:cNvSpPr/>
          <p:nvPr/>
        </p:nvSpPr>
        <p:spPr>
          <a:xfrm>
            <a:off x="447848" y="2081065"/>
            <a:ext cx="3648816" cy="1726921"/>
          </a:xfrm>
          <a:custGeom>
            <a:avLst/>
            <a:gdLst>
              <a:gd name="connsiteX0" fmla="*/ 0 w 3648816"/>
              <a:gd name="connsiteY0" fmla="*/ 0 h 1726921"/>
              <a:gd name="connsiteX1" fmla="*/ 448283 w 3648816"/>
              <a:gd name="connsiteY1" fmla="*/ 0 h 1726921"/>
              <a:gd name="connsiteX2" fmla="*/ 933054 w 3648816"/>
              <a:gd name="connsiteY2" fmla="*/ 0 h 1726921"/>
              <a:gd name="connsiteX3" fmla="*/ 1454314 w 3648816"/>
              <a:gd name="connsiteY3" fmla="*/ 0 h 1726921"/>
              <a:gd name="connsiteX4" fmla="*/ 1866109 w 3648816"/>
              <a:gd name="connsiteY4" fmla="*/ 0 h 1726921"/>
              <a:gd name="connsiteX5" fmla="*/ 2460345 w 3648816"/>
              <a:gd name="connsiteY5" fmla="*/ 0 h 1726921"/>
              <a:gd name="connsiteX6" fmla="*/ 2945116 w 3648816"/>
              <a:gd name="connsiteY6" fmla="*/ 0 h 1726921"/>
              <a:gd name="connsiteX7" fmla="*/ 3648816 w 3648816"/>
              <a:gd name="connsiteY7" fmla="*/ 0 h 1726921"/>
              <a:gd name="connsiteX8" fmla="*/ 3648816 w 3648816"/>
              <a:gd name="connsiteY8" fmla="*/ 523833 h 1726921"/>
              <a:gd name="connsiteX9" fmla="*/ 3648816 w 3648816"/>
              <a:gd name="connsiteY9" fmla="*/ 1082204 h 1726921"/>
              <a:gd name="connsiteX10" fmla="*/ 3648816 w 3648816"/>
              <a:gd name="connsiteY10" fmla="*/ 1726921 h 1726921"/>
              <a:gd name="connsiteX11" fmla="*/ 3054580 w 3648816"/>
              <a:gd name="connsiteY11" fmla="*/ 1726921 h 1726921"/>
              <a:gd name="connsiteX12" fmla="*/ 2496833 w 3648816"/>
              <a:gd name="connsiteY12" fmla="*/ 1726921 h 1726921"/>
              <a:gd name="connsiteX13" fmla="*/ 2085038 w 3648816"/>
              <a:gd name="connsiteY13" fmla="*/ 1726921 h 1726921"/>
              <a:gd name="connsiteX14" fmla="*/ 1563778 w 3648816"/>
              <a:gd name="connsiteY14" fmla="*/ 1726921 h 1726921"/>
              <a:gd name="connsiteX15" fmla="*/ 969543 w 3648816"/>
              <a:gd name="connsiteY15" fmla="*/ 1726921 h 1726921"/>
              <a:gd name="connsiteX16" fmla="*/ 0 w 3648816"/>
              <a:gd name="connsiteY16" fmla="*/ 1726921 h 1726921"/>
              <a:gd name="connsiteX17" fmla="*/ 0 w 3648816"/>
              <a:gd name="connsiteY17" fmla="*/ 1203088 h 1726921"/>
              <a:gd name="connsiteX18" fmla="*/ 0 w 3648816"/>
              <a:gd name="connsiteY18" fmla="*/ 610179 h 1726921"/>
              <a:gd name="connsiteX19" fmla="*/ 0 w 3648816"/>
              <a:gd name="connsiteY19" fmla="*/ 0 h 172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48816" h="1726921" fill="none" extrusionOk="0">
                <a:moveTo>
                  <a:pt x="0" y="0"/>
                </a:moveTo>
                <a:cubicBezTo>
                  <a:pt x="143772" y="-8488"/>
                  <a:pt x="315425" y="30248"/>
                  <a:pt x="448283" y="0"/>
                </a:cubicBezTo>
                <a:cubicBezTo>
                  <a:pt x="581141" y="-30248"/>
                  <a:pt x="728565" y="57360"/>
                  <a:pt x="933054" y="0"/>
                </a:cubicBezTo>
                <a:cubicBezTo>
                  <a:pt x="1137543" y="-57360"/>
                  <a:pt x="1266203" y="29000"/>
                  <a:pt x="1454314" y="0"/>
                </a:cubicBezTo>
                <a:cubicBezTo>
                  <a:pt x="1642425" y="-29000"/>
                  <a:pt x="1748015" y="18907"/>
                  <a:pt x="1866109" y="0"/>
                </a:cubicBezTo>
                <a:cubicBezTo>
                  <a:pt x="1984204" y="-18907"/>
                  <a:pt x="2256500" y="7548"/>
                  <a:pt x="2460345" y="0"/>
                </a:cubicBezTo>
                <a:cubicBezTo>
                  <a:pt x="2664190" y="-7548"/>
                  <a:pt x="2743351" y="7997"/>
                  <a:pt x="2945116" y="0"/>
                </a:cubicBezTo>
                <a:cubicBezTo>
                  <a:pt x="3146881" y="-7997"/>
                  <a:pt x="3382175" y="27242"/>
                  <a:pt x="3648816" y="0"/>
                </a:cubicBezTo>
                <a:cubicBezTo>
                  <a:pt x="3680642" y="220521"/>
                  <a:pt x="3616766" y="418828"/>
                  <a:pt x="3648816" y="523833"/>
                </a:cubicBezTo>
                <a:cubicBezTo>
                  <a:pt x="3680866" y="628838"/>
                  <a:pt x="3628123" y="944644"/>
                  <a:pt x="3648816" y="1082204"/>
                </a:cubicBezTo>
                <a:cubicBezTo>
                  <a:pt x="3669509" y="1219764"/>
                  <a:pt x="3631450" y="1432237"/>
                  <a:pt x="3648816" y="1726921"/>
                </a:cubicBezTo>
                <a:cubicBezTo>
                  <a:pt x="3490333" y="1760609"/>
                  <a:pt x="3332917" y="1719350"/>
                  <a:pt x="3054580" y="1726921"/>
                </a:cubicBezTo>
                <a:cubicBezTo>
                  <a:pt x="2776243" y="1734492"/>
                  <a:pt x="2712780" y="1665113"/>
                  <a:pt x="2496833" y="1726921"/>
                </a:cubicBezTo>
                <a:cubicBezTo>
                  <a:pt x="2280886" y="1788729"/>
                  <a:pt x="2248722" y="1706761"/>
                  <a:pt x="2085038" y="1726921"/>
                </a:cubicBezTo>
                <a:cubicBezTo>
                  <a:pt x="1921354" y="1747081"/>
                  <a:pt x="1813510" y="1675377"/>
                  <a:pt x="1563778" y="1726921"/>
                </a:cubicBezTo>
                <a:cubicBezTo>
                  <a:pt x="1314046" y="1778465"/>
                  <a:pt x="1143107" y="1660149"/>
                  <a:pt x="969543" y="1726921"/>
                </a:cubicBezTo>
                <a:cubicBezTo>
                  <a:pt x="795980" y="1793693"/>
                  <a:pt x="317920" y="1653029"/>
                  <a:pt x="0" y="1726921"/>
                </a:cubicBezTo>
                <a:cubicBezTo>
                  <a:pt x="-39322" y="1518484"/>
                  <a:pt x="9199" y="1408989"/>
                  <a:pt x="0" y="1203088"/>
                </a:cubicBezTo>
                <a:cubicBezTo>
                  <a:pt x="-9199" y="997187"/>
                  <a:pt x="36346" y="751570"/>
                  <a:pt x="0" y="610179"/>
                </a:cubicBezTo>
                <a:cubicBezTo>
                  <a:pt x="-36346" y="468788"/>
                  <a:pt x="70443" y="257515"/>
                  <a:pt x="0" y="0"/>
                </a:cubicBezTo>
                <a:close/>
              </a:path>
              <a:path w="3648816" h="1726921" stroke="0" extrusionOk="0">
                <a:moveTo>
                  <a:pt x="0" y="0"/>
                </a:moveTo>
                <a:cubicBezTo>
                  <a:pt x="181547" y="-54844"/>
                  <a:pt x="415116" y="12766"/>
                  <a:pt x="594236" y="0"/>
                </a:cubicBezTo>
                <a:cubicBezTo>
                  <a:pt x="773356" y="-12766"/>
                  <a:pt x="1006357" y="60687"/>
                  <a:pt x="1115495" y="0"/>
                </a:cubicBezTo>
                <a:cubicBezTo>
                  <a:pt x="1224633" y="-60687"/>
                  <a:pt x="1458422" y="8117"/>
                  <a:pt x="1563778" y="0"/>
                </a:cubicBezTo>
                <a:cubicBezTo>
                  <a:pt x="1669134" y="-8117"/>
                  <a:pt x="1963731" y="9688"/>
                  <a:pt x="2085038" y="0"/>
                </a:cubicBezTo>
                <a:cubicBezTo>
                  <a:pt x="2206345" y="-9688"/>
                  <a:pt x="2493070" y="25752"/>
                  <a:pt x="2679273" y="0"/>
                </a:cubicBezTo>
                <a:cubicBezTo>
                  <a:pt x="2865476" y="-25752"/>
                  <a:pt x="2907143" y="51053"/>
                  <a:pt x="3127557" y="0"/>
                </a:cubicBezTo>
                <a:cubicBezTo>
                  <a:pt x="3347971" y="-51053"/>
                  <a:pt x="3436463" y="41452"/>
                  <a:pt x="3648816" y="0"/>
                </a:cubicBezTo>
                <a:cubicBezTo>
                  <a:pt x="3662209" y="256735"/>
                  <a:pt x="3648805" y="297527"/>
                  <a:pt x="3648816" y="575640"/>
                </a:cubicBezTo>
                <a:cubicBezTo>
                  <a:pt x="3648827" y="853753"/>
                  <a:pt x="3646840" y="943644"/>
                  <a:pt x="3648816" y="1134011"/>
                </a:cubicBezTo>
                <a:cubicBezTo>
                  <a:pt x="3650792" y="1324378"/>
                  <a:pt x="3604053" y="1526504"/>
                  <a:pt x="3648816" y="1726921"/>
                </a:cubicBezTo>
                <a:cubicBezTo>
                  <a:pt x="3435520" y="1758040"/>
                  <a:pt x="3383636" y="1682354"/>
                  <a:pt x="3164045" y="1726921"/>
                </a:cubicBezTo>
                <a:cubicBezTo>
                  <a:pt x="2944454" y="1771488"/>
                  <a:pt x="2742969" y="1672932"/>
                  <a:pt x="2606297" y="1726921"/>
                </a:cubicBezTo>
                <a:cubicBezTo>
                  <a:pt x="2469625" y="1780910"/>
                  <a:pt x="2336482" y="1723056"/>
                  <a:pt x="2158014" y="1726921"/>
                </a:cubicBezTo>
                <a:cubicBezTo>
                  <a:pt x="1979546" y="1730786"/>
                  <a:pt x="1820209" y="1705164"/>
                  <a:pt x="1673243" y="1726921"/>
                </a:cubicBezTo>
                <a:cubicBezTo>
                  <a:pt x="1526277" y="1748678"/>
                  <a:pt x="1297268" y="1702565"/>
                  <a:pt x="1115495" y="1726921"/>
                </a:cubicBezTo>
                <a:cubicBezTo>
                  <a:pt x="933722" y="1751277"/>
                  <a:pt x="783452" y="1691639"/>
                  <a:pt x="521259" y="1726921"/>
                </a:cubicBezTo>
                <a:cubicBezTo>
                  <a:pt x="259066" y="1762203"/>
                  <a:pt x="128537" y="1674509"/>
                  <a:pt x="0" y="1726921"/>
                </a:cubicBezTo>
                <a:cubicBezTo>
                  <a:pt x="-66969" y="1496434"/>
                  <a:pt x="21125" y="1391471"/>
                  <a:pt x="0" y="1151281"/>
                </a:cubicBezTo>
                <a:cubicBezTo>
                  <a:pt x="-21125" y="911091"/>
                  <a:pt x="59411" y="868979"/>
                  <a:pt x="0" y="610179"/>
                </a:cubicBezTo>
                <a:cubicBezTo>
                  <a:pt x="-59411" y="351379"/>
                  <a:pt x="32648" y="149697"/>
                  <a:pt x="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latin typeface="+mj-lt"/>
              </a:rPr>
              <a:t>Eu, </a:t>
            </a:r>
            <a:r>
              <a:rPr lang="pt-BR" b="1">
                <a:solidFill>
                  <a:srgbClr val="EF441D"/>
                </a:solidFill>
                <a:latin typeface="+mj-lt"/>
              </a:rPr>
              <a:t>enquanto </a:t>
            </a:r>
            <a:r>
              <a:rPr lang="pt-BR">
                <a:latin typeface="+mj-lt"/>
              </a:rPr>
              <a:t>professor, </a:t>
            </a:r>
            <a:r>
              <a:rPr lang="pt-BR" b="1">
                <a:solidFill>
                  <a:srgbClr val="F76029"/>
                </a:solidFill>
                <a:latin typeface="+mj-lt"/>
              </a:rPr>
              <a:t>quero</a:t>
            </a:r>
            <a:r>
              <a:rPr lang="pt-BR">
                <a:solidFill>
                  <a:srgbClr val="F76029"/>
                </a:solidFill>
                <a:latin typeface="+mj-lt"/>
              </a:rPr>
              <a:t> </a:t>
            </a:r>
            <a:r>
              <a:rPr lang="pt-BR">
                <a:latin typeface="+mj-lt"/>
              </a:rPr>
              <a:t>uma solução para a diminuir o tempo de espera, </a:t>
            </a:r>
            <a:r>
              <a:rPr lang="pt-BR" b="1">
                <a:solidFill>
                  <a:srgbClr val="EF441D"/>
                </a:solidFill>
                <a:latin typeface="+mj-lt"/>
              </a:rPr>
              <a:t>para </a:t>
            </a:r>
            <a:r>
              <a:rPr lang="pt-BR">
                <a:latin typeface="+mj-lt"/>
              </a:rPr>
              <a:t>consertar o computador e eu poder começar a minha aula no horário certo, sem deixar que os alunos se distraiam.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1240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USER STORIES: PROFESSOR</a:t>
            </a:r>
            <a:endParaRPr lang="en-US"/>
          </a:p>
        </p:txBody>
      </p:sp>
      <p:sp>
        <p:nvSpPr>
          <p:cNvPr id="9" name="Retângulo 4">
            <a:extLst>
              <a:ext uri="{FF2B5EF4-FFF2-40B4-BE49-F238E27FC236}">
                <a16:creationId xmlns:a16="http://schemas.microsoft.com/office/drawing/2014/main" id="{18291574-9285-4B4E-A23D-BC1833EAB319}"/>
              </a:ext>
            </a:extLst>
          </p:cNvPr>
          <p:cNvSpPr/>
          <p:nvPr/>
        </p:nvSpPr>
        <p:spPr>
          <a:xfrm>
            <a:off x="6318984" y="2390205"/>
            <a:ext cx="4100362" cy="1751940"/>
          </a:xfrm>
          <a:custGeom>
            <a:avLst/>
            <a:gdLst>
              <a:gd name="connsiteX0" fmla="*/ 0 w 4100362"/>
              <a:gd name="connsiteY0" fmla="*/ 0 h 1751940"/>
              <a:gd name="connsiteX1" fmla="*/ 503759 w 4100362"/>
              <a:gd name="connsiteY1" fmla="*/ 0 h 1751940"/>
              <a:gd name="connsiteX2" fmla="*/ 1048521 w 4100362"/>
              <a:gd name="connsiteY2" fmla="*/ 0 h 1751940"/>
              <a:gd name="connsiteX3" fmla="*/ 1634287 w 4100362"/>
              <a:gd name="connsiteY3" fmla="*/ 0 h 1751940"/>
              <a:gd name="connsiteX4" fmla="*/ 2097042 w 4100362"/>
              <a:gd name="connsiteY4" fmla="*/ 0 h 1751940"/>
              <a:gd name="connsiteX5" fmla="*/ 2764816 w 4100362"/>
              <a:gd name="connsiteY5" fmla="*/ 0 h 1751940"/>
              <a:gd name="connsiteX6" fmla="*/ 3309578 w 4100362"/>
              <a:gd name="connsiteY6" fmla="*/ 0 h 1751940"/>
              <a:gd name="connsiteX7" fmla="*/ 4100362 w 4100362"/>
              <a:gd name="connsiteY7" fmla="*/ 0 h 1751940"/>
              <a:gd name="connsiteX8" fmla="*/ 4100362 w 4100362"/>
              <a:gd name="connsiteY8" fmla="*/ 531422 h 1751940"/>
              <a:gd name="connsiteX9" fmla="*/ 4100362 w 4100362"/>
              <a:gd name="connsiteY9" fmla="*/ 1097882 h 1751940"/>
              <a:gd name="connsiteX10" fmla="*/ 4100362 w 4100362"/>
              <a:gd name="connsiteY10" fmla="*/ 1751940 h 1751940"/>
              <a:gd name="connsiteX11" fmla="*/ 3432589 w 4100362"/>
              <a:gd name="connsiteY11" fmla="*/ 1751940 h 1751940"/>
              <a:gd name="connsiteX12" fmla="*/ 2805819 w 4100362"/>
              <a:gd name="connsiteY12" fmla="*/ 1751940 h 1751940"/>
              <a:gd name="connsiteX13" fmla="*/ 2343064 w 4100362"/>
              <a:gd name="connsiteY13" fmla="*/ 1751940 h 1751940"/>
              <a:gd name="connsiteX14" fmla="*/ 1757298 w 4100362"/>
              <a:gd name="connsiteY14" fmla="*/ 1751940 h 1751940"/>
              <a:gd name="connsiteX15" fmla="*/ 1089525 w 4100362"/>
              <a:gd name="connsiteY15" fmla="*/ 1751940 h 1751940"/>
              <a:gd name="connsiteX16" fmla="*/ 0 w 4100362"/>
              <a:gd name="connsiteY16" fmla="*/ 1751940 h 1751940"/>
              <a:gd name="connsiteX17" fmla="*/ 0 w 4100362"/>
              <a:gd name="connsiteY17" fmla="*/ 1220518 h 1751940"/>
              <a:gd name="connsiteX18" fmla="*/ 0 w 4100362"/>
              <a:gd name="connsiteY18" fmla="*/ 619019 h 1751940"/>
              <a:gd name="connsiteX19" fmla="*/ 0 w 4100362"/>
              <a:gd name="connsiteY19" fmla="*/ 0 h 175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00362" h="1751940" fill="none" extrusionOk="0">
                <a:moveTo>
                  <a:pt x="0" y="0"/>
                </a:moveTo>
                <a:cubicBezTo>
                  <a:pt x="163968" y="-5135"/>
                  <a:pt x="360485" y="15757"/>
                  <a:pt x="503759" y="0"/>
                </a:cubicBezTo>
                <a:cubicBezTo>
                  <a:pt x="647033" y="-15757"/>
                  <a:pt x="862073" y="58580"/>
                  <a:pt x="1048521" y="0"/>
                </a:cubicBezTo>
                <a:cubicBezTo>
                  <a:pt x="1234969" y="-58580"/>
                  <a:pt x="1352055" y="58481"/>
                  <a:pt x="1634287" y="0"/>
                </a:cubicBezTo>
                <a:cubicBezTo>
                  <a:pt x="1916519" y="-58481"/>
                  <a:pt x="1995965" y="33947"/>
                  <a:pt x="2097042" y="0"/>
                </a:cubicBezTo>
                <a:cubicBezTo>
                  <a:pt x="2198120" y="-33947"/>
                  <a:pt x="2561951" y="13116"/>
                  <a:pt x="2764816" y="0"/>
                </a:cubicBezTo>
                <a:cubicBezTo>
                  <a:pt x="2967681" y="-13116"/>
                  <a:pt x="3137230" y="13513"/>
                  <a:pt x="3309578" y="0"/>
                </a:cubicBezTo>
                <a:cubicBezTo>
                  <a:pt x="3481926" y="-13513"/>
                  <a:pt x="3872774" y="89764"/>
                  <a:pt x="4100362" y="0"/>
                </a:cubicBezTo>
                <a:cubicBezTo>
                  <a:pt x="4163173" y="139854"/>
                  <a:pt x="4098032" y="409993"/>
                  <a:pt x="4100362" y="531422"/>
                </a:cubicBezTo>
                <a:cubicBezTo>
                  <a:pt x="4102692" y="652851"/>
                  <a:pt x="4036435" y="944821"/>
                  <a:pt x="4100362" y="1097882"/>
                </a:cubicBezTo>
                <a:cubicBezTo>
                  <a:pt x="4164289" y="1250943"/>
                  <a:pt x="4099101" y="1478840"/>
                  <a:pt x="4100362" y="1751940"/>
                </a:cubicBezTo>
                <a:cubicBezTo>
                  <a:pt x="3953665" y="1805489"/>
                  <a:pt x="3631122" y="1731122"/>
                  <a:pt x="3432589" y="1751940"/>
                </a:cubicBezTo>
                <a:cubicBezTo>
                  <a:pt x="3234056" y="1772758"/>
                  <a:pt x="3012548" y="1741200"/>
                  <a:pt x="2805819" y="1751940"/>
                </a:cubicBezTo>
                <a:cubicBezTo>
                  <a:pt x="2599090" y="1762680"/>
                  <a:pt x="2560417" y="1737477"/>
                  <a:pt x="2343064" y="1751940"/>
                </a:cubicBezTo>
                <a:cubicBezTo>
                  <a:pt x="2125711" y="1766403"/>
                  <a:pt x="1894549" y="1727141"/>
                  <a:pt x="1757298" y="1751940"/>
                </a:cubicBezTo>
                <a:cubicBezTo>
                  <a:pt x="1620047" y="1776739"/>
                  <a:pt x="1267802" y="1711154"/>
                  <a:pt x="1089525" y="1751940"/>
                </a:cubicBezTo>
                <a:cubicBezTo>
                  <a:pt x="911248" y="1792726"/>
                  <a:pt x="235010" y="1715525"/>
                  <a:pt x="0" y="1751940"/>
                </a:cubicBezTo>
                <a:cubicBezTo>
                  <a:pt x="-8119" y="1621726"/>
                  <a:pt x="27513" y="1430346"/>
                  <a:pt x="0" y="1220518"/>
                </a:cubicBezTo>
                <a:cubicBezTo>
                  <a:pt x="-27513" y="1010690"/>
                  <a:pt x="60612" y="872829"/>
                  <a:pt x="0" y="619019"/>
                </a:cubicBezTo>
                <a:cubicBezTo>
                  <a:pt x="-60612" y="365209"/>
                  <a:pt x="4327" y="198241"/>
                  <a:pt x="0" y="0"/>
                </a:cubicBezTo>
                <a:close/>
              </a:path>
              <a:path w="4100362" h="1751940" stroke="0" extrusionOk="0">
                <a:moveTo>
                  <a:pt x="0" y="0"/>
                </a:moveTo>
                <a:cubicBezTo>
                  <a:pt x="153036" y="-75766"/>
                  <a:pt x="416606" y="4234"/>
                  <a:pt x="667773" y="0"/>
                </a:cubicBezTo>
                <a:cubicBezTo>
                  <a:pt x="918940" y="-4234"/>
                  <a:pt x="983722" y="35731"/>
                  <a:pt x="1253539" y="0"/>
                </a:cubicBezTo>
                <a:cubicBezTo>
                  <a:pt x="1523356" y="-35731"/>
                  <a:pt x="1571369" y="55310"/>
                  <a:pt x="1757298" y="0"/>
                </a:cubicBezTo>
                <a:cubicBezTo>
                  <a:pt x="1943227" y="-55310"/>
                  <a:pt x="2184542" y="42202"/>
                  <a:pt x="2343064" y="0"/>
                </a:cubicBezTo>
                <a:cubicBezTo>
                  <a:pt x="2501586" y="-42202"/>
                  <a:pt x="2690791" y="37057"/>
                  <a:pt x="3010837" y="0"/>
                </a:cubicBezTo>
                <a:cubicBezTo>
                  <a:pt x="3330883" y="-37057"/>
                  <a:pt x="3269600" y="18461"/>
                  <a:pt x="3514596" y="0"/>
                </a:cubicBezTo>
                <a:cubicBezTo>
                  <a:pt x="3759592" y="-18461"/>
                  <a:pt x="3946769" y="31532"/>
                  <a:pt x="4100362" y="0"/>
                </a:cubicBezTo>
                <a:cubicBezTo>
                  <a:pt x="4127270" y="252219"/>
                  <a:pt x="4098263" y="430265"/>
                  <a:pt x="4100362" y="583980"/>
                </a:cubicBezTo>
                <a:cubicBezTo>
                  <a:pt x="4102461" y="737695"/>
                  <a:pt x="4083051" y="965396"/>
                  <a:pt x="4100362" y="1150441"/>
                </a:cubicBezTo>
                <a:cubicBezTo>
                  <a:pt x="4117673" y="1335486"/>
                  <a:pt x="4089501" y="1483106"/>
                  <a:pt x="4100362" y="1751940"/>
                </a:cubicBezTo>
                <a:cubicBezTo>
                  <a:pt x="3914676" y="1760815"/>
                  <a:pt x="3681224" y="1730944"/>
                  <a:pt x="3555600" y="1751940"/>
                </a:cubicBezTo>
                <a:cubicBezTo>
                  <a:pt x="3429976" y="1772936"/>
                  <a:pt x="3087109" y="1749884"/>
                  <a:pt x="2928830" y="1751940"/>
                </a:cubicBezTo>
                <a:cubicBezTo>
                  <a:pt x="2770551" y="1753996"/>
                  <a:pt x="2583244" y="1726189"/>
                  <a:pt x="2425071" y="1751940"/>
                </a:cubicBezTo>
                <a:cubicBezTo>
                  <a:pt x="2266898" y="1777691"/>
                  <a:pt x="2103963" y="1744588"/>
                  <a:pt x="1880309" y="1751940"/>
                </a:cubicBezTo>
                <a:cubicBezTo>
                  <a:pt x="1656655" y="1759292"/>
                  <a:pt x="1462235" y="1691718"/>
                  <a:pt x="1253539" y="1751940"/>
                </a:cubicBezTo>
                <a:cubicBezTo>
                  <a:pt x="1044843" y="1812162"/>
                  <a:pt x="749037" y="1696345"/>
                  <a:pt x="585766" y="1751940"/>
                </a:cubicBezTo>
                <a:cubicBezTo>
                  <a:pt x="422495" y="1807535"/>
                  <a:pt x="217740" y="1692306"/>
                  <a:pt x="0" y="1751940"/>
                </a:cubicBezTo>
                <a:cubicBezTo>
                  <a:pt x="-65658" y="1567430"/>
                  <a:pt x="40838" y="1422325"/>
                  <a:pt x="0" y="1167960"/>
                </a:cubicBezTo>
                <a:cubicBezTo>
                  <a:pt x="-40838" y="913595"/>
                  <a:pt x="10644" y="849670"/>
                  <a:pt x="0" y="619019"/>
                </a:cubicBezTo>
                <a:cubicBezTo>
                  <a:pt x="-10644" y="388368"/>
                  <a:pt x="26820" y="264488"/>
                  <a:pt x="0" y="0"/>
                </a:cubicBezTo>
                <a:close/>
              </a:path>
            </a:pathLst>
          </a:custGeom>
          <a:solidFill>
            <a:srgbClr val="F14609">
              <a:alpha val="69804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>
                <a:latin typeface="+mj-lt"/>
                <a:cs typeface="Arial" panose="020B0604020202020204" pitchFamily="34" charset="0"/>
              </a:rPr>
              <a:t>Eu, </a:t>
            </a:r>
            <a:r>
              <a:rPr lang="en-US" b="1" err="1">
                <a:solidFill>
                  <a:schemeClr val="bg2">
                    <a:lumMod val="25000"/>
                  </a:schemeClr>
                </a:solidFill>
                <a:latin typeface="+mj-lt"/>
                <a:cs typeface="Arial" panose="020B0604020202020204" pitchFamily="34" charset="0"/>
              </a:rPr>
              <a:t>enquanto</a:t>
            </a:r>
            <a:r>
              <a:rPr lang="en-US">
                <a:latin typeface="+mj-lt"/>
                <a:cs typeface="Arial" panose="020B0604020202020204" pitchFamily="34" charset="0"/>
              </a:rPr>
              <a:t> professor, </a:t>
            </a:r>
            <a:r>
              <a:rPr lang="en-US" b="1" err="1">
                <a:solidFill>
                  <a:schemeClr val="bg2">
                    <a:lumMod val="25000"/>
                  </a:schemeClr>
                </a:solidFill>
                <a:latin typeface="+mj-lt"/>
                <a:cs typeface="Arial" panose="020B0604020202020204" pitchFamily="34" charset="0"/>
              </a:rPr>
              <a:t>preciso</a:t>
            </a:r>
            <a:r>
              <a:rPr lang="en-US" b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>
                <a:latin typeface="+mj-lt"/>
                <a:cs typeface="Arial" panose="020B0604020202020204" pitchFamily="34" charset="0"/>
              </a:rPr>
              <a:t>de </a:t>
            </a:r>
            <a:r>
              <a:rPr lang="en-US" err="1">
                <a:latin typeface="+mj-lt"/>
                <a:cs typeface="Arial" panose="020B0604020202020204" pitchFamily="34" charset="0"/>
              </a:rPr>
              <a:t>uma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maneira</a:t>
            </a:r>
            <a:r>
              <a:rPr lang="en-US">
                <a:latin typeface="+mj-lt"/>
                <a:cs typeface="Arial" panose="020B0604020202020204" pitchFamily="34" charset="0"/>
              </a:rPr>
              <a:t> de </a:t>
            </a:r>
            <a:r>
              <a:rPr lang="en-US" err="1">
                <a:latin typeface="+mj-lt"/>
                <a:cs typeface="Arial" panose="020B0604020202020204" pitchFamily="34" charset="0"/>
              </a:rPr>
              <a:t>contatar</a:t>
            </a:r>
            <a:r>
              <a:rPr lang="en-US">
                <a:latin typeface="+mj-lt"/>
                <a:cs typeface="Arial" panose="020B0604020202020204" pitchFamily="34" charset="0"/>
              </a:rPr>
              <a:t> o </a:t>
            </a:r>
            <a:r>
              <a:rPr lang="en-US" err="1">
                <a:latin typeface="+mj-lt"/>
                <a:cs typeface="Arial" panose="020B0604020202020204" pitchFamily="34" charset="0"/>
              </a:rPr>
              <a:t>suporte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sem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precisar</a:t>
            </a:r>
            <a:r>
              <a:rPr lang="en-US">
                <a:latin typeface="+mj-lt"/>
                <a:cs typeface="Arial" panose="020B0604020202020204" pitchFamily="34" charset="0"/>
              </a:rPr>
              <a:t> mandar </a:t>
            </a:r>
            <a:r>
              <a:rPr lang="en-US" err="1">
                <a:latin typeface="+mj-lt"/>
                <a:cs typeface="Arial" panose="020B0604020202020204" pitchFamily="34" charset="0"/>
              </a:rPr>
              <a:t>algum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aluno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ir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até</a:t>
            </a:r>
            <a:r>
              <a:rPr lang="en-US">
                <a:latin typeface="+mj-lt"/>
                <a:cs typeface="Arial" panose="020B0604020202020204" pitchFamily="34" charset="0"/>
              </a:rPr>
              <a:t> a </a:t>
            </a:r>
            <a:r>
              <a:rPr lang="en-US" err="1">
                <a:latin typeface="+mj-lt"/>
                <a:cs typeface="Arial" panose="020B0604020202020204" pitchFamily="34" charset="0"/>
              </a:rPr>
              <a:t>sala</a:t>
            </a:r>
            <a:r>
              <a:rPr lang="en-US">
                <a:latin typeface="+mj-lt"/>
                <a:cs typeface="Arial" panose="020B0604020202020204" pitchFamily="34" charset="0"/>
              </a:rPr>
              <a:t> do </a:t>
            </a:r>
            <a:r>
              <a:rPr lang="en-US" err="1">
                <a:latin typeface="+mj-lt"/>
                <a:cs typeface="Arial" panose="020B0604020202020204" pitchFamily="34" charset="0"/>
              </a:rPr>
              <a:t>técnico</a:t>
            </a:r>
            <a:r>
              <a:rPr lang="en-US">
                <a:latin typeface="+mj-lt"/>
                <a:cs typeface="Arial" panose="020B0604020202020204" pitchFamily="34" charset="0"/>
              </a:rPr>
              <a:t>, </a:t>
            </a:r>
            <a:r>
              <a:rPr lang="en-US" b="1" err="1">
                <a:solidFill>
                  <a:schemeClr val="bg2">
                    <a:lumMod val="25000"/>
                  </a:schemeClr>
                </a:solidFill>
                <a:latin typeface="+mj-lt"/>
                <a:cs typeface="Arial" panose="020B0604020202020204" pitchFamily="34" charset="0"/>
              </a:rPr>
              <a:t>porque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muitas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vezes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ele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acaba</a:t>
            </a:r>
            <a:r>
              <a:rPr lang="en-US">
                <a:latin typeface="+mj-lt"/>
                <a:cs typeface="Arial" panose="020B0604020202020204" pitchFamily="34" charset="0"/>
              </a:rPr>
              <a:t> se </a:t>
            </a:r>
            <a:r>
              <a:rPr lang="en-US" err="1">
                <a:latin typeface="+mj-lt"/>
                <a:cs typeface="Arial" panose="020B0604020202020204" pitchFamily="34" charset="0"/>
              </a:rPr>
              <a:t>dispersando</a:t>
            </a:r>
            <a:r>
              <a:rPr lang="en-US">
                <a:latin typeface="+mj-lt"/>
                <a:cs typeface="Arial" panose="020B0604020202020204" pitchFamily="34" charset="0"/>
              </a:rPr>
              <a:t> no </a:t>
            </a:r>
            <a:r>
              <a:rPr lang="en-US" err="1">
                <a:latin typeface="+mj-lt"/>
                <a:cs typeface="Arial" panose="020B0604020202020204" pitchFamily="34" charset="0"/>
              </a:rPr>
              <a:t>caminho</a:t>
            </a:r>
            <a:r>
              <a:rPr lang="en-US">
                <a:latin typeface="+mj-lt"/>
                <a:cs typeface="Arial" panose="020B0604020202020204" pitchFamily="34" charset="0"/>
              </a:rPr>
              <a:t>, e </a:t>
            </a:r>
            <a:r>
              <a:rPr lang="en-US" err="1">
                <a:latin typeface="+mj-lt"/>
                <a:cs typeface="Arial" panose="020B0604020202020204" pitchFamily="34" charset="0"/>
              </a:rPr>
              <a:t>demorando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ao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retornar</a:t>
            </a:r>
            <a:r>
              <a:rPr lang="en-US">
                <a:latin typeface="+mj-lt"/>
                <a:cs typeface="Arial" panose="020B0604020202020204" pitchFamily="34" charset="0"/>
              </a:rPr>
              <a:t> para </a:t>
            </a:r>
            <a:r>
              <a:rPr lang="en-US" err="1">
                <a:latin typeface="+mj-lt"/>
                <a:cs typeface="Arial" panose="020B0604020202020204" pitchFamily="34" charset="0"/>
              </a:rPr>
              <a:t>sala</a:t>
            </a:r>
            <a:r>
              <a:rPr lang="en-US">
                <a:latin typeface="+mj-lt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0" name="Retângulo 10">
            <a:extLst>
              <a:ext uri="{FF2B5EF4-FFF2-40B4-BE49-F238E27FC236}">
                <a16:creationId xmlns:a16="http://schemas.microsoft.com/office/drawing/2014/main" id="{F9A752A5-E60C-4465-AF0B-5F0050C299AE}"/>
              </a:ext>
            </a:extLst>
          </p:cNvPr>
          <p:cNvSpPr/>
          <p:nvPr/>
        </p:nvSpPr>
        <p:spPr>
          <a:xfrm>
            <a:off x="1658753" y="2390205"/>
            <a:ext cx="4100362" cy="1751940"/>
          </a:xfrm>
          <a:custGeom>
            <a:avLst/>
            <a:gdLst>
              <a:gd name="connsiteX0" fmla="*/ 0 w 4100362"/>
              <a:gd name="connsiteY0" fmla="*/ 0 h 1751940"/>
              <a:gd name="connsiteX1" fmla="*/ 503759 w 4100362"/>
              <a:gd name="connsiteY1" fmla="*/ 0 h 1751940"/>
              <a:gd name="connsiteX2" fmla="*/ 1048521 w 4100362"/>
              <a:gd name="connsiteY2" fmla="*/ 0 h 1751940"/>
              <a:gd name="connsiteX3" fmla="*/ 1634287 w 4100362"/>
              <a:gd name="connsiteY3" fmla="*/ 0 h 1751940"/>
              <a:gd name="connsiteX4" fmla="*/ 2097042 w 4100362"/>
              <a:gd name="connsiteY4" fmla="*/ 0 h 1751940"/>
              <a:gd name="connsiteX5" fmla="*/ 2764816 w 4100362"/>
              <a:gd name="connsiteY5" fmla="*/ 0 h 1751940"/>
              <a:gd name="connsiteX6" fmla="*/ 3309578 w 4100362"/>
              <a:gd name="connsiteY6" fmla="*/ 0 h 1751940"/>
              <a:gd name="connsiteX7" fmla="*/ 4100362 w 4100362"/>
              <a:gd name="connsiteY7" fmla="*/ 0 h 1751940"/>
              <a:gd name="connsiteX8" fmla="*/ 4100362 w 4100362"/>
              <a:gd name="connsiteY8" fmla="*/ 531422 h 1751940"/>
              <a:gd name="connsiteX9" fmla="*/ 4100362 w 4100362"/>
              <a:gd name="connsiteY9" fmla="*/ 1097882 h 1751940"/>
              <a:gd name="connsiteX10" fmla="*/ 4100362 w 4100362"/>
              <a:gd name="connsiteY10" fmla="*/ 1751940 h 1751940"/>
              <a:gd name="connsiteX11" fmla="*/ 3432589 w 4100362"/>
              <a:gd name="connsiteY11" fmla="*/ 1751940 h 1751940"/>
              <a:gd name="connsiteX12" fmla="*/ 2805819 w 4100362"/>
              <a:gd name="connsiteY12" fmla="*/ 1751940 h 1751940"/>
              <a:gd name="connsiteX13" fmla="*/ 2343064 w 4100362"/>
              <a:gd name="connsiteY13" fmla="*/ 1751940 h 1751940"/>
              <a:gd name="connsiteX14" fmla="*/ 1757298 w 4100362"/>
              <a:gd name="connsiteY14" fmla="*/ 1751940 h 1751940"/>
              <a:gd name="connsiteX15" fmla="*/ 1089525 w 4100362"/>
              <a:gd name="connsiteY15" fmla="*/ 1751940 h 1751940"/>
              <a:gd name="connsiteX16" fmla="*/ 0 w 4100362"/>
              <a:gd name="connsiteY16" fmla="*/ 1751940 h 1751940"/>
              <a:gd name="connsiteX17" fmla="*/ 0 w 4100362"/>
              <a:gd name="connsiteY17" fmla="*/ 1220518 h 1751940"/>
              <a:gd name="connsiteX18" fmla="*/ 0 w 4100362"/>
              <a:gd name="connsiteY18" fmla="*/ 619019 h 1751940"/>
              <a:gd name="connsiteX19" fmla="*/ 0 w 4100362"/>
              <a:gd name="connsiteY19" fmla="*/ 0 h 175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00362" h="1751940" fill="none" extrusionOk="0">
                <a:moveTo>
                  <a:pt x="0" y="0"/>
                </a:moveTo>
                <a:cubicBezTo>
                  <a:pt x="163968" y="-5135"/>
                  <a:pt x="360485" y="15757"/>
                  <a:pt x="503759" y="0"/>
                </a:cubicBezTo>
                <a:cubicBezTo>
                  <a:pt x="647033" y="-15757"/>
                  <a:pt x="862073" y="58580"/>
                  <a:pt x="1048521" y="0"/>
                </a:cubicBezTo>
                <a:cubicBezTo>
                  <a:pt x="1234969" y="-58580"/>
                  <a:pt x="1352055" y="58481"/>
                  <a:pt x="1634287" y="0"/>
                </a:cubicBezTo>
                <a:cubicBezTo>
                  <a:pt x="1916519" y="-58481"/>
                  <a:pt x="1995965" y="33947"/>
                  <a:pt x="2097042" y="0"/>
                </a:cubicBezTo>
                <a:cubicBezTo>
                  <a:pt x="2198120" y="-33947"/>
                  <a:pt x="2561951" y="13116"/>
                  <a:pt x="2764816" y="0"/>
                </a:cubicBezTo>
                <a:cubicBezTo>
                  <a:pt x="2967681" y="-13116"/>
                  <a:pt x="3137230" y="13513"/>
                  <a:pt x="3309578" y="0"/>
                </a:cubicBezTo>
                <a:cubicBezTo>
                  <a:pt x="3481926" y="-13513"/>
                  <a:pt x="3872774" y="89764"/>
                  <a:pt x="4100362" y="0"/>
                </a:cubicBezTo>
                <a:cubicBezTo>
                  <a:pt x="4163173" y="139854"/>
                  <a:pt x="4098032" y="409993"/>
                  <a:pt x="4100362" y="531422"/>
                </a:cubicBezTo>
                <a:cubicBezTo>
                  <a:pt x="4102692" y="652851"/>
                  <a:pt x="4036435" y="944821"/>
                  <a:pt x="4100362" y="1097882"/>
                </a:cubicBezTo>
                <a:cubicBezTo>
                  <a:pt x="4164289" y="1250943"/>
                  <a:pt x="4099101" y="1478840"/>
                  <a:pt x="4100362" y="1751940"/>
                </a:cubicBezTo>
                <a:cubicBezTo>
                  <a:pt x="3953665" y="1805489"/>
                  <a:pt x="3631122" y="1731122"/>
                  <a:pt x="3432589" y="1751940"/>
                </a:cubicBezTo>
                <a:cubicBezTo>
                  <a:pt x="3234056" y="1772758"/>
                  <a:pt x="3012548" y="1741200"/>
                  <a:pt x="2805819" y="1751940"/>
                </a:cubicBezTo>
                <a:cubicBezTo>
                  <a:pt x="2599090" y="1762680"/>
                  <a:pt x="2560417" y="1737477"/>
                  <a:pt x="2343064" y="1751940"/>
                </a:cubicBezTo>
                <a:cubicBezTo>
                  <a:pt x="2125711" y="1766403"/>
                  <a:pt x="1894549" y="1727141"/>
                  <a:pt x="1757298" y="1751940"/>
                </a:cubicBezTo>
                <a:cubicBezTo>
                  <a:pt x="1620047" y="1776739"/>
                  <a:pt x="1267802" y="1711154"/>
                  <a:pt x="1089525" y="1751940"/>
                </a:cubicBezTo>
                <a:cubicBezTo>
                  <a:pt x="911248" y="1792726"/>
                  <a:pt x="235010" y="1715525"/>
                  <a:pt x="0" y="1751940"/>
                </a:cubicBezTo>
                <a:cubicBezTo>
                  <a:pt x="-8119" y="1621726"/>
                  <a:pt x="27513" y="1430346"/>
                  <a:pt x="0" y="1220518"/>
                </a:cubicBezTo>
                <a:cubicBezTo>
                  <a:pt x="-27513" y="1010690"/>
                  <a:pt x="60612" y="872829"/>
                  <a:pt x="0" y="619019"/>
                </a:cubicBezTo>
                <a:cubicBezTo>
                  <a:pt x="-60612" y="365209"/>
                  <a:pt x="4327" y="198241"/>
                  <a:pt x="0" y="0"/>
                </a:cubicBezTo>
                <a:close/>
              </a:path>
              <a:path w="4100362" h="1751940" stroke="0" extrusionOk="0">
                <a:moveTo>
                  <a:pt x="0" y="0"/>
                </a:moveTo>
                <a:cubicBezTo>
                  <a:pt x="153036" y="-75766"/>
                  <a:pt x="416606" y="4234"/>
                  <a:pt x="667773" y="0"/>
                </a:cubicBezTo>
                <a:cubicBezTo>
                  <a:pt x="918940" y="-4234"/>
                  <a:pt x="983722" y="35731"/>
                  <a:pt x="1253539" y="0"/>
                </a:cubicBezTo>
                <a:cubicBezTo>
                  <a:pt x="1523356" y="-35731"/>
                  <a:pt x="1571369" y="55310"/>
                  <a:pt x="1757298" y="0"/>
                </a:cubicBezTo>
                <a:cubicBezTo>
                  <a:pt x="1943227" y="-55310"/>
                  <a:pt x="2184542" y="42202"/>
                  <a:pt x="2343064" y="0"/>
                </a:cubicBezTo>
                <a:cubicBezTo>
                  <a:pt x="2501586" y="-42202"/>
                  <a:pt x="2690791" y="37057"/>
                  <a:pt x="3010837" y="0"/>
                </a:cubicBezTo>
                <a:cubicBezTo>
                  <a:pt x="3330883" y="-37057"/>
                  <a:pt x="3269600" y="18461"/>
                  <a:pt x="3514596" y="0"/>
                </a:cubicBezTo>
                <a:cubicBezTo>
                  <a:pt x="3759592" y="-18461"/>
                  <a:pt x="3946769" y="31532"/>
                  <a:pt x="4100362" y="0"/>
                </a:cubicBezTo>
                <a:cubicBezTo>
                  <a:pt x="4127270" y="252219"/>
                  <a:pt x="4098263" y="430265"/>
                  <a:pt x="4100362" y="583980"/>
                </a:cubicBezTo>
                <a:cubicBezTo>
                  <a:pt x="4102461" y="737695"/>
                  <a:pt x="4083051" y="965396"/>
                  <a:pt x="4100362" y="1150441"/>
                </a:cubicBezTo>
                <a:cubicBezTo>
                  <a:pt x="4117673" y="1335486"/>
                  <a:pt x="4089501" y="1483106"/>
                  <a:pt x="4100362" y="1751940"/>
                </a:cubicBezTo>
                <a:cubicBezTo>
                  <a:pt x="3914676" y="1760815"/>
                  <a:pt x="3681224" y="1730944"/>
                  <a:pt x="3555600" y="1751940"/>
                </a:cubicBezTo>
                <a:cubicBezTo>
                  <a:pt x="3429976" y="1772936"/>
                  <a:pt x="3087109" y="1749884"/>
                  <a:pt x="2928830" y="1751940"/>
                </a:cubicBezTo>
                <a:cubicBezTo>
                  <a:pt x="2770551" y="1753996"/>
                  <a:pt x="2583244" y="1726189"/>
                  <a:pt x="2425071" y="1751940"/>
                </a:cubicBezTo>
                <a:cubicBezTo>
                  <a:pt x="2266898" y="1777691"/>
                  <a:pt x="2103963" y="1744588"/>
                  <a:pt x="1880309" y="1751940"/>
                </a:cubicBezTo>
                <a:cubicBezTo>
                  <a:pt x="1656655" y="1759292"/>
                  <a:pt x="1462235" y="1691718"/>
                  <a:pt x="1253539" y="1751940"/>
                </a:cubicBezTo>
                <a:cubicBezTo>
                  <a:pt x="1044843" y="1812162"/>
                  <a:pt x="749037" y="1696345"/>
                  <a:pt x="585766" y="1751940"/>
                </a:cubicBezTo>
                <a:cubicBezTo>
                  <a:pt x="422495" y="1807535"/>
                  <a:pt x="217740" y="1692306"/>
                  <a:pt x="0" y="1751940"/>
                </a:cubicBezTo>
                <a:cubicBezTo>
                  <a:pt x="-65658" y="1567430"/>
                  <a:pt x="40838" y="1422325"/>
                  <a:pt x="0" y="1167960"/>
                </a:cubicBezTo>
                <a:cubicBezTo>
                  <a:pt x="-40838" y="913595"/>
                  <a:pt x="10644" y="849670"/>
                  <a:pt x="0" y="619019"/>
                </a:cubicBezTo>
                <a:cubicBezTo>
                  <a:pt x="-10644" y="388368"/>
                  <a:pt x="26820" y="264488"/>
                  <a:pt x="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latin typeface="+mj-lt"/>
              </a:rPr>
              <a:t>Eu,</a:t>
            </a:r>
            <a:r>
              <a:rPr lang="pt-BR">
                <a:solidFill>
                  <a:srgbClr val="EF441D"/>
                </a:solidFill>
                <a:latin typeface="+mj-lt"/>
              </a:rPr>
              <a:t> </a:t>
            </a:r>
            <a:r>
              <a:rPr lang="pt-BR" b="1">
                <a:solidFill>
                  <a:srgbClr val="EF441D"/>
                </a:solidFill>
                <a:latin typeface="+mj-lt"/>
              </a:rPr>
              <a:t>enquanto</a:t>
            </a:r>
            <a:r>
              <a:rPr lang="pt-BR">
                <a:solidFill>
                  <a:srgbClr val="EF441D"/>
                </a:solidFill>
                <a:latin typeface="+mj-lt"/>
              </a:rPr>
              <a:t> </a:t>
            </a:r>
            <a:r>
              <a:rPr lang="pt-BR">
                <a:latin typeface="+mj-lt"/>
              </a:rPr>
              <a:t>professor, não gosto de mudar o meu planejamento da aula, mas muitas vezes é preciso, pois o computador não colabora comigo, e o técnico demora para resolver. </a:t>
            </a:r>
            <a:r>
              <a:rPr lang="pt-BR" b="1">
                <a:solidFill>
                  <a:srgbClr val="F76029"/>
                </a:solidFill>
                <a:latin typeface="+mj-lt"/>
              </a:rPr>
              <a:t>Necessito </a:t>
            </a:r>
            <a:r>
              <a:rPr lang="pt-BR">
                <a:latin typeface="+mj-lt"/>
              </a:rPr>
              <a:t>de uma solução </a:t>
            </a:r>
            <a:r>
              <a:rPr lang="pt-BR" b="1">
                <a:solidFill>
                  <a:srgbClr val="F76029"/>
                </a:solidFill>
                <a:latin typeface="+mj-lt"/>
              </a:rPr>
              <a:t>para que </a:t>
            </a:r>
            <a:r>
              <a:rPr lang="pt-BR">
                <a:latin typeface="+mj-lt"/>
              </a:rPr>
              <a:t>isso não ocorra.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3232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USER STORIES: TÉCNICO DE T.I</a:t>
            </a:r>
            <a:endParaRPr lang="en-US"/>
          </a:p>
        </p:txBody>
      </p:sp>
      <p:sp>
        <p:nvSpPr>
          <p:cNvPr id="7" name="Retângulo 4">
            <a:extLst>
              <a:ext uri="{FF2B5EF4-FFF2-40B4-BE49-F238E27FC236}">
                <a16:creationId xmlns:a16="http://schemas.microsoft.com/office/drawing/2014/main" id="{6AA59C78-3EFD-4CC8-BFFF-8E68604BD417}"/>
              </a:ext>
            </a:extLst>
          </p:cNvPr>
          <p:cNvSpPr/>
          <p:nvPr/>
        </p:nvSpPr>
        <p:spPr>
          <a:xfrm>
            <a:off x="6261156" y="4302959"/>
            <a:ext cx="4815929" cy="1780875"/>
          </a:xfrm>
          <a:custGeom>
            <a:avLst/>
            <a:gdLst>
              <a:gd name="connsiteX0" fmla="*/ 0 w 4815929"/>
              <a:gd name="connsiteY0" fmla="*/ 0 h 1780875"/>
              <a:gd name="connsiteX1" fmla="*/ 631422 w 4815929"/>
              <a:gd name="connsiteY1" fmla="*/ 0 h 1780875"/>
              <a:gd name="connsiteX2" fmla="*/ 1118366 w 4815929"/>
              <a:gd name="connsiteY2" fmla="*/ 0 h 1780875"/>
              <a:gd name="connsiteX3" fmla="*/ 1701628 w 4815929"/>
              <a:gd name="connsiteY3" fmla="*/ 0 h 1780875"/>
              <a:gd name="connsiteX4" fmla="*/ 2092254 w 4815929"/>
              <a:gd name="connsiteY4" fmla="*/ 0 h 1780875"/>
              <a:gd name="connsiteX5" fmla="*/ 2723675 w 4815929"/>
              <a:gd name="connsiteY5" fmla="*/ 0 h 1780875"/>
              <a:gd name="connsiteX6" fmla="*/ 3258779 w 4815929"/>
              <a:gd name="connsiteY6" fmla="*/ 0 h 1780875"/>
              <a:gd name="connsiteX7" fmla="*/ 3745723 w 4815929"/>
              <a:gd name="connsiteY7" fmla="*/ 0 h 1780875"/>
              <a:gd name="connsiteX8" fmla="*/ 4815929 w 4815929"/>
              <a:gd name="connsiteY8" fmla="*/ 0 h 1780875"/>
              <a:gd name="connsiteX9" fmla="*/ 4815929 w 4815929"/>
              <a:gd name="connsiteY9" fmla="*/ 540199 h 1780875"/>
              <a:gd name="connsiteX10" fmla="*/ 4815929 w 4815929"/>
              <a:gd name="connsiteY10" fmla="*/ 1169441 h 1780875"/>
              <a:gd name="connsiteX11" fmla="*/ 4815929 w 4815929"/>
              <a:gd name="connsiteY11" fmla="*/ 1780875 h 1780875"/>
              <a:gd name="connsiteX12" fmla="*/ 4232666 w 4815929"/>
              <a:gd name="connsiteY12" fmla="*/ 1780875 h 1780875"/>
              <a:gd name="connsiteX13" fmla="*/ 3842041 w 4815929"/>
              <a:gd name="connsiteY13" fmla="*/ 1780875 h 1780875"/>
              <a:gd name="connsiteX14" fmla="*/ 3451416 w 4815929"/>
              <a:gd name="connsiteY14" fmla="*/ 1780875 h 1780875"/>
              <a:gd name="connsiteX15" fmla="*/ 3060790 w 4815929"/>
              <a:gd name="connsiteY15" fmla="*/ 1780875 h 1780875"/>
              <a:gd name="connsiteX16" fmla="*/ 2477528 w 4815929"/>
              <a:gd name="connsiteY16" fmla="*/ 1780875 h 1780875"/>
              <a:gd name="connsiteX17" fmla="*/ 2086903 w 4815929"/>
              <a:gd name="connsiteY17" fmla="*/ 1780875 h 1780875"/>
              <a:gd name="connsiteX18" fmla="*/ 1696277 w 4815929"/>
              <a:gd name="connsiteY18" fmla="*/ 1780875 h 1780875"/>
              <a:gd name="connsiteX19" fmla="*/ 1305652 w 4815929"/>
              <a:gd name="connsiteY19" fmla="*/ 1780875 h 1780875"/>
              <a:gd name="connsiteX20" fmla="*/ 818708 w 4815929"/>
              <a:gd name="connsiteY20" fmla="*/ 1780875 h 1780875"/>
              <a:gd name="connsiteX21" fmla="*/ 0 w 4815929"/>
              <a:gd name="connsiteY21" fmla="*/ 1780875 h 1780875"/>
              <a:gd name="connsiteX22" fmla="*/ 0 w 4815929"/>
              <a:gd name="connsiteY22" fmla="*/ 1187250 h 1780875"/>
              <a:gd name="connsiteX23" fmla="*/ 0 w 4815929"/>
              <a:gd name="connsiteY23" fmla="*/ 629243 h 1780875"/>
              <a:gd name="connsiteX24" fmla="*/ 0 w 4815929"/>
              <a:gd name="connsiteY24" fmla="*/ 0 h 178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815929" h="1780875" fill="none" extrusionOk="0">
                <a:moveTo>
                  <a:pt x="0" y="0"/>
                </a:moveTo>
                <a:cubicBezTo>
                  <a:pt x="165291" y="-28847"/>
                  <a:pt x="469242" y="44853"/>
                  <a:pt x="631422" y="0"/>
                </a:cubicBezTo>
                <a:cubicBezTo>
                  <a:pt x="793602" y="-44853"/>
                  <a:pt x="894178" y="55293"/>
                  <a:pt x="1118366" y="0"/>
                </a:cubicBezTo>
                <a:cubicBezTo>
                  <a:pt x="1342554" y="-55293"/>
                  <a:pt x="1514506" y="47181"/>
                  <a:pt x="1701628" y="0"/>
                </a:cubicBezTo>
                <a:cubicBezTo>
                  <a:pt x="1888750" y="-47181"/>
                  <a:pt x="1922010" y="42537"/>
                  <a:pt x="2092254" y="0"/>
                </a:cubicBezTo>
                <a:cubicBezTo>
                  <a:pt x="2262498" y="-42537"/>
                  <a:pt x="2515143" y="49399"/>
                  <a:pt x="2723675" y="0"/>
                </a:cubicBezTo>
                <a:cubicBezTo>
                  <a:pt x="2932207" y="-49399"/>
                  <a:pt x="3087362" y="54565"/>
                  <a:pt x="3258779" y="0"/>
                </a:cubicBezTo>
                <a:cubicBezTo>
                  <a:pt x="3430196" y="-54565"/>
                  <a:pt x="3614471" y="47109"/>
                  <a:pt x="3745723" y="0"/>
                </a:cubicBezTo>
                <a:cubicBezTo>
                  <a:pt x="3876975" y="-47109"/>
                  <a:pt x="4347709" y="98904"/>
                  <a:pt x="4815929" y="0"/>
                </a:cubicBezTo>
                <a:cubicBezTo>
                  <a:pt x="4877020" y="162358"/>
                  <a:pt x="4802255" y="408593"/>
                  <a:pt x="4815929" y="540199"/>
                </a:cubicBezTo>
                <a:cubicBezTo>
                  <a:pt x="4829603" y="671805"/>
                  <a:pt x="4780357" y="875155"/>
                  <a:pt x="4815929" y="1169441"/>
                </a:cubicBezTo>
                <a:cubicBezTo>
                  <a:pt x="4851501" y="1463727"/>
                  <a:pt x="4751814" y="1478210"/>
                  <a:pt x="4815929" y="1780875"/>
                </a:cubicBezTo>
                <a:cubicBezTo>
                  <a:pt x="4657242" y="1835534"/>
                  <a:pt x="4354253" y="1776058"/>
                  <a:pt x="4232666" y="1780875"/>
                </a:cubicBezTo>
                <a:cubicBezTo>
                  <a:pt x="4111079" y="1785692"/>
                  <a:pt x="4018769" y="1760356"/>
                  <a:pt x="3842041" y="1780875"/>
                </a:cubicBezTo>
                <a:cubicBezTo>
                  <a:pt x="3665314" y="1801394"/>
                  <a:pt x="3560671" y="1763600"/>
                  <a:pt x="3451416" y="1780875"/>
                </a:cubicBezTo>
                <a:cubicBezTo>
                  <a:pt x="3342162" y="1798150"/>
                  <a:pt x="3188812" y="1771169"/>
                  <a:pt x="3060790" y="1780875"/>
                </a:cubicBezTo>
                <a:cubicBezTo>
                  <a:pt x="2932768" y="1790581"/>
                  <a:pt x="2597478" y="1716383"/>
                  <a:pt x="2477528" y="1780875"/>
                </a:cubicBezTo>
                <a:cubicBezTo>
                  <a:pt x="2357578" y="1845367"/>
                  <a:pt x="2211767" y="1743395"/>
                  <a:pt x="2086903" y="1780875"/>
                </a:cubicBezTo>
                <a:cubicBezTo>
                  <a:pt x="1962039" y="1818355"/>
                  <a:pt x="1879501" y="1750652"/>
                  <a:pt x="1696277" y="1780875"/>
                </a:cubicBezTo>
                <a:cubicBezTo>
                  <a:pt x="1513053" y="1811098"/>
                  <a:pt x="1492070" y="1742144"/>
                  <a:pt x="1305652" y="1780875"/>
                </a:cubicBezTo>
                <a:cubicBezTo>
                  <a:pt x="1119234" y="1819606"/>
                  <a:pt x="1017091" y="1738640"/>
                  <a:pt x="818708" y="1780875"/>
                </a:cubicBezTo>
                <a:cubicBezTo>
                  <a:pt x="620325" y="1823110"/>
                  <a:pt x="328107" y="1716792"/>
                  <a:pt x="0" y="1780875"/>
                </a:cubicBezTo>
                <a:cubicBezTo>
                  <a:pt x="-2854" y="1580838"/>
                  <a:pt x="1140" y="1474113"/>
                  <a:pt x="0" y="1187250"/>
                </a:cubicBezTo>
                <a:cubicBezTo>
                  <a:pt x="-1140" y="900388"/>
                  <a:pt x="3170" y="760130"/>
                  <a:pt x="0" y="629243"/>
                </a:cubicBezTo>
                <a:cubicBezTo>
                  <a:pt x="-3170" y="498356"/>
                  <a:pt x="36073" y="263969"/>
                  <a:pt x="0" y="0"/>
                </a:cubicBezTo>
                <a:close/>
              </a:path>
              <a:path w="4815929" h="1780875" stroke="0" extrusionOk="0">
                <a:moveTo>
                  <a:pt x="0" y="0"/>
                </a:moveTo>
                <a:cubicBezTo>
                  <a:pt x="266442" y="-72401"/>
                  <a:pt x="381437" y="23560"/>
                  <a:pt x="631422" y="0"/>
                </a:cubicBezTo>
                <a:cubicBezTo>
                  <a:pt x="881407" y="-23560"/>
                  <a:pt x="976720" y="36066"/>
                  <a:pt x="1166525" y="0"/>
                </a:cubicBezTo>
                <a:cubicBezTo>
                  <a:pt x="1356330" y="-36066"/>
                  <a:pt x="1421200" y="15399"/>
                  <a:pt x="1605310" y="0"/>
                </a:cubicBezTo>
                <a:cubicBezTo>
                  <a:pt x="1789420" y="-15399"/>
                  <a:pt x="1983710" y="8203"/>
                  <a:pt x="2140413" y="0"/>
                </a:cubicBezTo>
                <a:cubicBezTo>
                  <a:pt x="2297116" y="-8203"/>
                  <a:pt x="2462839" y="53832"/>
                  <a:pt x="2771835" y="0"/>
                </a:cubicBezTo>
                <a:cubicBezTo>
                  <a:pt x="3080831" y="-53832"/>
                  <a:pt x="3042522" y="43589"/>
                  <a:pt x="3210619" y="0"/>
                </a:cubicBezTo>
                <a:cubicBezTo>
                  <a:pt x="3378716" y="-43589"/>
                  <a:pt x="3408154" y="30400"/>
                  <a:pt x="3601245" y="0"/>
                </a:cubicBezTo>
                <a:cubicBezTo>
                  <a:pt x="3794336" y="-30400"/>
                  <a:pt x="3997227" y="52549"/>
                  <a:pt x="4136348" y="0"/>
                </a:cubicBezTo>
                <a:cubicBezTo>
                  <a:pt x="4275469" y="-52549"/>
                  <a:pt x="4662852" y="51704"/>
                  <a:pt x="4815929" y="0"/>
                </a:cubicBezTo>
                <a:cubicBezTo>
                  <a:pt x="4853812" y="182320"/>
                  <a:pt x="4750757" y="481331"/>
                  <a:pt x="4815929" y="611434"/>
                </a:cubicBezTo>
                <a:cubicBezTo>
                  <a:pt x="4881101" y="741537"/>
                  <a:pt x="4761008" y="958950"/>
                  <a:pt x="4815929" y="1187250"/>
                </a:cubicBezTo>
                <a:cubicBezTo>
                  <a:pt x="4870850" y="1415550"/>
                  <a:pt x="4808023" y="1510694"/>
                  <a:pt x="4815929" y="1780875"/>
                </a:cubicBezTo>
                <a:cubicBezTo>
                  <a:pt x="4605882" y="1807770"/>
                  <a:pt x="4401733" y="1761114"/>
                  <a:pt x="4232666" y="1780875"/>
                </a:cubicBezTo>
                <a:cubicBezTo>
                  <a:pt x="4063599" y="1800636"/>
                  <a:pt x="3899817" y="1778466"/>
                  <a:pt x="3745723" y="1780875"/>
                </a:cubicBezTo>
                <a:cubicBezTo>
                  <a:pt x="3591629" y="1783284"/>
                  <a:pt x="3318605" y="1749216"/>
                  <a:pt x="3162460" y="1780875"/>
                </a:cubicBezTo>
                <a:cubicBezTo>
                  <a:pt x="3006315" y="1812534"/>
                  <a:pt x="2676703" y="1739813"/>
                  <a:pt x="2531038" y="1780875"/>
                </a:cubicBezTo>
                <a:cubicBezTo>
                  <a:pt x="2385373" y="1821937"/>
                  <a:pt x="2205330" y="1733411"/>
                  <a:pt x="1947776" y="1780875"/>
                </a:cubicBezTo>
                <a:cubicBezTo>
                  <a:pt x="1690222" y="1828339"/>
                  <a:pt x="1570175" y="1774561"/>
                  <a:pt x="1412673" y="1780875"/>
                </a:cubicBezTo>
                <a:cubicBezTo>
                  <a:pt x="1255171" y="1787189"/>
                  <a:pt x="1174739" y="1745691"/>
                  <a:pt x="1022047" y="1780875"/>
                </a:cubicBezTo>
                <a:cubicBezTo>
                  <a:pt x="869355" y="1816059"/>
                  <a:pt x="706658" y="1739692"/>
                  <a:pt x="486944" y="1780875"/>
                </a:cubicBezTo>
                <a:cubicBezTo>
                  <a:pt x="267230" y="1822058"/>
                  <a:pt x="176127" y="1754036"/>
                  <a:pt x="0" y="1780875"/>
                </a:cubicBezTo>
                <a:cubicBezTo>
                  <a:pt x="-24157" y="1605447"/>
                  <a:pt x="18049" y="1346200"/>
                  <a:pt x="0" y="1151633"/>
                </a:cubicBezTo>
                <a:cubicBezTo>
                  <a:pt x="-18049" y="957066"/>
                  <a:pt x="18903" y="735596"/>
                  <a:pt x="0" y="593625"/>
                </a:cubicBezTo>
                <a:cubicBezTo>
                  <a:pt x="-18903" y="451654"/>
                  <a:pt x="68340" y="292344"/>
                  <a:pt x="0" y="0"/>
                </a:cubicBezTo>
                <a:close/>
              </a:path>
            </a:pathLst>
          </a:custGeom>
          <a:solidFill>
            <a:srgbClr val="203A4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latin typeface="+mj-lt"/>
                <a:cs typeface="Times New Roman"/>
              </a:rPr>
              <a:t>Eu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enquanto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técnico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quero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uma maneira de diagnosticar o problema do computador de forma precisa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porque</a:t>
            </a:r>
            <a:r>
              <a:rPr lang="pt-BR">
                <a:latin typeface="+mj-lt"/>
                <a:cs typeface="Times New Roman"/>
              </a:rPr>
              <a:t> quero solucioná-los rapidamente e assim evitar maiores problemas no período </a:t>
            </a:r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de uso nas salas.</a:t>
            </a:r>
            <a:r>
              <a:rPr lang="pt-BR">
                <a:latin typeface="+mj-lt"/>
                <a:ea typeface="Calibri" panose="020F0502020204030204" pitchFamily="34" charset="0"/>
                <a:cs typeface="Times New Roman"/>
              </a:rPr>
              <a:t> </a:t>
            </a:r>
            <a:endParaRPr lang="pt-BR" sz="180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 6">
            <a:extLst>
              <a:ext uri="{FF2B5EF4-FFF2-40B4-BE49-F238E27FC236}">
                <a16:creationId xmlns:a16="http://schemas.microsoft.com/office/drawing/2014/main" id="{ADAF099C-53C6-4DEE-BC8B-E0B4B0A2784A}"/>
              </a:ext>
            </a:extLst>
          </p:cNvPr>
          <p:cNvSpPr/>
          <p:nvPr/>
        </p:nvSpPr>
        <p:spPr>
          <a:xfrm>
            <a:off x="6261155" y="2034858"/>
            <a:ext cx="4815929" cy="1929478"/>
          </a:xfrm>
          <a:custGeom>
            <a:avLst/>
            <a:gdLst>
              <a:gd name="connsiteX0" fmla="*/ 0 w 4815929"/>
              <a:gd name="connsiteY0" fmla="*/ 0 h 1929478"/>
              <a:gd name="connsiteX1" fmla="*/ 631422 w 4815929"/>
              <a:gd name="connsiteY1" fmla="*/ 0 h 1929478"/>
              <a:gd name="connsiteX2" fmla="*/ 1214684 w 4815929"/>
              <a:gd name="connsiteY2" fmla="*/ 0 h 1929478"/>
              <a:gd name="connsiteX3" fmla="*/ 1605310 w 4815929"/>
              <a:gd name="connsiteY3" fmla="*/ 0 h 1929478"/>
              <a:gd name="connsiteX4" fmla="*/ 2236731 w 4815929"/>
              <a:gd name="connsiteY4" fmla="*/ 0 h 1929478"/>
              <a:gd name="connsiteX5" fmla="*/ 2771835 w 4815929"/>
              <a:gd name="connsiteY5" fmla="*/ 0 h 1929478"/>
              <a:gd name="connsiteX6" fmla="*/ 3258779 w 4815929"/>
              <a:gd name="connsiteY6" fmla="*/ 0 h 1929478"/>
              <a:gd name="connsiteX7" fmla="*/ 3890200 w 4815929"/>
              <a:gd name="connsiteY7" fmla="*/ 0 h 1929478"/>
              <a:gd name="connsiteX8" fmla="*/ 4280826 w 4815929"/>
              <a:gd name="connsiteY8" fmla="*/ 0 h 1929478"/>
              <a:gd name="connsiteX9" fmla="*/ 4815929 w 4815929"/>
              <a:gd name="connsiteY9" fmla="*/ 0 h 1929478"/>
              <a:gd name="connsiteX10" fmla="*/ 4815929 w 4815929"/>
              <a:gd name="connsiteY10" fmla="*/ 482370 h 1929478"/>
              <a:gd name="connsiteX11" fmla="*/ 4815929 w 4815929"/>
              <a:gd name="connsiteY11" fmla="*/ 984034 h 1929478"/>
              <a:gd name="connsiteX12" fmla="*/ 4815929 w 4815929"/>
              <a:gd name="connsiteY12" fmla="*/ 1427814 h 1929478"/>
              <a:gd name="connsiteX13" fmla="*/ 4815929 w 4815929"/>
              <a:gd name="connsiteY13" fmla="*/ 1929478 h 1929478"/>
              <a:gd name="connsiteX14" fmla="*/ 4232666 w 4815929"/>
              <a:gd name="connsiteY14" fmla="*/ 1929478 h 1929478"/>
              <a:gd name="connsiteX15" fmla="*/ 3649404 w 4815929"/>
              <a:gd name="connsiteY15" fmla="*/ 1929478 h 1929478"/>
              <a:gd name="connsiteX16" fmla="*/ 3258779 w 4815929"/>
              <a:gd name="connsiteY16" fmla="*/ 1929478 h 1929478"/>
              <a:gd name="connsiteX17" fmla="*/ 2868153 w 4815929"/>
              <a:gd name="connsiteY17" fmla="*/ 1929478 h 1929478"/>
              <a:gd name="connsiteX18" fmla="*/ 2477528 w 4815929"/>
              <a:gd name="connsiteY18" fmla="*/ 1929478 h 1929478"/>
              <a:gd name="connsiteX19" fmla="*/ 1990584 w 4815929"/>
              <a:gd name="connsiteY19" fmla="*/ 1929478 h 1929478"/>
              <a:gd name="connsiteX20" fmla="*/ 1455481 w 4815929"/>
              <a:gd name="connsiteY20" fmla="*/ 1929478 h 1929478"/>
              <a:gd name="connsiteX21" fmla="*/ 920378 w 4815929"/>
              <a:gd name="connsiteY21" fmla="*/ 1929478 h 1929478"/>
              <a:gd name="connsiteX22" fmla="*/ 0 w 4815929"/>
              <a:gd name="connsiteY22" fmla="*/ 1929478 h 1929478"/>
              <a:gd name="connsiteX23" fmla="*/ 0 w 4815929"/>
              <a:gd name="connsiteY23" fmla="*/ 1447109 h 1929478"/>
              <a:gd name="connsiteX24" fmla="*/ 0 w 4815929"/>
              <a:gd name="connsiteY24" fmla="*/ 964739 h 1929478"/>
              <a:gd name="connsiteX25" fmla="*/ 0 w 4815929"/>
              <a:gd name="connsiteY25" fmla="*/ 463075 h 1929478"/>
              <a:gd name="connsiteX26" fmla="*/ 0 w 4815929"/>
              <a:gd name="connsiteY26" fmla="*/ 0 h 1929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815929" h="1929478" fill="none" extrusionOk="0">
                <a:moveTo>
                  <a:pt x="0" y="0"/>
                </a:moveTo>
                <a:cubicBezTo>
                  <a:pt x="187300" y="-32597"/>
                  <a:pt x="405771" y="55465"/>
                  <a:pt x="631422" y="0"/>
                </a:cubicBezTo>
                <a:cubicBezTo>
                  <a:pt x="857073" y="-55465"/>
                  <a:pt x="1027562" y="47181"/>
                  <a:pt x="1214684" y="0"/>
                </a:cubicBezTo>
                <a:cubicBezTo>
                  <a:pt x="1401806" y="-47181"/>
                  <a:pt x="1435066" y="42537"/>
                  <a:pt x="1605310" y="0"/>
                </a:cubicBezTo>
                <a:cubicBezTo>
                  <a:pt x="1775554" y="-42537"/>
                  <a:pt x="2028199" y="49399"/>
                  <a:pt x="2236731" y="0"/>
                </a:cubicBezTo>
                <a:cubicBezTo>
                  <a:pt x="2445263" y="-49399"/>
                  <a:pt x="2600418" y="54565"/>
                  <a:pt x="2771835" y="0"/>
                </a:cubicBezTo>
                <a:cubicBezTo>
                  <a:pt x="2943252" y="-54565"/>
                  <a:pt x="3127527" y="47109"/>
                  <a:pt x="3258779" y="0"/>
                </a:cubicBezTo>
                <a:cubicBezTo>
                  <a:pt x="3390031" y="-47109"/>
                  <a:pt x="3665296" y="25228"/>
                  <a:pt x="3890200" y="0"/>
                </a:cubicBezTo>
                <a:cubicBezTo>
                  <a:pt x="4115104" y="-25228"/>
                  <a:pt x="4152505" y="1469"/>
                  <a:pt x="4280826" y="0"/>
                </a:cubicBezTo>
                <a:cubicBezTo>
                  <a:pt x="4409147" y="-1469"/>
                  <a:pt x="4601839" y="39714"/>
                  <a:pt x="4815929" y="0"/>
                </a:cubicBezTo>
                <a:cubicBezTo>
                  <a:pt x="4862283" y="213717"/>
                  <a:pt x="4792736" y="329615"/>
                  <a:pt x="4815929" y="482370"/>
                </a:cubicBezTo>
                <a:cubicBezTo>
                  <a:pt x="4839122" y="635125"/>
                  <a:pt x="4800576" y="759867"/>
                  <a:pt x="4815929" y="984034"/>
                </a:cubicBezTo>
                <a:cubicBezTo>
                  <a:pt x="4831282" y="1208201"/>
                  <a:pt x="4805658" y="1289453"/>
                  <a:pt x="4815929" y="1427814"/>
                </a:cubicBezTo>
                <a:cubicBezTo>
                  <a:pt x="4826200" y="1566175"/>
                  <a:pt x="4814631" y="1741895"/>
                  <a:pt x="4815929" y="1929478"/>
                </a:cubicBezTo>
                <a:cubicBezTo>
                  <a:pt x="4607307" y="1972058"/>
                  <a:pt x="4429497" y="1899479"/>
                  <a:pt x="4232666" y="1929478"/>
                </a:cubicBezTo>
                <a:cubicBezTo>
                  <a:pt x="4035835" y="1959477"/>
                  <a:pt x="3769354" y="1864986"/>
                  <a:pt x="3649404" y="1929478"/>
                </a:cubicBezTo>
                <a:cubicBezTo>
                  <a:pt x="3529454" y="1993970"/>
                  <a:pt x="3383643" y="1891998"/>
                  <a:pt x="3258779" y="1929478"/>
                </a:cubicBezTo>
                <a:cubicBezTo>
                  <a:pt x="3133915" y="1966958"/>
                  <a:pt x="3051377" y="1899255"/>
                  <a:pt x="2868153" y="1929478"/>
                </a:cubicBezTo>
                <a:cubicBezTo>
                  <a:pt x="2684929" y="1959701"/>
                  <a:pt x="2663946" y="1890747"/>
                  <a:pt x="2477528" y="1929478"/>
                </a:cubicBezTo>
                <a:cubicBezTo>
                  <a:pt x="2291110" y="1968209"/>
                  <a:pt x="2188967" y="1887243"/>
                  <a:pt x="1990584" y="1929478"/>
                </a:cubicBezTo>
                <a:cubicBezTo>
                  <a:pt x="1792201" y="1971713"/>
                  <a:pt x="1591266" y="1880703"/>
                  <a:pt x="1455481" y="1929478"/>
                </a:cubicBezTo>
                <a:cubicBezTo>
                  <a:pt x="1319696" y="1978253"/>
                  <a:pt x="1133659" y="1886594"/>
                  <a:pt x="920378" y="1929478"/>
                </a:cubicBezTo>
                <a:cubicBezTo>
                  <a:pt x="707097" y="1972362"/>
                  <a:pt x="300009" y="1912899"/>
                  <a:pt x="0" y="1929478"/>
                </a:cubicBezTo>
                <a:cubicBezTo>
                  <a:pt x="-48037" y="1813976"/>
                  <a:pt x="17387" y="1643282"/>
                  <a:pt x="0" y="1447109"/>
                </a:cubicBezTo>
                <a:cubicBezTo>
                  <a:pt x="-17387" y="1250936"/>
                  <a:pt x="15881" y="1186309"/>
                  <a:pt x="0" y="964739"/>
                </a:cubicBezTo>
                <a:cubicBezTo>
                  <a:pt x="-15881" y="743169"/>
                  <a:pt x="14264" y="606303"/>
                  <a:pt x="0" y="463075"/>
                </a:cubicBezTo>
                <a:cubicBezTo>
                  <a:pt x="-14264" y="319847"/>
                  <a:pt x="38979" y="104248"/>
                  <a:pt x="0" y="0"/>
                </a:cubicBezTo>
                <a:close/>
              </a:path>
              <a:path w="4815929" h="1929478" stroke="0" extrusionOk="0">
                <a:moveTo>
                  <a:pt x="0" y="0"/>
                </a:moveTo>
                <a:cubicBezTo>
                  <a:pt x="266442" y="-72401"/>
                  <a:pt x="381437" y="23560"/>
                  <a:pt x="631422" y="0"/>
                </a:cubicBezTo>
                <a:cubicBezTo>
                  <a:pt x="881407" y="-23560"/>
                  <a:pt x="976720" y="36066"/>
                  <a:pt x="1166525" y="0"/>
                </a:cubicBezTo>
                <a:cubicBezTo>
                  <a:pt x="1356330" y="-36066"/>
                  <a:pt x="1421200" y="15399"/>
                  <a:pt x="1605310" y="0"/>
                </a:cubicBezTo>
                <a:cubicBezTo>
                  <a:pt x="1789420" y="-15399"/>
                  <a:pt x="1983710" y="8203"/>
                  <a:pt x="2140413" y="0"/>
                </a:cubicBezTo>
                <a:cubicBezTo>
                  <a:pt x="2297116" y="-8203"/>
                  <a:pt x="2462839" y="53832"/>
                  <a:pt x="2771835" y="0"/>
                </a:cubicBezTo>
                <a:cubicBezTo>
                  <a:pt x="3080831" y="-53832"/>
                  <a:pt x="3042522" y="43589"/>
                  <a:pt x="3210619" y="0"/>
                </a:cubicBezTo>
                <a:cubicBezTo>
                  <a:pt x="3378716" y="-43589"/>
                  <a:pt x="3408154" y="30400"/>
                  <a:pt x="3601245" y="0"/>
                </a:cubicBezTo>
                <a:cubicBezTo>
                  <a:pt x="3794336" y="-30400"/>
                  <a:pt x="3997227" y="52549"/>
                  <a:pt x="4136348" y="0"/>
                </a:cubicBezTo>
                <a:cubicBezTo>
                  <a:pt x="4275469" y="-52549"/>
                  <a:pt x="4662852" y="51704"/>
                  <a:pt x="4815929" y="0"/>
                </a:cubicBezTo>
                <a:cubicBezTo>
                  <a:pt x="4820175" y="240149"/>
                  <a:pt x="4780390" y="327093"/>
                  <a:pt x="4815929" y="501664"/>
                </a:cubicBezTo>
                <a:cubicBezTo>
                  <a:pt x="4851468" y="676235"/>
                  <a:pt x="4790340" y="770150"/>
                  <a:pt x="4815929" y="964739"/>
                </a:cubicBezTo>
                <a:cubicBezTo>
                  <a:pt x="4841518" y="1159328"/>
                  <a:pt x="4790263" y="1280598"/>
                  <a:pt x="4815929" y="1427814"/>
                </a:cubicBezTo>
                <a:cubicBezTo>
                  <a:pt x="4841595" y="1575031"/>
                  <a:pt x="4793126" y="1732937"/>
                  <a:pt x="4815929" y="1929478"/>
                </a:cubicBezTo>
                <a:cubicBezTo>
                  <a:pt x="4603615" y="1986702"/>
                  <a:pt x="4490983" y="1871135"/>
                  <a:pt x="4328985" y="1929478"/>
                </a:cubicBezTo>
                <a:cubicBezTo>
                  <a:pt x="4166987" y="1987821"/>
                  <a:pt x="3897147" y="1895285"/>
                  <a:pt x="3745723" y="1929478"/>
                </a:cubicBezTo>
                <a:cubicBezTo>
                  <a:pt x="3594299" y="1963671"/>
                  <a:pt x="3259966" y="1888416"/>
                  <a:pt x="3114301" y="1929478"/>
                </a:cubicBezTo>
                <a:cubicBezTo>
                  <a:pt x="2968636" y="1970540"/>
                  <a:pt x="2788927" y="1884282"/>
                  <a:pt x="2531038" y="1929478"/>
                </a:cubicBezTo>
                <a:cubicBezTo>
                  <a:pt x="2273149" y="1974674"/>
                  <a:pt x="2153437" y="1923164"/>
                  <a:pt x="1995935" y="1929478"/>
                </a:cubicBezTo>
                <a:cubicBezTo>
                  <a:pt x="1838433" y="1935792"/>
                  <a:pt x="1747852" y="1889808"/>
                  <a:pt x="1605310" y="1929478"/>
                </a:cubicBezTo>
                <a:cubicBezTo>
                  <a:pt x="1462768" y="1969148"/>
                  <a:pt x="1290292" y="1888618"/>
                  <a:pt x="1070206" y="1929478"/>
                </a:cubicBezTo>
                <a:cubicBezTo>
                  <a:pt x="850120" y="1970338"/>
                  <a:pt x="273154" y="1921363"/>
                  <a:pt x="0" y="1929478"/>
                </a:cubicBezTo>
                <a:cubicBezTo>
                  <a:pt x="-62394" y="1805269"/>
                  <a:pt x="51470" y="1614163"/>
                  <a:pt x="0" y="1408519"/>
                </a:cubicBezTo>
                <a:cubicBezTo>
                  <a:pt x="-51470" y="1202875"/>
                  <a:pt x="32960" y="1101038"/>
                  <a:pt x="0" y="964739"/>
                </a:cubicBezTo>
                <a:cubicBezTo>
                  <a:pt x="-32960" y="828440"/>
                  <a:pt x="27938" y="705270"/>
                  <a:pt x="0" y="463075"/>
                </a:cubicBezTo>
                <a:cubicBezTo>
                  <a:pt x="-27938" y="220880"/>
                  <a:pt x="25652" y="119854"/>
                  <a:pt x="0" y="0"/>
                </a:cubicBezTo>
                <a:close/>
              </a:path>
            </a:pathLst>
          </a:custGeom>
          <a:solidFill>
            <a:srgbClr val="E0693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latin typeface="+mj-lt"/>
                <a:cs typeface="Times New Roman"/>
              </a:rPr>
              <a:t>Eu</a:t>
            </a:r>
            <a:r>
              <a:rPr lang="pt-BR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 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enquanto </a:t>
            </a:r>
            <a:r>
              <a:rPr lang="pt-BR">
                <a:latin typeface="+mj-lt"/>
                <a:cs typeface="Times New Roman"/>
              </a:rPr>
              <a:t>técnico 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quero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poder diagnosticar o problema de forma remota 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para</a:t>
            </a:r>
            <a:r>
              <a:rPr lang="pt-BR">
                <a:latin typeface="+mj-lt"/>
                <a:cs typeface="Times New Roman"/>
              </a:rPr>
              <a:t> separar problemas que podem ser resolvidos à distância e os que necessitam de suporte presencial. </a:t>
            </a:r>
            <a:endParaRPr lang="en-US">
              <a:latin typeface="+mj-lt"/>
            </a:endParaRPr>
          </a:p>
        </p:txBody>
      </p:sp>
      <p:sp>
        <p:nvSpPr>
          <p:cNvPr id="9" name="Retângulo 12">
            <a:extLst>
              <a:ext uri="{FF2B5EF4-FFF2-40B4-BE49-F238E27FC236}">
                <a16:creationId xmlns:a16="http://schemas.microsoft.com/office/drawing/2014/main" id="{F5B6C503-3445-43AC-8215-6F13ABADF97C}"/>
              </a:ext>
            </a:extLst>
          </p:cNvPr>
          <p:cNvSpPr/>
          <p:nvPr/>
        </p:nvSpPr>
        <p:spPr>
          <a:xfrm>
            <a:off x="1260286" y="4305822"/>
            <a:ext cx="4487978" cy="1775149"/>
          </a:xfrm>
          <a:custGeom>
            <a:avLst/>
            <a:gdLst>
              <a:gd name="connsiteX0" fmla="*/ 0 w 4487978"/>
              <a:gd name="connsiteY0" fmla="*/ 0 h 1775149"/>
              <a:gd name="connsiteX1" fmla="*/ 471238 w 4487978"/>
              <a:gd name="connsiteY1" fmla="*/ 0 h 1775149"/>
              <a:gd name="connsiteX2" fmla="*/ 897596 w 4487978"/>
              <a:gd name="connsiteY2" fmla="*/ 0 h 1775149"/>
              <a:gd name="connsiteX3" fmla="*/ 1548352 w 4487978"/>
              <a:gd name="connsiteY3" fmla="*/ 0 h 1775149"/>
              <a:gd name="connsiteX4" fmla="*/ 2064470 w 4487978"/>
              <a:gd name="connsiteY4" fmla="*/ 0 h 1775149"/>
              <a:gd name="connsiteX5" fmla="*/ 2670347 w 4487978"/>
              <a:gd name="connsiteY5" fmla="*/ 0 h 1775149"/>
              <a:gd name="connsiteX6" fmla="*/ 3096705 w 4487978"/>
              <a:gd name="connsiteY6" fmla="*/ 0 h 1775149"/>
              <a:gd name="connsiteX7" fmla="*/ 3747462 w 4487978"/>
              <a:gd name="connsiteY7" fmla="*/ 0 h 1775149"/>
              <a:gd name="connsiteX8" fmla="*/ 4487978 w 4487978"/>
              <a:gd name="connsiteY8" fmla="*/ 0 h 1775149"/>
              <a:gd name="connsiteX9" fmla="*/ 4487978 w 4487978"/>
              <a:gd name="connsiteY9" fmla="*/ 573965 h 1775149"/>
              <a:gd name="connsiteX10" fmla="*/ 4487978 w 4487978"/>
              <a:gd name="connsiteY10" fmla="*/ 1165681 h 1775149"/>
              <a:gd name="connsiteX11" fmla="*/ 4487978 w 4487978"/>
              <a:gd name="connsiteY11" fmla="*/ 1775149 h 1775149"/>
              <a:gd name="connsiteX12" fmla="*/ 3837221 w 4487978"/>
              <a:gd name="connsiteY12" fmla="*/ 1775149 h 1775149"/>
              <a:gd name="connsiteX13" fmla="*/ 3186464 w 4487978"/>
              <a:gd name="connsiteY13" fmla="*/ 1775149 h 1775149"/>
              <a:gd name="connsiteX14" fmla="*/ 2535708 w 4487978"/>
              <a:gd name="connsiteY14" fmla="*/ 1775149 h 1775149"/>
              <a:gd name="connsiteX15" fmla="*/ 2109350 w 4487978"/>
              <a:gd name="connsiteY15" fmla="*/ 1775149 h 1775149"/>
              <a:gd name="connsiteX16" fmla="*/ 1682992 w 4487978"/>
              <a:gd name="connsiteY16" fmla="*/ 1775149 h 1775149"/>
              <a:gd name="connsiteX17" fmla="*/ 1256634 w 4487978"/>
              <a:gd name="connsiteY17" fmla="*/ 1775149 h 1775149"/>
              <a:gd name="connsiteX18" fmla="*/ 650757 w 4487978"/>
              <a:gd name="connsiteY18" fmla="*/ 1775149 h 1775149"/>
              <a:gd name="connsiteX19" fmla="*/ 0 w 4487978"/>
              <a:gd name="connsiteY19" fmla="*/ 1775149 h 1775149"/>
              <a:gd name="connsiteX20" fmla="*/ 0 w 4487978"/>
              <a:gd name="connsiteY20" fmla="*/ 1236687 h 1775149"/>
              <a:gd name="connsiteX21" fmla="*/ 0 w 4487978"/>
              <a:gd name="connsiteY21" fmla="*/ 680474 h 1775149"/>
              <a:gd name="connsiteX22" fmla="*/ 0 w 4487978"/>
              <a:gd name="connsiteY22" fmla="*/ 0 h 1775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487978" h="1775149" fill="none" extrusionOk="0">
                <a:moveTo>
                  <a:pt x="0" y="0"/>
                </a:moveTo>
                <a:cubicBezTo>
                  <a:pt x="211435" y="-11480"/>
                  <a:pt x="270365" y="30864"/>
                  <a:pt x="471238" y="0"/>
                </a:cubicBezTo>
                <a:cubicBezTo>
                  <a:pt x="672111" y="-30864"/>
                  <a:pt x="744234" y="11857"/>
                  <a:pt x="897596" y="0"/>
                </a:cubicBezTo>
                <a:cubicBezTo>
                  <a:pt x="1050958" y="-11857"/>
                  <a:pt x="1407457" y="6280"/>
                  <a:pt x="1548352" y="0"/>
                </a:cubicBezTo>
                <a:cubicBezTo>
                  <a:pt x="1689247" y="-6280"/>
                  <a:pt x="1875106" y="13145"/>
                  <a:pt x="2064470" y="0"/>
                </a:cubicBezTo>
                <a:cubicBezTo>
                  <a:pt x="2253834" y="-13145"/>
                  <a:pt x="2426543" y="44031"/>
                  <a:pt x="2670347" y="0"/>
                </a:cubicBezTo>
                <a:cubicBezTo>
                  <a:pt x="2914151" y="-44031"/>
                  <a:pt x="2886314" y="22154"/>
                  <a:pt x="3096705" y="0"/>
                </a:cubicBezTo>
                <a:cubicBezTo>
                  <a:pt x="3307096" y="-22154"/>
                  <a:pt x="3501967" y="37709"/>
                  <a:pt x="3747462" y="0"/>
                </a:cubicBezTo>
                <a:cubicBezTo>
                  <a:pt x="3992957" y="-37709"/>
                  <a:pt x="4152705" y="62650"/>
                  <a:pt x="4487978" y="0"/>
                </a:cubicBezTo>
                <a:cubicBezTo>
                  <a:pt x="4540674" y="159291"/>
                  <a:pt x="4449722" y="321625"/>
                  <a:pt x="4487978" y="573965"/>
                </a:cubicBezTo>
                <a:cubicBezTo>
                  <a:pt x="4526234" y="826306"/>
                  <a:pt x="4420412" y="965100"/>
                  <a:pt x="4487978" y="1165681"/>
                </a:cubicBezTo>
                <a:cubicBezTo>
                  <a:pt x="4555544" y="1366262"/>
                  <a:pt x="4458494" y="1512888"/>
                  <a:pt x="4487978" y="1775149"/>
                </a:cubicBezTo>
                <a:cubicBezTo>
                  <a:pt x="4204046" y="1831575"/>
                  <a:pt x="4079135" y="1717391"/>
                  <a:pt x="3837221" y="1775149"/>
                </a:cubicBezTo>
                <a:cubicBezTo>
                  <a:pt x="3595307" y="1832907"/>
                  <a:pt x="3344862" y="1746063"/>
                  <a:pt x="3186464" y="1775149"/>
                </a:cubicBezTo>
                <a:cubicBezTo>
                  <a:pt x="3028066" y="1804235"/>
                  <a:pt x="2735653" y="1742133"/>
                  <a:pt x="2535708" y="1775149"/>
                </a:cubicBezTo>
                <a:cubicBezTo>
                  <a:pt x="2335763" y="1808165"/>
                  <a:pt x="2278264" y="1742949"/>
                  <a:pt x="2109350" y="1775149"/>
                </a:cubicBezTo>
                <a:cubicBezTo>
                  <a:pt x="1940436" y="1807349"/>
                  <a:pt x="1802241" y="1750371"/>
                  <a:pt x="1682992" y="1775149"/>
                </a:cubicBezTo>
                <a:cubicBezTo>
                  <a:pt x="1563743" y="1799927"/>
                  <a:pt x="1390063" y="1750404"/>
                  <a:pt x="1256634" y="1775149"/>
                </a:cubicBezTo>
                <a:cubicBezTo>
                  <a:pt x="1123205" y="1799894"/>
                  <a:pt x="788609" y="1768838"/>
                  <a:pt x="650757" y="1775149"/>
                </a:cubicBezTo>
                <a:cubicBezTo>
                  <a:pt x="512905" y="1781460"/>
                  <a:pt x="164399" y="1712605"/>
                  <a:pt x="0" y="1775149"/>
                </a:cubicBezTo>
                <a:cubicBezTo>
                  <a:pt x="-49864" y="1645438"/>
                  <a:pt x="33394" y="1439694"/>
                  <a:pt x="0" y="1236687"/>
                </a:cubicBezTo>
                <a:cubicBezTo>
                  <a:pt x="-33394" y="1033680"/>
                  <a:pt x="32074" y="948610"/>
                  <a:pt x="0" y="680474"/>
                </a:cubicBezTo>
                <a:cubicBezTo>
                  <a:pt x="-32074" y="412338"/>
                  <a:pt x="43813" y="286032"/>
                  <a:pt x="0" y="0"/>
                </a:cubicBezTo>
                <a:close/>
              </a:path>
              <a:path w="4487978" h="1775149" stroke="0" extrusionOk="0">
                <a:moveTo>
                  <a:pt x="0" y="0"/>
                </a:moveTo>
                <a:cubicBezTo>
                  <a:pt x="154898" y="-30758"/>
                  <a:pt x="507259" y="34569"/>
                  <a:pt x="650757" y="0"/>
                </a:cubicBezTo>
                <a:cubicBezTo>
                  <a:pt x="794255" y="-34569"/>
                  <a:pt x="1022414" y="51317"/>
                  <a:pt x="1211754" y="0"/>
                </a:cubicBezTo>
                <a:cubicBezTo>
                  <a:pt x="1401094" y="-51317"/>
                  <a:pt x="1567251" y="21628"/>
                  <a:pt x="1682992" y="0"/>
                </a:cubicBezTo>
                <a:cubicBezTo>
                  <a:pt x="1798733" y="-21628"/>
                  <a:pt x="2051772" y="43012"/>
                  <a:pt x="2243989" y="0"/>
                </a:cubicBezTo>
                <a:cubicBezTo>
                  <a:pt x="2436206" y="-43012"/>
                  <a:pt x="2623712" y="11091"/>
                  <a:pt x="2894746" y="0"/>
                </a:cubicBezTo>
                <a:cubicBezTo>
                  <a:pt x="3165780" y="-11091"/>
                  <a:pt x="3140949" y="47297"/>
                  <a:pt x="3365984" y="0"/>
                </a:cubicBezTo>
                <a:cubicBezTo>
                  <a:pt x="3591019" y="-47297"/>
                  <a:pt x="3619058" y="26052"/>
                  <a:pt x="3792341" y="0"/>
                </a:cubicBezTo>
                <a:cubicBezTo>
                  <a:pt x="3965624" y="-26052"/>
                  <a:pt x="4148696" y="58471"/>
                  <a:pt x="4487978" y="0"/>
                </a:cubicBezTo>
                <a:cubicBezTo>
                  <a:pt x="4558252" y="222158"/>
                  <a:pt x="4481972" y="297460"/>
                  <a:pt x="4487978" y="591716"/>
                </a:cubicBezTo>
                <a:cubicBezTo>
                  <a:pt x="4493984" y="885972"/>
                  <a:pt x="4436059" y="1064158"/>
                  <a:pt x="4487978" y="1201184"/>
                </a:cubicBezTo>
                <a:cubicBezTo>
                  <a:pt x="4539897" y="1338210"/>
                  <a:pt x="4446299" y="1575226"/>
                  <a:pt x="4487978" y="1775149"/>
                </a:cubicBezTo>
                <a:cubicBezTo>
                  <a:pt x="4288848" y="1797733"/>
                  <a:pt x="4124253" y="1741083"/>
                  <a:pt x="3971861" y="1775149"/>
                </a:cubicBezTo>
                <a:cubicBezTo>
                  <a:pt x="3819469" y="1809215"/>
                  <a:pt x="3611329" y="1771280"/>
                  <a:pt x="3500623" y="1775149"/>
                </a:cubicBezTo>
                <a:cubicBezTo>
                  <a:pt x="3389917" y="1779018"/>
                  <a:pt x="3195152" y="1743630"/>
                  <a:pt x="2984505" y="1775149"/>
                </a:cubicBezTo>
                <a:cubicBezTo>
                  <a:pt x="2773858" y="1806668"/>
                  <a:pt x="2593156" y="1748400"/>
                  <a:pt x="2378628" y="1775149"/>
                </a:cubicBezTo>
                <a:cubicBezTo>
                  <a:pt x="2164100" y="1801898"/>
                  <a:pt x="1962401" y="1764517"/>
                  <a:pt x="1727872" y="1775149"/>
                </a:cubicBezTo>
                <a:cubicBezTo>
                  <a:pt x="1493343" y="1785781"/>
                  <a:pt x="1321482" y="1710315"/>
                  <a:pt x="1121995" y="1775149"/>
                </a:cubicBezTo>
                <a:cubicBezTo>
                  <a:pt x="922508" y="1839983"/>
                  <a:pt x="765698" y="1736062"/>
                  <a:pt x="560997" y="1775149"/>
                </a:cubicBezTo>
                <a:cubicBezTo>
                  <a:pt x="356296" y="1814236"/>
                  <a:pt x="202963" y="1752042"/>
                  <a:pt x="0" y="1775149"/>
                </a:cubicBezTo>
                <a:cubicBezTo>
                  <a:pt x="-35598" y="1527640"/>
                  <a:pt x="55793" y="1345759"/>
                  <a:pt x="0" y="1183433"/>
                </a:cubicBezTo>
                <a:cubicBezTo>
                  <a:pt x="-55793" y="1021107"/>
                  <a:pt x="5591" y="773249"/>
                  <a:pt x="0" y="627219"/>
                </a:cubicBezTo>
                <a:cubicBezTo>
                  <a:pt x="-5591" y="481189"/>
                  <a:pt x="15543" y="208622"/>
                  <a:pt x="0" y="0"/>
                </a:cubicBezTo>
                <a:close/>
              </a:path>
            </a:pathLst>
          </a:custGeom>
          <a:solidFill>
            <a:srgbClr val="E0693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Eu 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enquanto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técnico 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quero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monitorar os computadores para saber qual o problema quando algum professor me acionar, 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porque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os professores em sua maioria não entendem o que pode ter </a:t>
            </a:r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acontecido com sua máquina.</a:t>
            </a:r>
            <a:r>
              <a:rPr lang="pt-BR">
                <a:latin typeface="+mj-lt"/>
                <a:ea typeface="Calibri" panose="020F0502020204030204" pitchFamily="34" charset="0"/>
                <a:cs typeface="Times New Roman"/>
              </a:rPr>
              <a:t> </a:t>
            </a:r>
            <a:endParaRPr lang="pt-BR" sz="180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tângulo 14">
            <a:extLst>
              <a:ext uri="{FF2B5EF4-FFF2-40B4-BE49-F238E27FC236}">
                <a16:creationId xmlns:a16="http://schemas.microsoft.com/office/drawing/2014/main" id="{35D57AC6-2DDB-4721-BB05-7AAD4C035A2B}"/>
              </a:ext>
            </a:extLst>
          </p:cNvPr>
          <p:cNvSpPr/>
          <p:nvPr/>
        </p:nvSpPr>
        <p:spPr>
          <a:xfrm>
            <a:off x="1265469" y="2038729"/>
            <a:ext cx="4487978" cy="1925559"/>
          </a:xfrm>
          <a:custGeom>
            <a:avLst/>
            <a:gdLst>
              <a:gd name="connsiteX0" fmla="*/ 0 w 4487978"/>
              <a:gd name="connsiteY0" fmla="*/ 0 h 1925559"/>
              <a:gd name="connsiteX1" fmla="*/ 650757 w 4487978"/>
              <a:gd name="connsiteY1" fmla="*/ 0 h 1925559"/>
              <a:gd name="connsiteX2" fmla="*/ 1166874 w 4487978"/>
              <a:gd name="connsiteY2" fmla="*/ 0 h 1925559"/>
              <a:gd name="connsiteX3" fmla="*/ 1772751 w 4487978"/>
              <a:gd name="connsiteY3" fmla="*/ 0 h 1925559"/>
              <a:gd name="connsiteX4" fmla="*/ 2199109 w 4487978"/>
              <a:gd name="connsiteY4" fmla="*/ 0 h 1925559"/>
              <a:gd name="connsiteX5" fmla="*/ 2849866 w 4487978"/>
              <a:gd name="connsiteY5" fmla="*/ 0 h 1925559"/>
              <a:gd name="connsiteX6" fmla="*/ 3410863 w 4487978"/>
              <a:gd name="connsiteY6" fmla="*/ 0 h 1925559"/>
              <a:gd name="connsiteX7" fmla="*/ 3926981 w 4487978"/>
              <a:gd name="connsiteY7" fmla="*/ 0 h 1925559"/>
              <a:gd name="connsiteX8" fmla="*/ 4487978 w 4487978"/>
              <a:gd name="connsiteY8" fmla="*/ 0 h 1925559"/>
              <a:gd name="connsiteX9" fmla="*/ 4487978 w 4487978"/>
              <a:gd name="connsiteY9" fmla="*/ 423623 h 1925559"/>
              <a:gd name="connsiteX10" fmla="*/ 4487978 w 4487978"/>
              <a:gd name="connsiteY10" fmla="*/ 943524 h 1925559"/>
              <a:gd name="connsiteX11" fmla="*/ 4487978 w 4487978"/>
              <a:gd name="connsiteY11" fmla="*/ 1444169 h 1925559"/>
              <a:gd name="connsiteX12" fmla="*/ 4487978 w 4487978"/>
              <a:gd name="connsiteY12" fmla="*/ 1925559 h 1925559"/>
              <a:gd name="connsiteX13" fmla="*/ 4016740 w 4487978"/>
              <a:gd name="connsiteY13" fmla="*/ 1925559 h 1925559"/>
              <a:gd name="connsiteX14" fmla="*/ 3590382 w 4487978"/>
              <a:gd name="connsiteY14" fmla="*/ 1925559 h 1925559"/>
              <a:gd name="connsiteX15" fmla="*/ 3164024 w 4487978"/>
              <a:gd name="connsiteY15" fmla="*/ 1925559 h 1925559"/>
              <a:gd name="connsiteX16" fmla="*/ 2558147 w 4487978"/>
              <a:gd name="connsiteY16" fmla="*/ 1925559 h 1925559"/>
              <a:gd name="connsiteX17" fmla="*/ 2131790 w 4487978"/>
              <a:gd name="connsiteY17" fmla="*/ 1925559 h 1925559"/>
              <a:gd name="connsiteX18" fmla="*/ 1705432 w 4487978"/>
              <a:gd name="connsiteY18" fmla="*/ 1925559 h 1925559"/>
              <a:gd name="connsiteX19" fmla="*/ 1279074 w 4487978"/>
              <a:gd name="connsiteY19" fmla="*/ 1925559 h 1925559"/>
              <a:gd name="connsiteX20" fmla="*/ 762956 w 4487978"/>
              <a:gd name="connsiteY20" fmla="*/ 1925559 h 1925559"/>
              <a:gd name="connsiteX21" fmla="*/ 0 w 4487978"/>
              <a:gd name="connsiteY21" fmla="*/ 1925559 h 1925559"/>
              <a:gd name="connsiteX22" fmla="*/ 0 w 4487978"/>
              <a:gd name="connsiteY22" fmla="*/ 1444169 h 1925559"/>
              <a:gd name="connsiteX23" fmla="*/ 0 w 4487978"/>
              <a:gd name="connsiteY23" fmla="*/ 1001291 h 1925559"/>
              <a:gd name="connsiteX24" fmla="*/ 0 w 4487978"/>
              <a:gd name="connsiteY24" fmla="*/ 539157 h 1925559"/>
              <a:gd name="connsiteX25" fmla="*/ 0 w 4487978"/>
              <a:gd name="connsiteY25" fmla="*/ 0 h 1925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87978" h="1925559" fill="none" extrusionOk="0">
                <a:moveTo>
                  <a:pt x="0" y="0"/>
                </a:moveTo>
                <a:cubicBezTo>
                  <a:pt x="198627" y="-26914"/>
                  <a:pt x="507375" y="78047"/>
                  <a:pt x="650757" y="0"/>
                </a:cubicBezTo>
                <a:cubicBezTo>
                  <a:pt x="794139" y="-78047"/>
                  <a:pt x="977709" y="18378"/>
                  <a:pt x="1166874" y="0"/>
                </a:cubicBezTo>
                <a:cubicBezTo>
                  <a:pt x="1356039" y="-18378"/>
                  <a:pt x="1528947" y="44031"/>
                  <a:pt x="1772751" y="0"/>
                </a:cubicBezTo>
                <a:cubicBezTo>
                  <a:pt x="2016555" y="-44031"/>
                  <a:pt x="1988718" y="22154"/>
                  <a:pt x="2199109" y="0"/>
                </a:cubicBezTo>
                <a:cubicBezTo>
                  <a:pt x="2409500" y="-22154"/>
                  <a:pt x="2604371" y="37709"/>
                  <a:pt x="2849866" y="0"/>
                </a:cubicBezTo>
                <a:cubicBezTo>
                  <a:pt x="3095361" y="-37709"/>
                  <a:pt x="3216118" y="65283"/>
                  <a:pt x="3410863" y="0"/>
                </a:cubicBezTo>
                <a:cubicBezTo>
                  <a:pt x="3605608" y="-65283"/>
                  <a:pt x="3739990" y="17853"/>
                  <a:pt x="3926981" y="0"/>
                </a:cubicBezTo>
                <a:cubicBezTo>
                  <a:pt x="4113972" y="-17853"/>
                  <a:pt x="4266167" y="47068"/>
                  <a:pt x="4487978" y="0"/>
                </a:cubicBezTo>
                <a:cubicBezTo>
                  <a:pt x="4536503" y="132357"/>
                  <a:pt x="4437993" y="327255"/>
                  <a:pt x="4487978" y="423623"/>
                </a:cubicBezTo>
                <a:cubicBezTo>
                  <a:pt x="4537963" y="519991"/>
                  <a:pt x="4450313" y="701262"/>
                  <a:pt x="4487978" y="943524"/>
                </a:cubicBezTo>
                <a:cubicBezTo>
                  <a:pt x="4525643" y="1185786"/>
                  <a:pt x="4462605" y="1210487"/>
                  <a:pt x="4487978" y="1444169"/>
                </a:cubicBezTo>
                <a:cubicBezTo>
                  <a:pt x="4513351" y="1677851"/>
                  <a:pt x="4481009" y="1757689"/>
                  <a:pt x="4487978" y="1925559"/>
                </a:cubicBezTo>
                <a:cubicBezTo>
                  <a:pt x="4262033" y="1941292"/>
                  <a:pt x="4160080" y="1916631"/>
                  <a:pt x="4016740" y="1925559"/>
                </a:cubicBezTo>
                <a:cubicBezTo>
                  <a:pt x="3873400" y="1934487"/>
                  <a:pt x="3709631" y="1900781"/>
                  <a:pt x="3590382" y="1925559"/>
                </a:cubicBezTo>
                <a:cubicBezTo>
                  <a:pt x="3471133" y="1950337"/>
                  <a:pt x="3297453" y="1900814"/>
                  <a:pt x="3164024" y="1925559"/>
                </a:cubicBezTo>
                <a:cubicBezTo>
                  <a:pt x="3030595" y="1950304"/>
                  <a:pt x="2695999" y="1919248"/>
                  <a:pt x="2558147" y="1925559"/>
                </a:cubicBezTo>
                <a:cubicBezTo>
                  <a:pt x="2420295" y="1931870"/>
                  <a:pt x="2217681" y="1912671"/>
                  <a:pt x="2131790" y="1925559"/>
                </a:cubicBezTo>
                <a:cubicBezTo>
                  <a:pt x="2045899" y="1938447"/>
                  <a:pt x="1873383" y="1903072"/>
                  <a:pt x="1705432" y="1925559"/>
                </a:cubicBezTo>
                <a:cubicBezTo>
                  <a:pt x="1537481" y="1948046"/>
                  <a:pt x="1488738" y="1888587"/>
                  <a:pt x="1279074" y="1925559"/>
                </a:cubicBezTo>
                <a:cubicBezTo>
                  <a:pt x="1069410" y="1962531"/>
                  <a:pt x="959916" y="1872489"/>
                  <a:pt x="762956" y="1925559"/>
                </a:cubicBezTo>
                <a:cubicBezTo>
                  <a:pt x="565996" y="1978629"/>
                  <a:pt x="271401" y="1873366"/>
                  <a:pt x="0" y="1925559"/>
                </a:cubicBezTo>
                <a:cubicBezTo>
                  <a:pt x="-27367" y="1759135"/>
                  <a:pt x="23359" y="1594353"/>
                  <a:pt x="0" y="1444169"/>
                </a:cubicBezTo>
                <a:cubicBezTo>
                  <a:pt x="-23359" y="1293985"/>
                  <a:pt x="16097" y="1176091"/>
                  <a:pt x="0" y="1001291"/>
                </a:cubicBezTo>
                <a:cubicBezTo>
                  <a:pt x="-16097" y="826491"/>
                  <a:pt x="54076" y="766919"/>
                  <a:pt x="0" y="539157"/>
                </a:cubicBezTo>
                <a:cubicBezTo>
                  <a:pt x="-54076" y="311395"/>
                  <a:pt x="38279" y="229320"/>
                  <a:pt x="0" y="0"/>
                </a:cubicBezTo>
                <a:close/>
              </a:path>
              <a:path w="4487978" h="1925559" stroke="0" extrusionOk="0">
                <a:moveTo>
                  <a:pt x="0" y="0"/>
                </a:moveTo>
                <a:cubicBezTo>
                  <a:pt x="154898" y="-30758"/>
                  <a:pt x="507259" y="34569"/>
                  <a:pt x="650757" y="0"/>
                </a:cubicBezTo>
                <a:cubicBezTo>
                  <a:pt x="794255" y="-34569"/>
                  <a:pt x="1022414" y="51317"/>
                  <a:pt x="1211754" y="0"/>
                </a:cubicBezTo>
                <a:cubicBezTo>
                  <a:pt x="1401094" y="-51317"/>
                  <a:pt x="1567251" y="21628"/>
                  <a:pt x="1682992" y="0"/>
                </a:cubicBezTo>
                <a:cubicBezTo>
                  <a:pt x="1798733" y="-21628"/>
                  <a:pt x="2051772" y="43012"/>
                  <a:pt x="2243989" y="0"/>
                </a:cubicBezTo>
                <a:cubicBezTo>
                  <a:pt x="2436206" y="-43012"/>
                  <a:pt x="2623712" y="11091"/>
                  <a:pt x="2894746" y="0"/>
                </a:cubicBezTo>
                <a:cubicBezTo>
                  <a:pt x="3165780" y="-11091"/>
                  <a:pt x="3140949" y="47297"/>
                  <a:pt x="3365984" y="0"/>
                </a:cubicBezTo>
                <a:cubicBezTo>
                  <a:pt x="3591019" y="-47297"/>
                  <a:pt x="3619058" y="26052"/>
                  <a:pt x="3792341" y="0"/>
                </a:cubicBezTo>
                <a:cubicBezTo>
                  <a:pt x="3965624" y="-26052"/>
                  <a:pt x="4148696" y="58471"/>
                  <a:pt x="4487978" y="0"/>
                </a:cubicBezTo>
                <a:cubicBezTo>
                  <a:pt x="4518248" y="150750"/>
                  <a:pt x="4465178" y="306617"/>
                  <a:pt x="4487978" y="481390"/>
                </a:cubicBezTo>
                <a:cubicBezTo>
                  <a:pt x="4510778" y="656163"/>
                  <a:pt x="4456625" y="778039"/>
                  <a:pt x="4487978" y="982035"/>
                </a:cubicBezTo>
                <a:cubicBezTo>
                  <a:pt x="4519331" y="1186031"/>
                  <a:pt x="4469366" y="1344170"/>
                  <a:pt x="4487978" y="1444169"/>
                </a:cubicBezTo>
                <a:cubicBezTo>
                  <a:pt x="4506590" y="1544168"/>
                  <a:pt x="4474890" y="1754155"/>
                  <a:pt x="4487978" y="1925559"/>
                </a:cubicBezTo>
                <a:cubicBezTo>
                  <a:pt x="4323076" y="1928269"/>
                  <a:pt x="4074776" y="1880796"/>
                  <a:pt x="3882101" y="1925559"/>
                </a:cubicBezTo>
                <a:cubicBezTo>
                  <a:pt x="3689426" y="1970322"/>
                  <a:pt x="3569173" y="1891682"/>
                  <a:pt x="3365984" y="1925559"/>
                </a:cubicBezTo>
                <a:cubicBezTo>
                  <a:pt x="3162795" y="1959436"/>
                  <a:pt x="2979179" y="1901249"/>
                  <a:pt x="2760106" y="1925559"/>
                </a:cubicBezTo>
                <a:cubicBezTo>
                  <a:pt x="2541033" y="1949869"/>
                  <a:pt x="2343879" y="1914927"/>
                  <a:pt x="2109350" y="1925559"/>
                </a:cubicBezTo>
                <a:cubicBezTo>
                  <a:pt x="1874821" y="1936191"/>
                  <a:pt x="1702960" y="1860725"/>
                  <a:pt x="1503473" y="1925559"/>
                </a:cubicBezTo>
                <a:cubicBezTo>
                  <a:pt x="1303986" y="1990393"/>
                  <a:pt x="1147176" y="1886472"/>
                  <a:pt x="942475" y="1925559"/>
                </a:cubicBezTo>
                <a:cubicBezTo>
                  <a:pt x="737774" y="1964646"/>
                  <a:pt x="614680" y="1906296"/>
                  <a:pt x="516117" y="1925559"/>
                </a:cubicBezTo>
                <a:cubicBezTo>
                  <a:pt x="417554" y="1944822"/>
                  <a:pt x="120749" y="1894000"/>
                  <a:pt x="0" y="1925559"/>
                </a:cubicBezTo>
                <a:cubicBezTo>
                  <a:pt x="-46115" y="1779582"/>
                  <a:pt x="40817" y="1552575"/>
                  <a:pt x="0" y="1405658"/>
                </a:cubicBezTo>
                <a:cubicBezTo>
                  <a:pt x="-40817" y="1258741"/>
                  <a:pt x="663" y="1024880"/>
                  <a:pt x="0" y="885757"/>
                </a:cubicBezTo>
                <a:cubicBezTo>
                  <a:pt x="-663" y="746634"/>
                  <a:pt x="44434" y="636626"/>
                  <a:pt x="0" y="442879"/>
                </a:cubicBezTo>
                <a:cubicBezTo>
                  <a:pt x="-44434" y="249132"/>
                  <a:pt x="41462" y="151368"/>
                  <a:pt x="0" y="0"/>
                </a:cubicBezTo>
                <a:close/>
              </a:path>
            </a:pathLst>
          </a:custGeom>
          <a:solidFill>
            <a:srgbClr val="203A4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Eu</a:t>
            </a:r>
            <a:r>
              <a:rPr lang="pt-BR">
                <a:latin typeface="+mj-lt"/>
                <a:cs typeface="Times New Roman"/>
              </a:rPr>
              <a:t>,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enquanto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técnico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quero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poder ter uma comunicação eficiente com os professores e alunos quando houver problemas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porque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não quero me deslocar toda hora.</a:t>
            </a:r>
            <a:endParaRPr lang="en-US"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811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230" y="296249"/>
            <a:ext cx="7724173" cy="756276"/>
          </a:xfrm>
        </p:spPr>
        <p:txBody>
          <a:bodyPr/>
          <a:lstStyle/>
          <a:p>
            <a:r>
              <a:rPr lang="en-US">
                <a:cs typeface="Calibri Light"/>
              </a:rPr>
              <a:t>PROTO PERSONA: PROFESSOR</a:t>
            </a:r>
          </a:p>
        </p:txBody>
      </p:sp>
      <p:sp>
        <p:nvSpPr>
          <p:cNvPr id="7" name="Retângulo 4">
            <a:extLst>
              <a:ext uri="{FF2B5EF4-FFF2-40B4-BE49-F238E27FC236}">
                <a16:creationId xmlns:a16="http://schemas.microsoft.com/office/drawing/2014/main" id="{9688F097-2B2D-47E4-8347-D8B3CD2B0048}"/>
              </a:ext>
            </a:extLst>
          </p:cNvPr>
          <p:cNvSpPr/>
          <p:nvPr/>
        </p:nvSpPr>
        <p:spPr>
          <a:xfrm>
            <a:off x="667976" y="1109342"/>
            <a:ext cx="10721009" cy="5131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8" name="Retângulo 6">
            <a:extLst>
              <a:ext uri="{FF2B5EF4-FFF2-40B4-BE49-F238E27FC236}">
                <a16:creationId xmlns:a16="http://schemas.microsoft.com/office/drawing/2014/main" id="{3197D03D-92FC-4460-A0A6-EB1991F185E8}"/>
              </a:ext>
            </a:extLst>
          </p:cNvPr>
          <p:cNvSpPr/>
          <p:nvPr/>
        </p:nvSpPr>
        <p:spPr>
          <a:xfrm>
            <a:off x="911482" y="1220572"/>
            <a:ext cx="4991100" cy="2551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                </a:t>
            </a:r>
            <a:r>
              <a:rPr lang="en-US" err="1">
                <a:solidFill>
                  <a:schemeClr val="accent4">
                    <a:lumMod val="50000"/>
                  </a:schemeClr>
                </a:solidFill>
              </a:rPr>
              <a:t>Rogério</a:t>
            </a:r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 Carvalho</a:t>
            </a:r>
            <a:endParaRPr lang="pt-BR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FCD7C4C-429E-492E-B16B-5E5C2D3C294C}"/>
              </a:ext>
            </a:extLst>
          </p:cNvPr>
          <p:cNvSpPr/>
          <p:nvPr/>
        </p:nvSpPr>
        <p:spPr>
          <a:xfrm>
            <a:off x="6043383" y="1220572"/>
            <a:ext cx="5102097" cy="2551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endParaRPr lang="pt-BR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Informações/Comportamento</a:t>
            </a:r>
          </a:p>
          <a:p>
            <a:pPr>
              <a:spcAft>
                <a:spcPts val="800"/>
              </a:spcAft>
            </a:pP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Profissão: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Professor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diversos sistemas de aplicações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Prepara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plano B para a aula quando utiliza  computadores.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cos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tuma utilizar computadores em aulas devido a experiências ruins.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dirty="0"/>
          </a:p>
        </p:txBody>
      </p:sp>
      <p:sp>
        <p:nvSpPr>
          <p:cNvPr id="10" name="Retângulo 10">
            <a:extLst>
              <a:ext uri="{FF2B5EF4-FFF2-40B4-BE49-F238E27FC236}">
                <a16:creationId xmlns:a16="http://schemas.microsoft.com/office/drawing/2014/main" id="{CD3F3EDA-F078-430A-B486-E2BCBF3CBE46}"/>
              </a:ext>
            </a:extLst>
          </p:cNvPr>
          <p:cNvSpPr/>
          <p:nvPr/>
        </p:nvSpPr>
        <p:spPr>
          <a:xfrm>
            <a:off x="911483" y="3875200"/>
            <a:ext cx="10219221" cy="2239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Dores e necessidades</a:t>
            </a:r>
          </a:p>
          <a:p>
            <a:pPr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“Computador trava quando está sendo executada alguma tarefa.”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“Preciso de agilidade ao ser feito um chamado.”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“Demora do técnico para chegar na sala e verificar o problema.”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“Saber se a atividade está sendo realmente executada pelos alunos”</a:t>
            </a:r>
            <a:endParaRPr lang="pt-BR" dirty="0"/>
          </a:p>
        </p:txBody>
      </p:sp>
      <p:pic>
        <p:nvPicPr>
          <p:cNvPr id="11" name="Imagem 12" descr="Homem em pé em frente a lousa&#10;&#10;Descrição gerada automaticamente">
            <a:extLst>
              <a:ext uri="{FF2B5EF4-FFF2-40B4-BE49-F238E27FC236}">
                <a16:creationId xmlns:a16="http://schemas.microsoft.com/office/drawing/2014/main" id="{29C70CC2-87FA-40BE-80F7-3751AA6B78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7" r="19582" b="31231"/>
          <a:stretch/>
        </p:blipFill>
        <p:spPr>
          <a:xfrm>
            <a:off x="1242076" y="1691716"/>
            <a:ext cx="1514231" cy="175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44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230" y="296249"/>
            <a:ext cx="7926729" cy="756276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PROTO PERSONA: TÉCNICO DE T.I</a:t>
            </a:r>
          </a:p>
        </p:txBody>
      </p:sp>
      <p:sp>
        <p:nvSpPr>
          <p:cNvPr id="12" name="Retângulo 3">
            <a:extLst>
              <a:ext uri="{FF2B5EF4-FFF2-40B4-BE49-F238E27FC236}">
                <a16:creationId xmlns:a16="http://schemas.microsoft.com/office/drawing/2014/main" id="{22D2A962-5BFC-4A19-BFA4-0291D5A99B80}"/>
              </a:ext>
            </a:extLst>
          </p:cNvPr>
          <p:cNvSpPr/>
          <p:nvPr/>
        </p:nvSpPr>
        <p:spPr>
          <a:xfrm>
            <a:off x="770681" y="1007230"/>
            <a:ext cx="10721009" cy="4916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3" name="Retângulo 5">
            <a:extLst>
              <a:ext uri="{FF2B5EF4-FFF2-40B4-BE49-F238E27FC236}">
                <a16:creationId xmlns:a16="http://schemas.microsoft.com/office/drawing/2014/main" id="{54F1C2BD-19A3-45FA-8FEC-3E5E671C4D2F}"/>
              </a:ext>
            </a:extLst>
          </p:cNvPr>
          <p:cNvSpPr/>
          <p:nvPr/>
        </p:nvSpPr>
        <p:spPr>
          <a:xfrm>
            <a:off x="1014189" y="1162943"/>
            <a:ext cx="4991100" cy="2239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Lucas </a:t>
            </a:r>
            <a:r>
              <a:rPr lang="en-US" err="1">
                <a:solidFill>
                  <a:schemeClr val="accent4">
                    <a:lumMod val="50000"/>
                  </a:schemeClr>
                </a:solidFill>
              </a:rPr>
              <a:t>Ferraz</a:t>
            </a:r>
            <a:endParaRPr lang="pt-BR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Retângulo 7">
            <a:extLst>
              <a:ext uri="{FF2B5EF4-FFF2-40B4-BE49-F238E27FC236}">
                <a16:creationId xmlns:a16="http://schemas.microsoft.com/office/drawing/2014/main" id="{538443CE-7365-4912-BCC0-BDFE65A8AE9F}"/>
              </a:ext>
            </a:extLst>
          </p:cNvPr>
          <p:cNvSpPr/>
          <p:nvPr/>
        </p:nvSpPr>
        <p:spPr>
          <a:xfrm>
            <a:off x="6243069" y="1162943"/>
            <a:ext cx="4991100" cy="2239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endParaRPr lang="pt-BR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Informações/Comportamento</a:t>
            </a:r>
          </a:p>
          <a:p>
            <a:pPr>
              <a:spcAft>
                <a:spcPts val="800"/>
              </a:spcAft>
            </a:pP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Profissão: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Técnico de T.I da Instituição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 é um gamer </a:t>
            </a:r>
            <a:endParaRPr lang="pt-BR" sz="1600" dirty="0">
              <a:solidFill>
                <a:schemeClr val="accent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 sistemas de aplicações frequentemente.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Gosta de se aprimorar com cursos online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dirty="0"/>
          </a:p>
        </p:txBody>
      </p:sp>
      <p:sp>
        <p:nvSpPr>
          <p:cNvPr id="15" name="Retângulo 15">
            <a:extLst>
              <a:ext uri="{FF2B5EF4-FFF2-40B4-BE49-F238E27FC236}">
                <a16:creationId xmlns:a16="http://schemas.microsoft.com/office/drawing/2014/main" id="{C5D24063-B953-456B-9300-9AE918772757}"/>
              </a:ext>
            </a:extLst>
          </p:cNvPr>
          <p:cNvSpPr/>
          <p:nvPr/>
        </p:nvSpPr>
        <p:spPr>
          <a:xfrm>
            <a:off x="1014188" y="3558274"/>
            <a:ext cx="10219221" cy="2239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Dores e necessidades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“Não gosto que os professores venham a minha sala e deixem os alunos sem supervisão.”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“Gostaria de resolver o problema remotamente quando possível.”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“Eu gostaria que os incidentes com os equipamentos fossem resolvidos  o mais rápido possível.”</a:t>
            </a:r>
          </a:p>
        </p:txBody>
      </p:sp>
      <p:pic>
        <p:nvPicPr>
          <p:cNvPr id="16" name="Imagem 17" descr="Homem de barba e camisa preta&#10;&#10;Descrição gerada automaticamente">
            <a:extLst>
              <a:ext uri="{FF2B5EF4-FFF2-40B4-BE49-F238E27FC236}">
                <a16:creationId xmlns:a16="http://schemas.microsoft.com/office/drawing/2014/main" id="{7144D46F-C419-4112-938E-1D74377330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19" y="1476511"/>
            <a:ext cx="1356789" cy="161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25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788" y="162178"/>
            <a:ext cx="7926729" cy="756276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CANVAS</a:t>
            </a:r>
            <a:endParaRPr lang="en-US"/>
          </a:p>
        </p:txBody>
      </p:sp>
      <p:pic>
        <p:nvPicPr>
          <p:cNvPr id="31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CA290693-1395-4C38-A263-F045F401EE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 t="9394" r="6611" b="9787"/>
          <a:stretch/>
        </p:blipFill>
        <p:spPr>
          <a:xfrm>
            <a:off x="221426" y="797236"/>
            <a:ext cx="11738951" cy="5543103"/>
          </a:xfrm>
          <a:prstGeom prst="rect">
            <a:avLst/>
          </a:prstGeom>
        </p:spPr>
      </p:pic>
      <p:sp>
        <p:nvSpPr>
          <p:cNvPr id="32" name="Retângulo 4">
            <a:extLst>
              <a:ext uri="{FF2B5EF4-FFF2-40B4-BE49-F238E27FC236}">
                <a16:creationId xmlns:a16="http://schemas.microsoft.com/office/drawing/2014/main" id="{C2F70A4D-97F4-4420-8A1F-7BFC938E71CD}"/>
              </a:ext>
            </a:extLst>
          </p:cNvPr>
          <p:cNvSpPr/>
          <p:nvPr/>
        </p:nvSpPr>
        <p:spPr>
          <a:xfrm>
            <a:off x="470432" y="2291101"/>
            <a:ext cx="1923658" cy="340242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MEC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tângulo 6">
            <a:extLst>
              <a:ext uri="{FF2B5EF4-FFF2-40B4-BE49-F238E27FC236}">
                <a16:creationId xmlns:a16="http://schemas.microsoft.com/office/drawing/2014/main" id="{5F63A938-2CD4-499F-9EA3-B37014E086C3}"/>
              </a:ext>
            </a:extLst>
          </p:cNvPr>
          <p:cNvSpPr/>
          <p:nvPr/>
        </p:nvSpPr>
        <p:spPr>
          <a:xfrm>
            <a:off x="2806829" y="1745464"/>
            <a:ext cx="1923658" cy="837830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solidFill>
                  <a:schemeClr val="tx1"/>
                </a:solidFill>
                <a:latin typeface="Calibre"/>
              </a:rPr>
              <a:t>Venda e sustentação de </a:t>
            </a:r>
            <a:r>
              <a:rPr lang="pt-BR" sz="1400" i="1" dirty="0">
                <a:solidFill>
                  <a:schemeClr val="tx1"/>
                </a:solidFill>
                <a:latin typeface="Calibre"/>
              </a:rPr>
              <a:t>Software</a:t>
            </a:r>
            <a:r>
              <a:rPr lang="pt-BR" sz="1400" dirty="0">
                <a:solidFill>
                  <a:schemeClr val="tx1"/>
                </a:solidFill>
                <a:latin typeface="Calibre"/>
              </a:rPr>
              <a:t> para monitoramento de SO e </a:t>
            </a:r>
            <a:r>
              <a:rPr lang="pt-BR" sz="1400" i="1" dirty="0">
                <a:solidFill>
                  <a:schemeClr val="tx1"/>
                </a:solidFill>
                <a:latin typeface="Calibre"/>
              </a:rPr>
              <a:t>Hardware</a:t>
            </a:r>
            <a:endParaRPr lang="en-US" sz="1400" i="1" dirty="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35" name="Retângulo 7">
            <a:extLst>
              <a:ext uri="{FF2B5EF4-FFF2-40B4-BE49-F238E27FC236}">
                <a16:creationId xmlns:a16="http://schemas.microsoft.com/office/drawing/2014/main" id="{6D2BE36F-C616-4A62-B07F-211B0DA98761}"/>
              </a:ext>
            </a:extLst>
          </p:cNvPr>
          <p:cNvSpPr/>
          <p:nvPr/>
        </p:nvSpPr>
        <p:spPr>
          <a:xfrm>
            <a:off x="2801033" y="3606751"/>
            <a:ext cx="1923658" cy="336750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Plataforma Supervisor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 8">
            <a:extLst>
              <a:ext uri="{FF2B5EF4-FFF2-40B4-BE49-F238E27FC236}">
                <a16:creationId xmlns:a16="http://schemas.microsoft.com/office/drawing/2014/main" id="{49285728-7301-40C9-A640-061B00C4E8A3}"/>
              </a:ext>
            </a:extLst>
          </p:cNvPr>
          <p:cNvSpPr/>
          <p:nvPr/>
        </p:nvSpPr>
        <p:spPr>
          <a:xfrm>
            <a:off x="2801033" y="4005058"/>
            <a:ext cx="1923658" cy="439608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solidFill>
                  <a:schemeClr val="tx1"/>
                </a:solidFill>
                <a:latin typeface="Calibre"/>
              </a:rPr>
              <a:t>Equipe de desenvolvimento</a:t>
            </a:r>
            <a:endParaRPr lang="en-US" sz="1400" dirty="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37" name="Retângulo 9">
            <a:extLst>
              <a:ext uri="{FF2B5EF4-FFF2-40B4-BE49-F238E27FC236}">
                <a16:creationId xmlns:a16="http://schemas.microsoft.com/office/drawing/2014/main" id="{EF011263-E587-44A3-84B3-BD0F52AD6183}"/>
              </a:ext>
            </a:extLst>
          </p:cNvPr>
          <p:cNvSpPr/>
          <p:nvPr/>
        </p:nvSpPr>
        <p:spPr>
          <a:xfrm>
            <a:off x="5129074" y="1913703"/>
            <a:ext cx="1923658" cy="439608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>
                <a:solidFill>
                  <a:schemeClr val="tx1"/>
                </a:solidFill>
                <a:latin typeface="Calibre"/>
              </a:rPr>
              <a:t>Atendimento ágil</a:t>
            </a:r>
            <a:endParaRPr lang="en-US" sz="140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38" name="Retângulo 10">
            <a:extLst>
              <a:ext uri="{FF2B5EF4-FFF2-40B4-BE49-F238E27FC236}">
                <a16:creationId xmlns:a16="http://schemas.microsoft.com/office/drawing/2014/main" id="{F6C8F5F8-DA55-4E7C-A98C-83687004F7A9}"/>
              </a:ext>
            </a:extLst>
          </p:cNvPr>
          <p:cNvSpPr/>
          <p:nvPr/>
        </p:nvSpPr>
        <p:spPr>
          <a:xfrm>
            <a:off x="5129073" y="2631343"/>
            <a:ext cx="1923658" cy="439608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>
                <a:solidFill>
                  <a:schemeClr val="tx1"/>
                </a:solidFill>
                <a:latin typeface="Calibre"/>
              </a:rPr>
              <a:t>Maior disponibilidade do sistema</a:t>
            </a:r>
            <a:endParaRPr lang="en-US" sz="140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39" name="Retângulo 11">
            <a:extLst>
              <a:ext uri="{FF2B5EF4-FFF2-40B4-BE49-F238E27FC236}">
                <a16:creationId xmlns:a16="http://schemas.microsoft.com/office/drawing/2014/main" id="{2CC190C5-1D26-48A5-BB66-DD7C09DD0E02}"/>
              </a:ext>
            </a:extLst>
          </p:cNvPr>
          <p:cNvSpPr/>
          <p:nvPr/>
        </p:nvSpPr>
        <p:spPr>
          <a:xfrm>
            <a:off x="5129073" y="3348984"/>
            <a:ext cx="1923658" cy="439608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>
                <a:solidFill>
                  <a:schemeClr val="tx1"/>
                </a:solidFill>
                <a:latin typeface="Calibre"/>
              </a:rPr>
              <a:t>Avaliar custo benefício da máquina</a:t>
            </a:r>
            <a:endParaRPr lang="en-US" sz="140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41" name="Retângulo 13">
            <a:extLst>
              <a:ext uri="{FF2B5EF4-FFF2-40B4-BE49-F238E27FC236}">
                <a16:creationId xmlns:a16="http://schemas.microsoft.com/office/drawing/2014/main" id="{A9B58118-74B7-456F-81EC-CF936515B331}"/>
              </a:ext>
            </a:extLst>
          </p:cNvPr>
          <p:cNvSpPr/>
          <p:nvPr/>
        </p:nvSpPr>
        <p:spPr>
          <a:xfrm>
            <a:off x="7467313" y="1609939"/>
            <a:ext cx="1814803" cy="37553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solidFill>
                  <a:schemeClr val="tx1"/>
                </a:solidFill>
                <a:latin typeface="Calibre"/>
              </a:rPr>
              <a:t>Atendimento via chat</a:t>
            </a:r>
            <a:endParaRPr lang="en-US" sz="1400" dirty="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42" name="Retângulo 14">
            <a:extLst>
              <a:ext uri="{FF2B5EF4-FFF2-40B4-BE49-F238E27FC236}">
                <a16:creationId xmlns:a16="http://schemas.microsoft.com/office/drawing/2014/main" id="{8328A19D-9CFC-4414-9E52-312757DF501D}"/>
              </a:ext>
            </a:extLst>
          </p:cNvPr>
          <p:cNvSpPr/>
          <p:nvPr/>
        </p:nvSpPr>
        <p:spPr>
          <a:xfrm>
            <a:off x="7467311" y="3602538"/>
            <a:ext cx="1814803" cy="37553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Site institucional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tângulo 15">
            <a:extLst>
              <a:ext uri="{FF2B5EF4-FFF2-40B4-BE49-F238E27FC236}">
                <a16:creationId xmlns:a16="http://schemas.microsoft.com/office/drawing/2014/main" id="{CEEA0278-376A-4658-BDD1-C3B4EB3451CA}"/>
              </a:ext>
            </a:extLst>
          </p:cNvPr>
          <p:cNvSpPr/>
          <p:nvPr/>
        </p:nvSpPr>
        <p:spPr>
          <a:xfrm>
            <a:off x="9810743" y="2531729"/>
            <a:ext cx="1814803" cy="439608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Instituição de Ensino Superior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 16">
            <a:extLst>
              <a:ext uri="{FF2B5EF4-FFF2-40B4-BE49-F238E27FC236}">
                <a16:creationId xmlns:a16="http://schemas.microsoft.com/office/drawing/2014/main" id="{D11D0D18-5874-43E3-A1E3-62E7518EED19}"/>
              </a:ext>
            </a:extLst>
          </p:cNvPr>
          <p:cNvSpPr/>
          <p:nvPr/>
        </p:nvSpPr>
        <p:spPr>
          <a:xfrm>
            <a:off x="7467310" y="4037095"/>
            <a:ext cx="1814803" cy="37553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Discord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tângulo 17">
            <a:extLst>
              <a:ext uri="{FF2B5EF4-FFF2-40B4-BE49-F238E27FC236}">
                <a16:creationId xmlns:a16="http://schemas.microsoft.com/office/drawing/2014/main" id="{AB0A8651-A738-44A2-8017-E37757CE55A6}"/>
              </a:ext>
            </a:extLst>
          </p:cNvPr>
          <p:cNvSpPr/>
          <p:nvPr/>
        </p:nvSpPr>
        <p:spPr>
          <a:xfrm>
            <a:off x="3762862" y="5010629"/>
            <a:ext cx="1923658" cy="370724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</a:t>
            </a:r>
          </a:p>
        </p:txBody>
      </p:sp>
      <p:sp>
        <p:nvSpPr>
          <p:cNvPr id="46" name="Retângulo 18">
            <a:extLst>
              <a:ext uri="{FF2B5EF4-FFF2-40B4-BE49-F238E27FC236}">
                <a16:creationId xmlns:a16="http://schemas.microsoft.com/office/drawing/2014/main" id="{39978856-B610-4D4F-AD6D-0B71EDE85124}"/>
              </a:ext>
            </a:extLst>
          </p:cNvPr>
          <p:cNvSpPr/>
          <p:nvPr/>
        </p:nvSpPr>
        <p:spPr>
          <a:xfrm>
            <a:off x="1602220" y="5255659"/>
            <a:ext cx="1923658" cy="439608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Despesas da equipe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tângulo 19">
            <a:extLst>
              <a:ext uri="{FF2B5EF4-FFF2-40B4-BE49-F238E27FC236}">
                <a16:creationId xmlns:a16="http://schemas.microsoft.com/office/drawing/2014/main" id="{93128554-8EE8-4542-8BAF-D64CD3FFEFF3}"/>
              </a:ext>
            </a:extLst>
          </p:cNvPr>
          <p:cNvSpPr/>
          <p:nvPr/>
        </p:nvSpPr>
        <p:spPr>
          <a:xfrm>
            <a:off x="3762862" y="5565788"/>
            <a:ext cx="1923658" cy="370724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solidFill>
                  <a:schemeClr val="tx1"/>
                </a:solidFill>
                <a:latin typeface="Calibre"/>
              </a:rPr>
              <a:t>Plataforma de </a:t>
            </a:r>
            <a:r>
              <a:rPr lang="pt-BR" sz="1400" i="1" dirty="0" err="1">
                <a:solidFill>
                  <a:schemeClr val="tx1"/>
                </a:solidFill>
                <a:latin typeface="Calibre"/>
              </a:rPr>
              <a:t>helpdesk</a:t>
            </a:r>
            <a:endParaRPr lang="en-US" sz="1400" i="1" dirty="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7" name="Retângulo 15">
            <a:extLst>
              <a:ext uri="{FF2B5EF4-FFF2-40B4-BE49-F238E27FC236}">
                <a16:creationId xmlns:a16="http://schemas.microsoft.com/office/drawing/2014/main" id="{DC8EE9E2-A797-4FCE-AB11-AD3C8D3E6038}"/>
              </a:ext>
            </a:extLst>
          </p:cNvPr>
          <p:cNvSpPr/>
          <p:nvPr/>
        </p:nvSpPr>
        <p:spPr>
          <a:xfrm>
            <a:off x="7467312" y="2030418"/>
            <a:ext cx="1814803" cy="63811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Abertura de </a:t>
            </a:r>
            <a:r>
              <a:rPr kumimoji="0" lang="pt-B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tickets</a:t>
            </a: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por diversos dispositivos.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tângulo 20">
            <a:extLst>
              <a:ext uri="{FF2B5EF4-FFF2-40B4-BE49-F238E27FC236}">
                <a16:creationId xmlns:a16="http://schemas.microsoft.com/office/drawing/2014/main" id="{F4ABDE71-88C3-431A-8750-95464160438A}"/>
              </a:ext>
            </a:extLst>
          </p:cNvPr>
          <p:cNvSpPr/>
          <p:nvPr/>
        </p:nvSpPr>
        <p:spPr>
          <a:xfrm>
            <a:off x="6232602" y="4644156"/>
            <a:ext cx="2008120" cy="654350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latin typeface="Calibre"/>
              </a:rPr>
              <a:t>Venda de soluções de monitoramento de computadores</a:t>
            </a:r>
            <a:endParaRPr lang="en-US" sz="1400" dirty="0">
              <a:latin typeface="Calibre"/>
            </a:endParaRPr>
          </a:p>
        </p:txBody>
      </p:sp>
      <p:sp>
        <p:nvSpPr>
          <p:cNvPr id="4" name="Retângulo 20">
            <a:extLst>
              <a:ext uri="{FF2B5EF4-FFF2-40B4-BE49-F238E27FC236}">
                <a16:creationId xmlns:a16="http://schemas.microsoft.com/office/drawing/2014/main" id="{D479B23D-E2AA-4F3B-9393-3CAC55671478}"/>
              </a:ext>
            </a:extLst>
          </p:cNvPr>
          <p:cNvSpPr/>
          <p:nvPr/>
        </p:nvSpPr>
        <p:spPr>
          <a:xfrm>
            <a:off x="6232602" y="5417690"/>
            <a:ext cx="2008120" cy="712927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latin typeface="Calibre"/>
              </a:rPr>
              <a:t>Pacotes promocionais dependendo da quantidade de máquinas</a:t>
            </a:r>
            <a:endParaRPr lang="en-US" sz="1400" dirty="0">
              <a:latin typeface="Calibre"/>
            </a:endParaRPr>
          </a:p>
        </p:txBody>
      </p:sp>
      <p:sp>
        <p:nvSpPr>
          <p:cNvPr id="5" name="Retângulo 20">
            <a:extLst>
              <a:ext uri="{FF2B5EF4-FFF2-40B4-BE49-F238E27FC236}">
                <a16:creationId xmlns:a16="http://schemas.microsoft.com/office/drawing/2014/main" id="{E7CBFE68-E685-42BC-BD8E-2C37B6F19D96}"/>
              </a:ext>
            </a:extLst>
          </p:cNvPr>
          <p:cNvSpPr/>
          <p:nvPr/>
        </p:nvSpPr>
        <p:spPr>
          <a:xfrm>
            <a:off x="8374711" y="5432413"/>
            <a:ext cx="1814803" cy="694613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400" dirty="0">
                <a:latin typeface="Calibre"/>
              </a:rPr>
              <a:t>M</a:t>
            </a:r>
            <a:r>
              <a:rPr lang="pt-BR" sz="1400" dirty="0" err="1">
                <a:latin typeface="Calibre"/>
              </a:rPr>
              <a:t>ensalidade</a:t>
            </a:r>
            <a:r>
              <a:rPr lang="pt-BR" sz="1400" dirty="0">
                <a:latin typeface="Calibre"/>
              </a:rPr>
              <a:t>. </a:t>
            </a:r>
          </a:p>
          <a:p>
            <a:pPr algn="ctr"/>
            <a:r>
              <a:rPr lang="pt-BR" sz="1400" dirty="0">
                <a:latin typeface="Calibre"/>
              </a:rPr>
              <a:t>Desconto para mais de 5 ano de contrato</a:t>
            </a:r>
            <a:endParaRPr lang="en-US" sz="1400" dirty="0">
              <a:latin typeface="Calibre"/>
            </a:endParaRPr>
          </a:p>
        </p:txBody>
      </p:sp>
      <p:sp>
        <p:nvSpPr>
          <p:cNvPr id="6" name="Retângulo 20">
            <a:extLst>
              <a:ext uri="{FF2B5EF4-FFF2-40B4-BE49-F238E27FC236}">
                <a16:creationId xmlns:a16="http://schemas.microsoft.com/office/drawing/2014/main" id="{E789637E-03C7-4B2E-BA9C-50AC5563D348}"/>
              </a:ext>
            </a:extLst>
          </p:cNvPr>
          <p:cNvSpPr/>
          <p:nvPr/>
        </p:nvSpPr>
        <p:spPr>
          <a:xfrm>
            <a:off x="10323502" y="5441569"/>
            <a:ext cx="1502886" cy="694613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latin typeface="Calibre"/>
              </a:rPr>
              <a:t>Venda a inovação separadamente</a:t>
            </a:r>
            <a:endParaRPr lang="en-US" sz="1400" dirty="0">
              <a:latin typeface="Calibre"/>
            </a:endParaRPr>
          </a:p>
        </p:txBody>
      </p:sp>
      <p:sp>
        <p:nvSpPr>
          <p:cNvPr id="8" name="Retângulo 4">
            <a:extLst>
              <a:ext uri="{FF2B5EF4-FFF2-40B4-BE49-F238E27FC236}">
                <a16:creationId xmlns:a16="http://schemas.microsoft.com/office/drawing/2014/main" id="{DF869DD6-D171-4ACE-8081-D30E78493EA5}"/>
              </a:ext>
            </a:extLst>
          </p:cNvPr>
          <p:cNvSpPr/>
          <p:nvPr/>
        </p:nvSpPr>
        <p:spPr>
          <a:xfrm>
            <a:off x="470432" y="2746814"/>
            <a:ext cx="1923658" cy="340242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kern="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Técnico de T.I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960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7C361-5E6F-494C-928D-9E90573F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PRODUCT BACKLOG</a:t>
            </a:r>
            <a:endParaRPr lang="en-US"/>
          </a:p>
        </p:txBody>
      </p:sp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760809-1324-402E-817B-F8A0342F3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75" y="1845588"/>
            <a:ext cx="9716946" cy="3726265"/>
          </a:xfrm>
          <a:prstGeom prst="rect">
            <a:avLst/>
          </a:prstGeom>
        </p:spPr>
      </p:pic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91E09F-31C4-41D9-AEC3-119C1AD9C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4414" y="1843148"/>
            <a:ext cx="20574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38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23D03-1B26-4028-8BD8-D6A03BBA7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  <a:cs typeface="Calibri Light"/>
              </a:rPr>
              <a:t>SOLUÇÃO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C002-D06C-4E7B-A389-E875C8C36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1207480"/>
            <a:ext cx="6857359" cy="5000815"/>
          </a:xfrm>
        </p:spPr>
        <p:txBody>
          <a:bodyPr vert="horz" lIns="0" tIns="45720" rIns="0" bIns="45720" rtlCol="0" anchor="ctr">
            <a:normAutofit/>
          </a:bodyPr>
          <a:lstStyle/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As </a:t>
            </a:r>
            <a:r>
              <a:rPr lang="en-US" dirty="0" err="1">
                <a:ea typeface="+mn-lt"/>
                <a:cs typeface="+mn-lt"/>
              </a:rPr>
              <a:t>informações</a:t>
            </a:r>
            <a:r>
              <a:rPr lang="en-US" dirty="0">
                <a:ea typeface="+mn-lt"/>
                <a:cs typeface="+mn-lt"/>
              </a:rPr>
              <a:t> da </a:t>
            </a:r>
            <a:r>
              <a:rPr lang="en-US" dirty="0" err="1">
                <a:ea typeface="+mn-lt"/>
                <a:cs typeface="+mn-lt"/>
              </a:rPr>
              <a:t>ocorrência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estarão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 um banco de dados que </a:t>
            </a:r>
            <a:r>
              <a:rPr lang="en-US" dirty="0" err="1">
                <a:ea typeface="+mn-lt"/>
                <a:cs typeface="+mn-lt"/>
              </a:rPr>
              <a:t>ajudará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avaliação</a:t>
            </a:r>
            <a:r>
              <a:rPr lang="en-US" dirty="0">
                <a:ea typeface="+mn-lt"/>
                <a:cs typeface="+mn-lt"/>
              </a:rPr>
              <a:t> de </a:t>
            </a:r>
            <a:r>
              <a:rPr lang="en-US" dirty="0" err="1">
                <a:ea typeface="+mn-lt"/>
                <a:cs typeface="+mn-lt"/>
              </a:rPr>
              <a:t>incidências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>
              <a:cs typeface="Calibri" panose="020F0502020204030204"/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ea typeface="+mn-lt"/>
              <a:cs typeface="+mn-lt"/>
            </a:endParaRP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r>
              <a:rPr lang="en-US" dirty="0" err="1">
                <a:ea typeface="+mn-lt"/>
                <a:cs typeface="+mn-lt"/>
              </a:rPr>
              <a:t>Haverá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 dashboard com </a:t>
            </a:r>
            <a:r>
              <a:rPr lang="en-US" dirty="0" err="1">
                <a:ea typeface="+mn-lt"/>
                <a:cs typeface="+mn-lt"/>
              </a:rPr>
              <a:t>controle</a:t>
            </a:r>
            <a:r>
              <a:rPr lang="en-US" dirty="0">
                <a:ea typeface="+mn-lt"/>
                <a:cs typeface="+mn-lt"/>
              </a:rPr>
              <a:t> de </a:t>
            </a:r>
            <a:r>
              <a:rPr lang="en-US" dirty="0" err="1">
                <a:ea typeface="+mn-lt"/>
                <a:cs typeface="+mn-lt"/>
              </a:rPr>
              <a:t>monitoramento</a:t>
            </a:r>
            <a:r>
              <a:rPr lang="en-US" dirty="0">
                <a:ea typeface="+mn-lt"/>
                <a:cs typeface="+mn-lt"/>
              </a:rPr>
              <a:t> visual </a:t>
            </a:r>
            <a:r>
              <a:rPr lang="en-US" dirty="0" err="1">
                <a:ea typeface="+mn-lt"/>
                <a:cs typeface="+mn-lt"/>
              </a:rPr>
              <a:t>onde</a:t>
            </a:r>
            <a:r>
              <a:rPr lang="en-US" dirty="0">
                <a:ea typeface="+mn-lt"/>
                <a:cs typeface="+mn-lt"/>
              </a:rPr>
              <a:t> o </a:t>
            </a:r>
            <a:r>
              <a:rPr lang="en-US" dirty="0" err="1">
                <a:ea typeface="+mn-lt"/>
                <a:cs typeface="+mn-lt"/>
              </a:rPr>
              <a:t>suporte</a:t>
            </a:r>
            <a:r>
              <a:rPr lang="en-US" dirty="0">
                <a:ea typeface="+mn-lt"/>
                <a:cs typeface="+mn-lt"/>
              </a:rPr>
              <a:t> de T.I </a:t>
            </a:r>
            <a:r>
              <a:rPr lang="en-US" dirty="0" err="1">
                <a:ea typeface="+mn-lt"/>
                <a:cs typeface="+mn-lt"/>
              </a:rPr>
              <a:t>conseguirá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verificar</a:t>
            </a:r>
            <a:r>
              <a:rPr lang="en-US" dirty="0">
                <a:ea typeface="+mn-lt"/>
                <a:cs typeface="+mn-lt"/>
              </a:rPr>
              <a:t> o </a:t>
            </a:r>
            <a:r>
              <a:rPr lang="en-US" dirty="0" err="1">
                <a:ea typeface="+mn-lt"/>
                <a:cs typeface="+mn-lt"/>
              </a:rPr>
              <a:t>problema</a:t>
            </a:r>
            <a:r>
              <a:rPr lang="en-US" dirty="0">
                <a:ea typeface="+mn-lt"/>
                <a:cs typeface="+mn-lt"/>
              </a:rPr>
              <a:t> do </a:t>
            </a:r>
            <a:r>
              <a:rPr lang="en-US" dirty="0" err="1">
                <a:ea typeface="+mn-lt"/>
                <a:cs typeface="+mn-lt"/>
              </a:rPr>
              <a:t>computador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endParaRPr lang="en-US" dirty="0">
              <a:cs typeface="Calibri"/>
            </a:endParaRP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r>
              <a:rPr lang="en-US" dirty="0" err="1">
                <a:cs typeface="Calibri"/>
              </a:rPr>
              <a:t>Emitiremos</a:t>
            </a:r>
            <a:r>
              <a:rPr lang="en-US" dirty="0">
                <a:cs typeface="Calibri"/>
              </a:rPr>
              <a:t> um </a:t>
            </a:r>
            <a:r>
              <a:rPr lang="en-US" dirty="0" err="1">
                <a:cs typeface="Calibri"/>
              </a:rPr>
              <a:t>alerta</a:t>
            </a:r>
            <a:r>
              <a:rPr lang="en-US" dirty="0">
                <a:cs typeface="Calibri"/>
              </a:rPr>
              <a:t> para que a </a:t>
            </a:r>
            <a:r>
              <a:rPr lang="en-US" dirty="0" err="1">
                <a:cs typeface="Calibri"/>
              </a:rPr>
              <a:t>equipe</a:t>
            </a:r>
            <a:r>
              <a:rPr lang="en-US" dirty="0">
                <a:cs typeface="Calibri"/>
              </a:rPr>
              <a:t> de </a:t>
            </a:r>
            <a:r>
              <a:rPr lang="en-US" dirty="0">
                <a:ea typeface="+mn-lt"/>
                <a:cs typeface="+mn-lt"/>
              </a:rPr>
              <a:t>T.I.  </a:t>
            </a:r>
            <a:r>
              <a:rPr lang="en-US" dirty="0" err="1">
                <a:ea typeface="+mn-lt"/>
                <a:cs typeface="+mn-lt"/>
              </a:rPr>
              <a:t>mais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atenta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determinada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máquina</a:t>
            </a:r>
            <a:r>
              <a:rPr lang="en-US" dirty="0">
                <a:ea typeface="+mn-lt"/>
                <a:cs typeface="+mn-lt"/>
              </a:rPr>
              <a:t>. </a:t>
            </a: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endParaRPr lang="en-US" dirty="0">
              <a:ea typeface="+mn-lt"/>
              <a:cs typeface="+mn-lt"/>
            </a:endParaRP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r>
              <a:rPr lang="en-US" dirty="0" err="1">
                <a:ea typeface="+mn-lt"/>
                <a:cs typeface="+mn-lt"/>
              </a:rPr>
              <a:t>Terá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avaliação</a:t>
            </a:r>
            <a:r>
              <a:rPr lang="en-US" dirty="0">
                <a:ea typeface="+mn-lt"/>
                <a:cs typeface="+mn-lt"/>
              </a:rPr>
              <a:t> por </a:t>
            </a:r>
            <a:r>
              <a:rPr lang="en-US" dirty="0" err="1">
                <a:ea typeface="+mn-lt"/>
                <a:cs typeface="+mn-lt"/>
              </a:rPr>
              <a:t>pontuação</a:t>
            </a:r>
            <a:r>
              <a:rPr lang="en-US" dirty="0">
                <a:ea typeface="+mn-lt"/>
                <a:cs typeface="+mn-lt"/>
              </a:rPr>
              <a:t> um </a:t>
            </a:r>
            <a:r>
              <a:rPr lang="en-US" dirty="0" err="1">
                <a:ea typeface="+mn-lt"/>
                <a:cs typeface="+mn-lt"/>
              </a:rPr>
              <a:t>período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após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atendimento</a:t>
            </a:r>
            <a:r>
              <a:rPr lang="en-US" dirty="0">
                <a:ea typeface="+mn-lt"/>
                <a:cs typeface="+mn-lt"/>
              </a:rPr>
              <a:t> para </a:t>
            </a:r>
            <a:r>
              <a:rPr lang="en-US" dirty="0" err="1">
                <a:ea typeface="+mn-lt"/>
                <a:cs typeface="+mn-lt"/>
              </a:rPr>
              <a:t>termos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melhoria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contínua</a:t>
            </a:r>
            <a:r>
              <a:rPr lang="en-US" dirty="0">
                <a:ea typeface="+mn-lt"/>
                <a:cs typeface="+mn-lt"/>
              </a:rPr>
              <a:t> do </a:t>
            </a:r>
            <a:r>
              <a:rPr lang="en-US" dirty="0" err="1">
                <a:ea typeface="+mn-lt"/>
                <a:cs typeface="+mn-lt"/>
              </a:rPr>
              <a:t>processo</a:t>
            </a:r>
            <a:r>
              <a:rPr lang="en-US" dirty="0">
                <a:ea typeface="+mn-lt"/>
                <a:cs typeface="+mn-lt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237165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23D03-1B26-4028-8BD8-D6A03BBA7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  <a:latin typeface="Calibri Light"/>
                <a:cs typeface="Calibri Light"/>
              </a:rPr>
              <a:t>INOVAÇÃO</a:t>
            </a:r>
            <a:endParaRPr lang="en-US" b="1">
              <a:cs typeface="Calibri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C002-D06C-4E7B-A389-E875C8C36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857359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b="1" dirty="0">
                <a:cs typeface="Calibri" panose="020F0502020204030204"/>
              </a:rPr>
              <a:t>CHAT BOT VIA DISCORD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cs typeface="Calibri" panose="020F0502020204030204"/>
              </a:rPr>
              <a:t>   </a:t>
            </a:r>
            <a:r>
              <a:rPr lang="en-US" dirty="0" err="1">
                <a:cs typeface="Calibri" panose="020F0502020204030204"/>
              </a:rPr>
              <a:t>Criação</a:t>
            </a:r>
            <a:r>
              <a:rPr lang="en-US" dirty="0">
                <a:cs typeface="Calibri" panose="020F0502020204030204"/>
              </a:rPr>
              <a:t> de um Ticket para </a:t>
            </a:r>
            <a:r>
              <a:rPr lang="en-US" dirty="0" err="1">
                <a:cs typeface="Calibri" panose="020F0502020204030204"/>
              </a:rPr>
              <a:t>cada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chamado</a:t>
            </a:r>
            <a:r>
              <a:rPr lang="en-US" dirty="0">
                <a:cs typeface="Calibri" panose="020F0502020204030204"/>
              </a:rPr>
              <a:t> de </a:t>
            </a:r>
            <a:r>
              <a:rPr lang="en-US" dirty="0" err="1">
                <a:cs typeface="Calibri" panose="020F0502020204030204"/>
              </a:rPr>
              <a:t>acordo</a:t>
            </a:r>
            <a:r>
              <a:rPr lang="en-US" dirty="0">
                <a:cs typeface="Calibri" panose="020F0502020204030204"/>
              </a:rPr>
              <a:t> com </a:t>
            </a:r>
            <a:r>
              <a:rPr lang="en-US" dirty="0" err="1">
                <a:cs typeface="Calibri" panose="020F0502020204030204"/>
              </a:rPr>
              <a:t>incidente</a:t>
            </a:r>
            <a:r>
              <a:rPr lang="en-US" dirty="0">
                <a:cs typeface="Calibri" panose="020F0502020204030204"/>
              </a:rPr>
              <a:t>. </a:t>
            </a:r>
            <a:r>
              <a:rPr lang="en-US" dirty="0" err="1">
                <a:cs typeface="Calibri" panose="020F0502020204030204"/>
              </a:rPr>
              <a:t>Facilitando</a:t>
            </a:r>
            <a:r>
              <a:rPr lang="en-US" dirty="0">
                <a:cs typeface="Calibri" panose="020F0502020204030204"/>
              </a:rPr>
              <a:t> e </a:t>
            </a:r>
            <a:r>
              <a:rPr lang="en-US" dirty="0" err="1">
                <a:cs typeface="Calibri" panose="020F0502020204030204"/>
              </a:rPr>
              <a:t>agilizando</a:t>
            </a:r>
            <a:r>
              <a:rPr lang="en-US" dirty="0">
                <a:cs typeface="Calibri" panose="020F0502020204030204"/>
              </a:rPr>
              <a:t> o </a:t>
            </a:r>
            <a:r>
              <a:rPr lang="en-US" dirty="0" err="1">
                <a:cs typeface="Calibri" panose="020F0502020204030204"/>
              </a:rPr>
              <a:t>suporte</a:t>
            </a:r>
            <a:r>
              <a:rPr lang="en-US" dirty="0">
                <a:cs typeface="Calibri" panose="020F0502020204030204"/>
              </a:rPr>
              <a:t> dos </a:t>
            </a:r>
            <a:r>
              <a:rPr lang="en-US" dirty="0" err="1">
                <a:cs typeface="Calibri" panose="020F0502020204030204"/>
              </a:rPr>
              <a:t>envolvidos</a:t>
            </a:r>
            <a:r>
              <a:rPr lang="en-US" dirty="0">
                <a:cs typeface="Calibri" panose="020F0502020204030204"/>
              </a:rPr>
              <a:t>.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cs typeface="Calibri" panose="020F0502020204030204"/>
              </a:rPr>
              <a:t>        </a:t>
            </a:r>
            <a:r>
              <a:rPr lang="en-US" dirty="0" err="1">
                <a:cs typeface="Calibri" panose="020F0502020204030204"/>
              </a:rPr>
              <a:t>Haverá</a:t>
            </a:r>
            <a:r>
              <a:rPr lang="en-US" dirty="0">
                <a:cs typeface="Calibri" panose="020F0502020204030204"/>
              </a:rPr>
              <a:t> um </a:t>
            </a:r>
            <a:r>
              <a:rPr lang="en-US" dirty="0" err="1">
                <a:cs typeface="Calibri" panose="020F0502020204030204"/>
              </a:rPr>
              <a:t>ícone</a:t>
            </a:r>
            <a:r>
              <a:rPr lang="en-US" dirty="0">
                <a:cs typeface="Calibri" panose="020F0502020204030204"/>
              </a:rPr>
              <a:t> de </a:t>
            </a:r>
            <a:r>
              <a:rPr lang="en-US" dirty="0" err="1">
                <a:cs typeface="Calibri" panose="020F0502020204030204"/>
              </a:rPr>
              <a:t>suporte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na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i="1" dirty="0">
                <a:cs typeface="Calibri" panose="020F0502020204030204"/>
              </a:rPr>
              <a:t>dashboard</a:t>
            </a:r>
            <a:r>
              <a:rPr lang="en-US" dirty="0">
                <a:cs typeface="Calibri" panose="020F0502020204030204"/>
              </a:rPr>
              <a:t> para </a:t>
            </a:r>
            <a:r>
              <a:rPr lang="en-US" dirty="0" err="1">
                <a:cs typeface="Calibri" panose="020F0502020204030204"/>
              </a:rPr>
              <a:t>fácil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interação</a:t>
            </a:r>
            <a:r>
              <a:rPr lang="en-US" dirty="0">
                <a:cs typeface="Calibri" panose="020F0502020204030204"/>
              </a:rPr>
              <a:t> do </a:t>
            </a:r>
            <a:r>
              <a:rPr lang="en-US" dirty="0" err="1">
                <a:cs typeface="Calibri" panose="020F0502020204030204"/>
              </a:rPr>
              <a:t>suporte</a:t>
            </a:r>
            <a:r>
              <a:rPr lang="en-US" dirty="0">
                <a:cs typeface="Calibri" panose="020F0502020204030204"/>
              </a:rPr>
              <a:t> da </a:t>
            </a:r>
            <a:r>
              <a:rPr lang="en-US" dirty="0" err="1">
                <a:cs typeface="Calibri" panose="020F0502020204030204"/>
              </a:rPr>
              <a:t>faculdade</a:t>
            </a:r>
            <a:r>
              <a:rPr lang="en-US" dirty="0">
                <a:cs typeface="Calibri" panose="020F0502020204030204"/>
              </a:rPr>
              <a:t> com a </a:t>
            </a:r>
            <a:r>
              <a:rPr lang="en-US" dirty="0" err="1">
                <a:cs typeface="Calibri" panose="020F0502020204030204"/>
              </a:rPr>
              <a:t>SuperVisor</a:t>
            </a:r>
            <a:endParaRPr lang="en-US" dirty="0">
              <a:cs typeface="Calibri" panose="020F0502020204030204"/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5293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3FEEE5-8DD7-4FA8-8F55-3D977420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>
                <a:cs typeface="Calibri Light"/>
              </a:rPr>
              <a:t>EQUIPE</a:t>
            </a:r>
          </a:p>
        </p:txBody>
      </p:sp>
      <p:pic>
        <p:nvPicPr>
          <p:cNvPr id="5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286F54FC-12BB-4D3B-B32F-A494A174A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E0B1669-140D-4502-A4ED-F9342694E4FB}"/>
              </a:ext>
            </a:extLst>
          </p:cNvPr>
          <p:cNvSpPr txBox="1"/>
          <p:nvPr/>
        </p:nvSpPr>
        <p:spPr>
          <a:xfrm>
            <a:off x="4974769" y="2198914"/>
            <a:ext cx="6574973" cy="3670180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Guilherme Alves Ferreira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Isabella Oliveira Lima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Karina Lie Wakassuqui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Luiza Vitória Antunes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Mazo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Vinicius Silva da 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Conceição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7013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F72B2E6-3F9C-4080-84DF-2534484F34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6459" b="27291"/>
          <a:stretch/>
        </p:blipFill>
        <p:spPr>
          <a:xfrm>
            <a:off x="1" y="10"/>
            <a:ext cx="1219200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9B15C-C2CC-4E8D-ACF2-A6A2A311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>
                <a:solidFill>
                  <a:srgbClr val="FFFFFF"/>
                </a:solidFill>
              </a:rPr>
              <a:t>SITE </a:t>
            </a:r>
            <a:endParaRPr lang="en-US" sz="8000" b="1">
              <a:cs typeface="Calibri Light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3548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4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2206D263-C1F3-437E-AE4B-5D93DEA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3574" b="20176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9B15C-C2CC-4E8D-ACF2-A6A2A311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>
                <a:solidFill>
                  <a:srgbClr val="FFFFFF"/>
                </a:solidFill>
              </a:rPr>
              <a:t>BANCO DE DADOS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8113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5338F-0DD4-4716-A2E0-C27B08938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0E4F99-D125-48AC-899D-3B1937369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F0DE6ED-70C5-46EB-8C0B-FA09AB80C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926" y="286603"/>
            <a:ext cx="9945754" cy="593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25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picture containing graphics&#10;&#10;Description automatically generated">
            <a:extLst>
              <a:ext uri="{FF2B5EF4-FFF2-40B4-BE49-F238E27FC236}">
                <a16:creationId xmlns:a16="http://schemas.microsoft.com/office/drawing/2014/main" id="{DA83E3F1-6A8C-4948-875F-E2940E41CF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02" r="-2" b="399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9B15C-C2CC-4E8D-ACF2-A6A2A311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>
                <a:solidFill>
                  <a:srgbClr val="FFFFFF"/>
                </a:solidFill>
              </a:rPr>
              <a:t>CLIENTE LINUX</a:t>
            </a:r>
            <a:endParaRPr lang="en-US" sz="8000" b="1">
              <a:solidFill>
                <a:srgbClr val="FFFFFF"/>
              </a:solidFill>
              <a:cs typeface="Calibri Light" panose="020F0302020204030204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3030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FB878CE8-28F7-4FB7-9DDA-6A6A99D0BE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833" r="-2" b="49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9B15C-C2CC-4E8D-ACF2-A6A2A311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>
                <a:solidFill>
                  <a:srgbClr val="FFFFFF"/>
                </a:solidFill>
              </a:rPr>
              <a:t>CONCLUSÃO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5545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CE67-6E87-4A75-B184-FF37D99C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CONCLUSÃO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46F64-9643-4772-A907-8664E0415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750145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/>
            <a:r>
              <a:rPr lang="en-US" sz="2400" dirty="0" err="1">
                <a:cs typeface="Calibri"/>
              </a:rPr>
              <a:t>Ao</a:t>
            </a:r>
            <a:r>
              <a:rPr lang="en-US" sz="2400" dirty="0">
                <a:cs typeface="Calibri"/>
              </a:rPr>
              <a:t> final </a:t>
            </a:r>
            <a:r>
              <a:rPr lang="en-US" sz="2400" dirty="0" err="1">
                <a:cs typeface="Calibri"/>
              </a:rPr>
              <a:t>desta</a:t>
            </a:r>
            <a:r>
              <a:rPr lang="en-US" sz="2400" dirty="0">
                <a:cs typeface="Calibri"/>
              </a:rPr>
              <a:t> sprint, </a:t>
            </a:r>
            <a:r>
              <a:rPr lang="en-US" sz="2400" dirty="0" err="1">
                <a:cs typeface="Calibri"/>
              </a:rPr>
              <a:t>concluímos</a:t>
            </a:r>
            <a:r>
              <a:rPr lang="en-US" sz="2400" dirty="0">
                <a:cs typeface="Calibri"/>
              </a:rPr>
              <a:t> que o </a:t>
            </a:r>
            <a:r>
              <a:rPr lang="en-US" sz="2400" dirty="0" err="1">
                <a:cs typeface="Calibri"/>
              </a:rPr>
              <a:t>meio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acadêmico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necessita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cada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vez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mais</a:t>
            </a:r>
            <a:r>
              <a:rPr lang="en-US" sz="2400" dirty="0">
                <a:cs typeface="Calibri"/>
              </a:rPr>
              <a:t> da </a:t>
            </a:r>
            <a:r>
              <a:rPr lang="en-US" sz="2400" dirty="0" err="1">
                <a:cs typeface="Calibri"/>
              </a:rPr>
              <a:t>tecnologia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nas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salas</a:t>
            </a:r>
            <a:r>
              <a:rPr lang="en-US" sz="2400" dirty="0">
                <a:cs typeface="Calibri"/>
              </a:rPr>
              <a:t> de aula, no </a:t>
            </a:r>
            <a:r>
              <a:rPr lang="en-US" sz="2400" dirty="0" err="1">
                <a:cs typeface="Calibri"/>
              </a:rPr>
              <a:t>entanto</a:t>
            </a:r>
            <a:r>
              <a:rPr lang="en-US" sz="2400" dirty="0">
                <a:cs typeface="Calibri"/>
              </a:rPr>
              <a:t>, o </a:t>
            </a:r>
            <a:r>
              <a:rPr lang="en-US" sz="2400" dirty="0" err="1">
                <a:cs typeface="Calibri"/>
              </a:rPr>
              <a:t>suporte</a:t>
            </a:r>
            <a:r>
              <a:rPr lang="en-US" sz="2400" dirty="0">
                <a:cs typeface="Calibri"/>
              </a:rPr>
              <a:t> de T.I </a:t>
            </a:r>
            <a:r>
              <a:rPr lang="en-US" sz="2400" dirty="0" err="1">
                <a:cs typeface="Calibri"/>
              </a:rPr>
              <a:t>aos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professores</a:t>
            </a:r>
            <a:r>
              <a:rPr lang="en-US" sz="2400" dirty="0">
                <a:cs typeface="Calibri"/>
              </a:rPr>
              <a:t> é </a:t>
            </a:r>
            <a:r>
              <a:rPr lang="en-US" sz="2400" dirty="0" err="1">
                <a:cs typeface="Calibri"/>
              </a:rPr>
              <a:t>tão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fraco</a:t>
            </a:r>
            <a:r>
              <a:rPr lang="en-US" sz="2400" dirty="0">
                <a:cs typeface="Calibri"/>
              </a:rPr>
              <a:t> que </a:t>
            </a:r>
            <a:r>
              <a:rPr lang="en-US" sz="2400" dirty="0" err="1">
                <a:cs typeface="Calibri"/>
              </a:rPr>
              <a:t>gera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insegurança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nos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mesmos</a:t>
            </a:r>
            <a:r>
              <a:rPr lang="en-US" sz="2400" dirty="0">
                <a:cs typeface="Calibri"/>
              </a:rPr>
              <a:t>. </a:t>
            </a:r>
            <a:endParaRPr lang="en-US" dirty="0"/>
          </a:p>
          <a:p>
            <a:pPr algn="just"/>
            <a:r>
              <a:rPr lang="en-US" sz="2400" dirty="0">
                <a:cs typeface="Calibri"/>
              </a:rPr>
              <a:t>A </a:t>
            </a:r>
            <a:r>
              <a:rPr lang="en-US" sz="2400" dirty="0" err="1">
                <a:cs typeface="Calibri"/>
              </a:rPr>
              <a:t>nossa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solução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foi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apreciada</a:t>
            </a:r>
            <a:r>
              <a:rPr lang="en-US" sz="2400" dirty="0">
                <a:cs typeface="Calibri"/>
              </a:rPr>
              <a:t> e </a:t>
            </a:r>
            <a:r>
              <a:rPr lang="en-US" sz="2400" dirty="0" err="1">
                <a:cs typeface="Calibri"/>
              </a:rPr>
              <a:t>aprovada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pelos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envolvidos</a:t>
            </a:r>
            <a:r>
              <a:rPr lang="en-US" sz="2400" dirty="0">
                <a:cs typeface="Calibri"/>
              </a:rPr>
              <a:t>, que </a:t>
            </a:r>
            <a:r>
              <a:rPr lang="en-US" sz="2400" dirty="0" err="1">
                <a:cs typeface="Calibri"/>
              </a:rPr>
              <a:t>ficaram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entusiasmados</a:t>
            </a:r>
            <a:r>
              <a:rPr lang="en-US" sz="2400" dirty="0">
                <a:cs typeface="Calibri"/>
              </a:rPr>
              <a:t> </a:t>
            </a:r>
            <a:r>
              <a:rPr lang="en-US" sz="2400" dirty="0" err="1">
                <a:cs typeface="Calibri"/>
              </a:rPr>
              <a:t>sobre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como</a:t>
            </a:r>
            <a:r>
              <a:rPr lang="en-US" sz="2400" dirty="0">
                <a:cs typeface="Calibri"/>
              </a:rPr>
              <a:t> o </a:t>
            </a:r>
            <a:r>
              <a:rPr lang="en-US" sz="2400" dirty="0" err="1">
                <a:cs typeface="Calibri"/>
              </a:rPr>
              <a:t>sistema</a:t>
            </a:r>
            <a:r>
              <a:rPr lang="en-US" sz="2400" dirty="0">
                <a:cs typeface="Calibri"/>
              </a:rPr>
              <a:t> de </a:t>
            </a:r>
            <a:r>
              <a:rPr lang="en-US" sz="2400" dirty="0" err="1">
                <a:cs typeface="Calibri"/>
              </a:rPr>
              <a:t>monitoramento</a:t>
            </a:r>
            <a:r>
              <a:rPr lang="en-US" sz="2400" dirty="0">
                <a:cs typeface="Calibri"/>
              </a:rPr>
              <a:t> e </a:t>
            </a:r>
            <a:r>
              <a:rPr lang="en-US" sz="2400" dirty="0" err="1">
                <a:cs typeface="Calibri"/>
              </a:rPr>
              <a:t>atendimento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remoto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pode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facilitar</a:t>
            </a:r>
            <a:r>
              <a:rPr lang="en-US" sz="2400" dirty="0">
                <a:cs typeface="Calibri"/>
              </a:rPr>
              <a:t>, </a:t>
            </a:r>
            <a:r>
              <a:rPr lang="en-US" sz="2400" dirty="0" err="1">
                <a:cs typeface="Calibri"/>
              </a:rPr>
              <a:t>agilizar</a:t>
            </a:r>
            <a:r>
              <a:rPr lang="en-US" sz="2400" dirty="0">
                <a:cs typeface="Calibri"/>
              </a:rPr>
              <a:t> e </a:t>
            </a:r>
            <a:r>
              <a:rPr lang="en-US" sz="2400" dirty="0" err="1">
                <a:cs typeface="Calibri"/>
              </a:rPr>
              <a:t>minimizar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os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problemas</a:t>
            </a:r>
            <a:r>
              <a:rPr lang="en-US" sz="2400" dirty="0">
                <a:cs typeface="Calibri"/>
              </a:rPr>
              <a:t> que as </a:t>
            </a:r>
            <a:r>
              <a:rPr lang="en-US" sz="2400" dirty="0" err="1">
                <a:cs typeface="Calibri"/>
              </a:rPr>
              <a:t>falhas</a:t>
            </a:r>
            <a:r>
              <a:rPr lang="en-US" sz="2400" dirty="0">
                <a:cs typeface="Calibri"/>
              </a:rPr>
              <a:t> da </a:t>
            </a:r>
            <a:r>
              <a:rPr lang="en-US" sz="2400" dirty="0" err="1">
                <a:cs typeface="Calibri"/>
              </a:rPr>
              <a:t>tecnologia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causam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ao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rendimento</a:t>
            </a:r>
            <a:r>
              <a:rPr lang="en-US" sz="2400" dirty="0">
                <a:cs typeface="Calibri"/>
              </a:rPr>
              <a:t> das aulas e dos </a:t>
            </a:r>
            <a:r>
              <a:rPr lang="en-US" sz="2400" dirty="0" err="1">
                <a:cs typeface="Calibri"/>
              </a:rPr>
              <a:t>seus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principais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integrantes</a:t>
            </a:r>
            <a:r>
              <a:rPr lang="en-US" sz="2400" dirty="0">
                <a:cs typeface="Calibri"/>
              </a:rPr>
              <a:t>, </a:t>
            </a:r>
            <a:r>
              <a:rPr lang="en-US" sz="2400" dirty="0" err="1">
                <a:cs typeface="Calibri"/>
              </a:rPr>
              <a:t>os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alunos</a:t>
            </a:r>
            <a:r>
              <a:rPr lang="en-US" sz="2400" dirty="0">
                <a:cs typeface="Calibri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43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6D662A9-F373-417C-82C2-70B9984B36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4764" b="189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3FEEE5-8DD7-4FA8-8F55-3D977420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>
                <a:solidFill>
                  <a:srgbClr val="FFFFFF"/>
                </a:solidFill>
              </a:rPr>
              <a:t>CONTEXTUALIZAÇÃO</a:t>
            </a:r>
            <a:endParaRPr lang="en-US" sz="8000">
              <a:solidFill>
                <a:srgbClr val="FFFFFF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6183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8077-B349-4334-B0D4-2ED800FC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NEGÓCIO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95835-5217-44B9-9A40-FFB600DC8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5489"/>
            <a:ext cx="9610477" cy="4197257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pt-BR" dirty="0">
                <a:solidFill>
                  <a:srgbClr val="222222"/>
                </a:solidFill>
                <a:ea typeface="+mn-lt"/>
                <a:cs typeface="+mn-lt"/>
              </a:rPr>
              <a:t>Sistema de monitoramento de máquina para faculdades. </a:t>
            </a:r>
            <a:endParaRPr lang="en-US" dirty="0">
              <a:solidFill>
                <a:srgbClr val="222222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pt-BR" dirty="0">
                <a:solidFill>
                  <a:srgbClr val="222222"/>
                </a:solidFill>
                <a:ea typeface="+mn-lt"/>
                <a:cs typeface="+mn-lt"/>
              </a:rPr>
              <a:t>A equipe que utilizará o sistema é principalmente o setor de suporte de T.I. da faculdade</a:t>
            </a:r>
            <a:endParaRPr lang="en-US" dirty="0">
              <a:solidFill>
                <a:srgbClr val="222222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pt-BR" dirty="0">
                <a:solidFill>
                  <a:srgbClr val="222222"/>
                </a:solidFill>
                <a:ea typeface="+mn-lt"/>
                <a:cs typeface="+mn-lt"/>
              </a:rPr>
              <a:t>A equipe de T.I da faculdade irá dar o suporte aos professores  que farão a solicitação de atendimento.</a:t>
            </a:r>
            <a:endParaRPr lang="en-US" dirty="0">
              <a:solidFill>
                <a:srgbClr val="222222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pt-BR" dirty="0">
                <a:solidFill>
                  <a:srgbClr val="222222"/>
                </a:solidFill>
                <a:ea typeface="+mn-lt"/>
                <a:cs typeface="+mn-lt"/>
              </a:rPr>
              <a:t> As informações da ocorrência estarão em um banco de dados que ajudará na avaliação de incidências. </a:t>
            </a:r>
            <a:endParaRPr lang="en-US" dirty="0">
              <a:solidFill>
                <a:srgbClr val="222222"/>
              </a:solidFill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solidFill>
                <a:srgbClr val="22222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784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FDE33-DE95-499A-82F4-C8C7B6243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>
                <a:cs typeface="Calibri Light"/>
              </a:rPr>
              <a:t>PROBLEMA</a:t>
            </a:r>
            <a:br>
              <a:rPr lang="en-US">
                <a:cs typeface="Calibri Light"/>
              </a:rPr>
            </a:br>
            <a:r>
              <a:rPr lang="pt-BR" sz="2400" b="1">
                <a:solidFill>
                  <a:srgbClr val="292C34"/>
                </a:solidFill>
                <a:ea typeface="+mj-lt"/>
                <a:cs typeface="+mj-lt"/>
              </a:rPr>
              <a:t>Meta: Inovar e agilizar o suporte de T.I </a:t>
            </a:r>
            <a:endParaRPr lang="pt-BR" sz="2400" b="1">
              <a:ea typeface="+mj-lt"/>
              <a:cs typeface="+mj-lt"/>
            </a:endParaRPr>
          </a:p>
        </p:txBody>
      </p:sp>
      <p:sp>
        <p:nvSpPr>
          <p:cNvPr id="20" name="Pentágono 1">
            <a:extLst>
              <a:ext uri="{FF2B5EF4-FFF2-40B4-BE49-F238E27FC236}">
                <a16:creationId xmlns:a16="http://schemas.microsoft.com/office/drawing/2014/main" id="{721B5A65-5CA8-4C28-AAAA-D5E7340C332E}"/>
              </a:ext>
            </a:extLst>
          </p:cNvPr>
          <p:cNvSpPr/>
          <p:nvPr/>
        </p:nvSpPr>
        <p:spPr>
          <a:xfrm>
            <a:off x="88721" y="2202589"/>
            <a:ext cx="1894921" cy="863302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>
                <a:solidFill>
                  <a:schemeClr val="accent2"/>
                </a:solidFill>
              </a:rPr>
              <a:t>PROFESSOR</a:t>
            </a:r>
            <a:endParaRPr lang="pt-BR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21" name="Pentágono 7">
            <a:extLst>
              <a:ext uri="{FF2B5EF4-FFF2-40B4-BE49-F238E27FC236}">
                <a16:creationId xmlns:a16="http://schemas.microsoft.com/office/drawing/2014/main" id="{BBC60560-2ED1-4338-875D-385CF54405D1}"/>
              </a:ext>
            </a:extLst>
          </p:cNvPr>
          <p:cNvSpPr/>
          <p:nvPr/>
        </p:nvSpPr>
        <p:spPr>
          <a:xfrm>
            <a:off x="80700" y="3513707"/>
            <a:ext cx="2048731" cy="863302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>
                <a:solidFill>
                  <a:schemeClr val="accent2"/>
                </a:solidFill>
              </a:rPr>
              <a:t>COMPUTADOR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2" name="Retângulo 5">
            <a:extLst>
              <a:ext uri="{FF2B5EF4-FFF2-40B4-BE49-F238E27FC236}">
                <a16:creationId xmlns:a16="http://schemas.microsoft.com/office/drawing/2014/main" id="{B7801F75-BF23-4839-8F84-52412C1DB2A8}"/>
              </a:ext>
            </a:extLst>
          </p:cNvPr>
          <p:cNvSpPr/>
          <p:nvPr/>
        </p:nvSpPr>
        <p:spPr>
          <a:xfrm>
            <a:off x="1823622" y="2311074"/>
            <a:ext cx="2271721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chemeClr val="accent2"/>
                </a:solidFill>
                <a:latin typeface="Exo 2"/>
              </a:rPr>
              <a:t>Tenta registrar as</a:t>
            </a:r>
          </a:p>
          <a:p>
            <a:pPr algn="ctr"/>
            <a:r>
              <a:rPr lang="pt-BR" sz="1800" b="1">
                <a:solidFill>
                  <a:schemeClr val="accent2"/>
                </a:solidFill>
                <a:latin typeface="Exo 2"/>
              </a:rPr>
              <a:t> notas dos alunos</a:t>
            </a:r>
          </a:p>
        </p:txBody>
      </p:sp>
      <p:sp>
        <p:nvSpPr>
          <p:cNvPr id="23" name="Retângulo 6">
            <a:extLst>
              <a:ext uri="{FF2B5EF4-FFF2-40B4-BE49-F238E27FC236}">
                <a16:creationId xmlns:a16="http://schemas.microsoft.com/office/drawing/2014/main" id="{87FCE1E2-D529-4A82-AF04-BCC01D34A812}"/>
              </a:ext>
            </a:extLst>
          </p:cNvPr>
          <p:cNvSpPr/>
          <p:nvPr/>
        </p:nvSpPr>
        <p:spPr>
          <a:xfrm>
            <a:off x="10274492" y="2365011"/>
            <a:ext cx="1885117" cy="7184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>
                <a:solidFill>
                  <a:schemeClr val="bg1"/>
                </a:solidFill>
                <a:latin typeface="Calibri"/>
                <a:cs typeface="Calibri"/>
              </a:rPr>
              <a:t>ATENDIMENTO</a:t>
            </a:r>
            <a:r>
              <a:rPr lang="pt-BR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>
                <a:solidFill>
                  <a:schemeClr val="accent2"/>
                </a:solidFill>
                <a:latin typeface="Calibri"/>
                <a:cs typeface="Calibri"/>
              </a:rPr>
              <a:t>FINALIZADO</a:t>
            </a:r>
            <a:endParaRPr lang="pt-BR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24" name="Pentágono 7">
            <a:extLst>
              <a:ext uri="{FF2B5EF4-FFF2-40B4-BE49-F238E27FC236}">
                <a16:creationId xmlns:a16="http://schemas.microsoft.com/office/drawing/2014/main" id="{826B97A7-1E73-47D0-AB5E-21D67676F951}"/>
              </a:ext>
            </a:extLst>
          </p:cNvPr>
          <p:cNvSpPr/>
          <p:nvPr/>
        </p:nvSpPr>
        <p:spPr>
          <a:xfrm>
            <a:off x="92702" y="4838437"/>
            <a:ext cx="1894921" cy="863302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>
                <a:solidFill>
                  <a:schemeClr val="accent2"/>
                </a:solidFill>
              </a:rPr>
              <a:t>SUPORTE</a:t>
            </a:r>
            <a:endParaRPr lang="pt-BR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25" name="Seta para Baixo 15">
            <a:extLst>
              <a:ext uri="{FF2B5EF4-FFF2-40B4-BE49-F238E27FC236}">
                <a16:creationId xmlns:a16="http://schemas.microsoft.com/office/drawing/2014/main" id="{B5447B20-50AA-441F-B4A4-A7A08AECEC3B}"/>
              </a:ext>
            </a:extLst>
          </p:cNvPr>
          <p:cNvSpPr/>
          <p:nvPr/>
        </p:nvSpPr>
        <p:spPr>
          <a:xfrm rot="19560000">
            <a:off x="3379371" y="2956161"/>
            <a:ext cx="720080" cy="59658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26" name="Retângulo 3">
            <a:extLst>
              <a:ext uri="{FF2B5EF4-FFF2-40B4-BE49-F238E27FC236}">
                <a16:creationId xmlns:a16="http://schemas.microsoft.com/office/drawing/2014/main" id="{521B6A91-BC5D-4EF5-B654-92054A87F8D4}"/>
              </a:ext>
            </a:extLst>
          </p:cNvPr>
          <p:cNvSpPr/>
          <p:nvPr/>
        </p:nvSpPr>
        <p:spPr>
          <a:xfrm>
            <a:off x="3582571" y="3551502"/>
            <a:ext cx="1883844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chemeClr val="accent2"/>
                </a:solidFill>
                <a:latin typeface="Exo 2"/>
              </a:rPr>
              <a:t>Computador com problemas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7" name="Seta para Baixo 15">
            <a:extLst>
              <a:ext uri="{FF2B5EF4-FFF2-40B4-BE49-F238E27FC236}">
                <a16:creationId xmlns:a16="http://schemas.microsoft.com/office/drawing/2014/main" id="{665C2C29-B8D8-48FD-99DE-E66EEFA294EE}"/>
              </a:ext>
            </a:extLst>
          </p:cNvPr>
          <p:cNvSpPr/>
          <p:nvPr/>
        </p:nvSpPr>
        <p:spPr>
          <a:xfrm rot="13151927">
            <a:off x="5027415" y="2917646"/>
            <a:ext cx="720080" cy="59658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28" name="Retângulo 3">
            <a:extLst>
              <a:ext uri="{FF2B5EF4-FFF2-40B4-BE49-F238E27FC236}">
                <a16:creationId xmlns:a16="http://schemas.microsoft.com/office/drawing/2014/main" id="{A7447451-3346-4C3A-9D1B-D5247BDF489D}"/>
              </a:ext>
            </a:extLst>
          </p:cNvPr>
          <p:cNvSpPr/>
          <p:nvPr/>
        </p:nvSpPr>
        <p:spPr>
          <a:xfrm>
            <a:off x="5327324" y="2381762"/>
            <a:ext cx="1317105" cy="37546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chemeClr val="accent2"/>
                </a:solidFill>
                <a:latin typeface="Exo 2"/>
              </a:rPr>
              <a:t>Pede ajuda</a:t>
            </a:r>
          </a:p>
        </p:txBody>
      </p:sp>
      <p:sp>
        <p:nvSpPr>
          <p:cNvPr id="29" name="Seta para Baixo 15">
            <a:extLst>
              <a:ext uri="{FF2B5EF4-FFF2-40B4-BE49-F238E27FC236}">
                <a16:creationId xmlns:a16="http://schemas.microsoft.com/office/drawing/2014/main" id="{4F19CC75-F6CE-4470-98A3-A155DA2C1D6D}"/>
              </a:ext>
            </a:extLst>
          </p:cNvPr>
          <p:cNvSpPr/>
          <p:nvPr/>
        </p:nvSpPr>
        <p:spPr>
          <a:xfrm rot="19742682">
            <a:off x="6477958" y="2878160"/>
            <a:ext cx="661569" cy="1947826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30" name="Retângulo 3">
            <a:extLst>
              <a:ext uri="{FF2B5EF4-FFF2-40B4-BE49-F238E27FC236}">
                <a16:creationId xmlns:a16="http://schemas.microsoft.com/office/drawing/2014/main" id="{BD6B85D8-5686-4BB4-911D-0BD74ED54A3B}"/>
              </a:ext>
            </a:extLst>
          </p:cNvPr>
          <p:cNvSpPr/>
          <p:nvPr/>
        </p:nvSpPr>
        <p:spPr>
          <a:xfrm>
            <a:off x="6467405" y="4946922"/>
            <a:ext cx="1883844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chemeClr val="accent2"/>
                </a:solidFill>
                <a:latin typeface="Exo 2"/>
              </a:rPr>
              <a:t>Vai até a sala dos professores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Seta para Baixo 15">
            <a:extLst>
              <a:ext uri="{FF2B5EF4-FFF2-40B4-BE49-F238E27FC236}">
                <a16:creationId xmlns:a16="http://schemas.microsoft.com/office/drawing/2014/main" id="{8FCB3046-6FC6-408E-8094-3B9460B88C4C}"/>
              </a:ext>
            </a:extLst>
          </p:cNvPr>
          <p:cNvSpPr/>
          <p:nvPr/>
        </p:nvSpPr>
        <p:spPr>
          <a:xfrm rot="16200000">
            <a:off x="8302542" y="5012060"/>
            <a:ext cx="720080" cy="59658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32" name="Retângulo 3">
            <a:extLst>
              <a:ext uri="{FF2B5EF4-FFF2-40B4-BE49-F238E27FC236}">
                <a16:creationId xmlns:a16="http://schemas.microsoft.com/office/drawing/2014/main" id="{DF1884B6-9F63-4CCA-9887-F3B0A273B11E}"/>
              </a:ext>
            </a:extLst>
          </p:cNvPr>
          <p:cNvSpPr/>
          <p:nvPr/>
        </p:nvSpPr>
        <p:spPr>
          <a:xfrm>
            <a:off x="8869288" y="4987187"/>
            <a:ext cx="1509141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chemeClr val="accent2"/>
                </a:solidFill>
                <a:latin typeface="Exo 2"/>
              </a:rPr>
              <a:t>Repara o computador</a:t>
            </a:r>
          </a:p>
        </p:txBody>
      </p:sp>
      <p:sp>
        <p:nvSpPr>
          <p:cNvPr id="33" name="Seta para Baixo 15">
            <a:extLst>
              <a:ext uri="{FF2B5EF4-FFF2-40B4-BE49-F238E27FC236}">
                <a16:creationId xmlns:a16="http://schemas.microsoft.com/office/drawing/2014/main" id="{F1604233-030E-4018-878D-2B0105826302}"/>
              </a:ext>
            </a:extLst>
          </p:cNvPr>
          <p:cNvSpPr/>
          <p:nvPr/>
        </p:nvSpPr>
        <p:spPr>
          <a:xfrm rot="9049095">
            <a:off x="8666884" y="3100685"/>
            <a:ext cx="658067" cy="1938441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34" name="Retângulo 3">
            <a:extLst>
              <a:ext uri="{FF2B5EF4-FFF2-40B4-BE49-F238E27FC236}">
                <a16:creationId xmlns:a16="http://schemas.microsoft.com/office/drawing/2014/main" id="{9F1B91D4-8D55-4894-BAFA-F9B380BF64C4}"/>
              </a:ext>
            </a:extLst>
          </p:cNvPr>
          <p:cNvSpPr/>
          <p:nvPr/>
        </p:nvSpPr>
        <p:spPr>
          <a:xfrm>
            <a:off x="7127705" y="2379435"/>
            <a:ext cx="2447088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chemeClr val="accent2"/>
                </a:solidFill>
                <a:latin typeface="Exo 2"/>
              </a:rPr>
              <a:t>Registra a nota e</a:t>
            </a:r>
          </a:p>
          <a:p>
            <a:pPr algn="ctr"/>
            <a:r>
              <a:rPr lang="pt-BR" sz="1800" b="1">
                <a:solidFill>
                  <a:schemeClr val="accent2"/>
                </a:solidFill>
                <a:latin typeface="Exo 2"/>
              </a:rPr>
              <a:t> desliga o computador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5" name="Seta para Baixo 15">
            <a:extLst>
              <a:ext uri="{FF2B5EF4-FFF2-40B4-BE49-F238E27FC236}">
                <a16:creationId xmlns:a16="http://schemas.microsoft.com/office/drawing/2014/main" id="{B04B6A8D-706D-421F-BAF9-8AA567D05D32}"/>
              </a:ext>
            </a:extLst>
          </p:cNvPr>
          <p:cNvSpPr/>
          <p:nvPr/>
        </p:nvSpPr>
        <p:spPr>
          <a:xfrm rot="16200000">
            <a:off x="9513045" y="2441183"/>
            <a:ext cx="720080" cy="59658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07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8F4C2C35-CADF-4A58-A9A0-A53324C69A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7045" b="26705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3FEEE5-8DD7-4FA8-8F55-3D977420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>
                <a:solidFill>
                  <a:srgbClr val="FFFFFF"/>
                </a:solidFill>
              </a:rPr>
              <a:t>VISITA VIRTUAL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2433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FC9F-2F97-4535-BCE2-6C591798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VISITA VIRTUAL: PROFESSOR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C9671-FA4C-4965-A5FE-5600E17D8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4369" y="1730305"/>
            <a:ext cx="4937760" cy="427624"/>
          </a:xfrm>
        </p:spPr>
        <p:txBody>
          <a:bodyPr/>
          <a:lstStyle/>
          <a:p>
            <a:r>
              <a:rPr lang="en-US">
                <a:cs typeface="Calibri"/>
              </a:rPr>
              <a:t>Gilson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FA0F-0193-4DC2-9446-C38CCFB7E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4369" y="2233835"/>
            <a:ext cx="4396501" cy="4111262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“</a:t>
            </a:r>
            <a:r>
              <a:rPr lang="en-US" err="1">
                <a:ea typeface="+mn-lt"/>
                <a:cs typeface="+mn-lt"/>
              </a:rPr>
              <a:t>Existe</a:t>
            </a:r>
            <a:r>
              <a:rPr lang="en-US">
                <a:ea typeface="+mn-lt"/>
                <a:cs typeface="+mn-lt"/>
              </a:rPr>
              <a:t> a </a:t>
            </a:r>
            <a:r>
              <a:rPr lang="en-US" err="1">
                <a:ea typeface="+mn-lt"/>
                <a:cs typeface="+mn-lt"/>
              </a:rPr>
              <a:t>dificuldade</a:t>
            </a:r>
            <a:r>
              <a:rPr lang="en-US">
                <a:ea typeface="+mn-lt"/>
                <a:cs typeface="+mn-lt"/>
              </a:rPr>
              <a:t> de saber se </a:t>
            </a:r>
            <a:r>
              <a:rPr lang="en-US" err="1">
                <a:ea typeface="+mn-lt"/>
                <a:cs typeface="+mn-lt"/>
              </a:rPr>
              <a:t>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alunos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realmente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estão</a:t>
            </a:r>
            <a:r>
              <a:rPr lang="en-US">
                <a:ea typeface="+mn-lt"/>
                <a:cs typeface="+mn-lt"/>
              </a:rPr>
              <a:t> com </a:t>
            </a:r>
            <a:r>
              <a:rPr lang="en-US" err="1">
                <a:ea typeface="+mn-lt"/>
                <a:cs typeface="+mn-lt"/>
              </a:rPr>
              <a:t>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arquivos</a:t>
            </a:r>
            <a:r>
              <a:rPr lang="en-US">
                <a:ea typeface="+mn-lt"/>
                <a:cs typeface="+mn-lt"/>
              </a:rPr>
              <a:t> da aula. O ideal é que fosse </a:t>
            </a:r>
            <a:r>
              <a:rPr lang="en-US" err="1">
                <a:ea typeface="+mn-lt"/>
                <a:cs typeface="+mn-lt"/>
              </a:rPr>
              <a:t>restrito</a:t>
            </a:r>
            <a:r>
              <a:rPr lang="en-US">
                <a:ea typeface="+mn-lt"/>
                <a:cs typeface="+mn-lt"/>
              </a:rPr>
              <a:t>."</a:t>
            </a:r>
            <a:endParaRPr lang="en-US">
              <a:cs typeface="Calibri" panose="020F0502020204030204"/>
            </a:endParaRPr>
          </a:p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"</a:t>
            </a:r>
            <a:r>
              <a:rPr lang="en-US" err="1">
                <a:cs typeface="Calibri" panose="020F0502020204030204"/>
              </a:rPr>
              <a:t>Chamei</a:t>
            </a:r>
            <a:r>
              <a:rPr lang="en-US">
                <a:cs typeface="Calibri" panose="020F0502020204030204"/>
              </a:rPr>
              <a:t> o </a:t>
            </a:r>
            <a:r>
              <a:rPr lang="en-US" err="1">
                <a:cs typeface="Calibri" panose="020F0502020204030204"/>
              </a:rPr>
              <a:t>suporte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devido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ao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congelamento</a:t>
            </a:r>
            <a:r>
              <a:rPr lang="en-US">
                <a:cs typeface="Calibri" panose="020F0502020204030204"/>
              </a:rPr>
              <a:t> de </a:t>
            </a:r>
            <a:r>
              <a:rPr lang="en-US" err="1">
                <a:cs typeface="Calibri" panose="020F0502020204030204"/>
              </a:rPr>
              <a:t>tela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em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metade</a:t>
            </a:r>
            <a:r>
              <a:rPr lang="en-US">
                <a:cs typeface="Calibri" panose="020F0502020204030204"/>
              </a:rPr>
              <a:t> dos </a:t>
            </a:r>
            <a:r>
              <a:rPr lang="en-US" err="1">
                <a:cs typeface="Calibri" panose="020F0502020204030204"/>
              </a:rPr>
              <a:t>computadores</a:t>
            </a:r>
            <a:r>
              <a:rPr lang="en-US">
                <a:cs typeface="Calibri" panose="020F0502020204030204"/>
              </a:rPr>
              <a:t> da </a:t>
            </a:r>
            <a:r>
              <a:rPr lang="en-US" err="1">
                <a:cs typeface="Calibri" panose="020F0502020204030204"/>
              </a:rPr>
              <a:t>sala</a:t>
            </a:r>
            <a:r>
              <a:rPr lang="en-US">
                <a:cs typeface="Calibri" panose="020F0502020204030204"/>
              </a:rPr>
              <a:t>. Quando o </a:t>
            </a:r>
            <a:r>
              <a:rPr lang="en-US" err="1">
                <a:cs typeface="Calibri" panose="020F0502020204030204"/>
              </a:rPr>
              <a:t>técnico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resolveu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eu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já</a:t>
            </a:r>
            <a:r>
              <a:rPr lang="en-US">
                <a:cs typeface="Calibri" panose="020F0502020204030204"/>
              </a:rPr>
              <a:t> </a:t>
            </a:r>
            <a:r>
              <a:rPr lang="en-US" err="1">
                <a:cs typeface="Calibri" panose="020F0502020204030204"/>
              </a:rPr>
              <a:t>havia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perdido</a:t>
            </a:r>
            <a:r>
              <a:rPr lang="en-US">
                <a:cs typeface="Calibri" panose="020F0502020204030204"/>
              </a:rPr>
              <a:t> o tempo da aula."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"</a:t>
            </a:r>
            <a:r>
              <a:rPr lang="en-US" err="1">
                <a:cs typeface="Calibri" panose="020F0502020204030204"/>
              </a:rPr>
              <a:t>Ao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pedir</a:t>
            </a:r>
            <a:r>
              <a:rPr lang="en-US">
                <a:cs typeface="Calibri" panose="020F0502020204030204"/>
              </a:rPr>
              <a:t> para um </a:t>
            </a:r>
            <a:r>
              <a:rPr lang="en-US" err="1">
                <a:cs typeface="Calibri" panose="020F0502020204030204"/>
              </a:rPr>
              <a:t>aluno</a:t>
            </a:r>
            <a:r>
              <a:rPr lang="en-US">
                <a:cs typeface="Calibri" panose="020F0502020204030204"/>
              </a:rPr>
              <a:t> chamar o </a:t>
            </a:r>
            <a:r>
              <a:rPr lang="en-US" err="1">
                <a:cs typeface="Calibri" panose="020F0502020204030204"/>
              </a:rPr>
              <a:t>técnico</a:t>
            </a:r>
            <a:r>
              <a:rPr lang="en-US">
                <a:cs typeface="Calibri" panose="020F0502020204030204"/>
              </a:rPr>
              <a:t>, </a:t>
            </a:r>
            <a:r>
              <a:rPr lang="en-US" err="1">
                <a:cs typeface="Calibri" panose="020F0502020204030204"/>
              </a:rPr>
              <a:t>perdi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muito</a:t>
            </a:r>
            <a:r>
              <a:rPr lang="en-US">
                <a:cs typeface="Calibri" panose="020F0502020204030204"/>
              </a:rPr>
              <a:t> tempo pois </a:t>
            </a:r>
            <a:r>
              <a:rPr lang="en-US" err="1">
                <a:cs typeface="Calibri" panose="020F0502020204030204"/>
              </a:rPr>
              <a:t>não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tinha</a:t>
            </a:r>
            <a:r>
              <a:rPr lang="en-US">
                <a:cs typeface="Calibri" panose="020F0502020204030204"/>
              </a:rPr>
              <a:t> aula auxiliar e </a:t>
            </a:r>
            <a:r>
              <a:rPr lang="en-US" err="1">
                <a:cs typeface="Calibri" panose="020F0502020204030204"/>
              </a:rPr>
              <a:t>tive</a:t>
            </a:r>
            <a:r>
              <a:rPr lang="en-US">
                <a:cs typeface="Calibri" panose="020F0502020204030204"/>
              </a:rPr>
              <a:t> que </a:t>
            </a:r>
            <a:r>
              <a:rPr lang="en-US" err="1">
                <a:cs typeface="Calibri" panose="020F0502020204030204"/>
              </a:rPr>
              <a:t>esperar</a:t>
            </a:r>
            <a:r>
              <a:rPr lang="en-US">
                <a:cs typeface="Calibri" panose="020F0502020204030204"/>
              </a:rPr>
              <a:t>."</a:t>
            </a:r>
          </a:p>
          <a:p>
            <a:pPr marL="0" indent="0" algn="just">
              <a:buNone/>
            </a:pPr>
            <a:endParaRPr lang="en-US">
              <a:cs typeface="Calibri" panose="020F050202020403020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7C720-6ECB-42AC-BE85-97B4CCDA8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4411" y="1739951"/>
            <a:ext cx="4937760" cy="427624"/>
          </a:xfrm>
        </p:spPr>
        <p:txBody>
          <a:bodyPr/>
          <a:lstStyle/>
          <a:p>
            <a:r>
              <a:rPr lang="en-US">
                <a:cs typeface="Calibri"/>
              </a:rPr>
              <a:t>Paulo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8FAAE7-CBF7-4EAE-9450-4362936ECFBC}"/>
              </a:ext>
            </a:extLst>
          </p:cNvPr>
          <p:cNvSpPr txBox="1">
            <a:spLocks/>
          </p:cNvSpPr>
          <p:nvPr/>
        </p:nvSpPr>
        <p:spPr>
          <a:xfrm>
            <a:off x="6073640" y="2241552"/>
            <a:ext cx="4647369" cy="4111262"/>
          </a:xfrm>
          <a:prstGeom prst="rect">
            <a:avLst/>
          </a:prstGeom>
        </p:spPr>
        <p:txBody>
          <a:bodyPr vert="horz" lIns="0" tIns="45720" rIns="0" bIns="45720" rtlCol="0" anchor="t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“</a:t>
            </a:r>
            <a:r>
              <a:rPr lang="en-US" err="1">
                <a:ea typeface="+mn-lt"/>
                <a:cs typeface="+mn-lt"/>
              </a:rPr>
              <a:t>Computador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sala</a:t>
            </a:r>
            <a:r>
              <a:rPr lang="en-US">
                <a:ea typeface="+mn-lt"/>
                <a:cs typeface="+mn-lt"/>
              </a:rPr>
              <a:t> de aula é </a:t>
            </a:r>
            <a:r>
              <a:rPr lang="en-US" err="1">
                <a:ea typeface="+mn-lt"/>
                <a:cs typeface="+mn-lt"/>
              </a:rPr>
              <a:t>agregador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inovador</a:t>
            </a:r>
            <a:r>
              <a:rPr lang="en-US">
                <a:ea typeface="+mn-lt"/>
                <a:cs typeface="+mn-lt"/>
              </a:rPr>
              <a:t> e </a:t>
            </a:r>
            <a:r>
              <a:rPr lang="en-US" err="1">
                <a:ea typeface="+mn-lt"/>
                <a:cs typeface="+mn-lt"/>
              </a:rPr>
              <a:t>necessário</a:t>
            </a:r>
            <a:r>
              <a:rPr lang="en-US">
                <a:ea typeface="+mn-lt"/>
                <a:cs typeface="+mn-lt"/>
              </a:rPr>
              <a:t>."</a:t>
            </a:r>
            <a:endParaRPr lang="en-US">
              <a:cs typeface="Calibri" panose="020F0502020204030204"/>
            </a:endParaRPr>
          </a:p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"Quando </a:t>
            </a:r>
            <a:r>
              <a:rPr lang="en-US" err="1">
                <a:cs typeface="Calibri" panose="020F0502020204030204"/>
              </a:rPr>
              <a:t>ocorre</a:t>
            </a:r>
            <a:r>
              <a:rPr lang="en-US">
                <a:cs typeface="Calibri" panose="020F0502020204030204"/>
              </a:rPr>
              <a:t> um </a:t>
            </a:r>
            <a:r>
              <a:rPr lang="en-US" err="1">
                <a:cs typeface="Calibri" panose="020F0502020204030204"/>
              </a:rPr>
              <a:t>problema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durante</a:t>
            </a:r>
            <a:r>
              <a:rPr lang="en-US">
                <a:cs typeface="Calibri" panose="020F0502020204030204"/>
              </a:rPr>
              <a:t> a aula, e </a:t>
            </a:r>
            <a:r>
              <a:rPr lang="en-US" err="1">
                <a:cs typeface="Calibri" panose="020F0502020204030204"/>
              </a:rPr>
              <a:t>percebo</a:t>
            </a:r>
            <a:r>
              <a:rPr lang="en-US">
                <a:cs typeface="Calibri" panose="020F0502020204030204"/>
              </a:rPr>
              <a:t> que o </a:t>
            </a:r>
            <a:r>
              <a:rPr lang="en-US" err="1">
                <a:cs typeface="Calibri" panose="020F0502020204030204"/>
              </a:rPr>
              <a:t>suporte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demorará</a:t>
            </a:r>
            <a:r>
              <a:rPr lang="en-US">
                <a:cs typeface="Calibri" panose="020F0502020204030204"/>
              </a:rPr>
              <a:t>, </a:t>
            </a:r>
            <a:r>
              <a:rPr lang="en-US" err="1">
                <a:cs typeface="Calibri" panose="020F0502020204030204"/>
              </a:rPr>
              <a:t>parto</a:t>
            </a:r>
            <a:r>
              <a:rPr lang="en-US">
                <a:cs typeface="Calibri" panose="020F0502020204030204"/>
              </a:rPr>
              <a:t> para o </a:t>
            </a:r>
            <a:r>
              <a:rPr lang="en-US" err="1">
                <a:cs typeface="Calibri" panose="020F0502020204030204"/>
              </a:rPr>
              <a:t>plano</a:t>
            </a:r>
            <a:r>
              <a:rPr lang="en-US">
                <a:cs typeface="Calibri" panose="020F0502020204030204"/>
              </a:rPr>
              <a:t> B."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"Se o </a:t>
            </a:r>
            <a:r>
              <a:rPr lang="en-US" err="1">
                <a:cs typeface="Calibri" panose="020F0502020204030204"/>
              </a:rPr>
              <a:t>uso</a:t>
            </a:r>
            <a:r>
              <a:rPr lang="en-US">
                <a:cs typeface="Calibri" panose="020F0502020204030204"/>
              </a:rPr>
              <a:t> do </a:t>
            </a:r>
            <a:r>
              <a:rPr lang="en-US" err="1">
                <a:cs typeface="Calibri" panose="020F0502020204030204"/>
              </a:rPr>
              <a:t>computador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foi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imprecindível</a:t>
            </a:r>
            <a:r>
              <a:rPr lang="en-US">
                <a:cs typeface="Calibri" panose="020F0502020204030204"/>
              </a:rPr>
              <a:t>, </a:t>
            </a:r>
            <a:r>
              <a:rPr lang="en-US" err="1">
                <a:cs typeface="Calibri" panose="020F0502020204030204"/>
              </a:rPr>
              <a:t>aguardo</a:t>
            </a:r>
            <a:r>
              <a:rPr lang="en-US">
                <a:cs typeface="Calibri" panose="020F0502020204030204"/>
              </a:rPr>
              <a:t> o </a:t>
            </a:r>
            <a:r>
              <a:rPr lang="en-US" err="1">
                <a:cs typeface="Calibri" panose="020F0502020204030204"/>
              </a:rPr>
              <a:t>suporte</a:t>
            </a:r>
            <a:r>
              <a:rPr lang="en-US">
                <a:cs typeface="Calibri" panose="020F0502020204030204"/>
              </a:rPr>
              <a:t> por, no </a:t>
            </a:r>
            <a:r>
              <a:rPr lang="en-US" err="1">
                <a:cs typeface="Calibri" panose="020F0502020204030204"/>
              </a:rPr>
              <a:t>máximo</a:t>
            </a:r>
            <a:r>
              <a:rPr lang="en-US">
                <a:cs typeface="Calibri" panose="020F0502020204030204"/>
              </a:rPr>
              <a:t>, 10 </a:t>
            </a:r>
            <a:r>
              <a:rPr lang="en-US" err="1">
                <a:cs typeface="Calibri" panose="020F0502020204030204"/>
              </a:rPr>
              <a:t>minutos</a:t>
            </a:r>
            <a:r>
              <a:rPr lang="en-US">
                <a:cs typeface="Calibri" panose="020F0502020204030204"/>
              </a:rPr>
              <a:t>, para </a:t>
            </a:r>
            <a:r>
              <a:rPr lang="en-US" err="1">
                <a:cs typeface="Calibri" panose="020F0502020204030204"/>
              </a:rPr>
              <a:t>não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perder</a:t>
            </a:r>
            <a:r>
              <a:rPr lang="en-US">
                <a:cs typeface="Calibri" panose="020F0502020204030204"/>
              </a:rPr>
              <a:t> tempo de aula."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"</a:t>
            </a:r>
            <a:r>
              <a:rPr lang="en-US" err="1">
                <a:cs typeface="Calibri" panose="020F0502020204030204"/>
              </a:rPr>
              <a:t>Muitos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professores</a:t>
            </a:r>
            <a:r>
              <a:rPr lang="en-US">
                <a:cs typeface="Calibri" panose="020F0502020204030204"/>
              </a:rPr>
              <a:t> no </a:t>
            </a:r>
            <a:r>
              <a:rPr lang="en-US" err="1">
                <a:cs typeface="Calibri" panose="020F0502020204030204"/>
              </a:rPr>
              <a:t>computador</a:t>
            </a:r>
            <a:r>
              <a:rPr lang="en-US">
                <a:cs typeface="Calibri" panose="020F0502020204030204"/>
              </a:rPr>
              <a:t> da </a:t>
            </a:r>
            <a:r>
              <a:rPr lang="en-US" err="1">
                <a:cs typeface="Calibri" panose="020F0502020204030204"/>
              </a:rPr>
              <a:t>sala</a:t>
            </a:r>
            <a:r>
              <a:rPr lang="en-US">
                <a:cs typeface="Calibri" panose="020F0502020204030204"/>
              </a:rPr>
              <a:t> e, </a:t>
            </a:r>
            <a:r>
              <a:rPr lang="en-US" err="1">
                <a:cs typeface="Calibri" panose="020F0502020204030204"/>
              </a:rPr>
              <a:t>portanto</a:t>
            </a:r>
            <a:r>
              <a:rPr lang="en-US">
                <a:cs typeface="Calibri" panose="020F0502020204030204"/>
              </a:rPr>
              <a:t>, </a:t>
            </a:r>
            <a:r>
              <a:rPr lang="en-US" err="1">
                <a:cs typeface="Calibri" panose="020F0502020204030204"/>
              </a:rPr>
              <a:t>deixam</a:t>
            </a:r>
            <a:r>
              <a:rPr lang="en-US">
                <a:cs typeface="Calibri" panose="020F0502020204030204"/>
              </a:rPr>
              <a:t> salvos </a:t>
            </a:r>
            <a:r>
              <a:rPr lang="en-US" err="1">
                <a:cs typeface="Calibri" panose="020F0502020204030204"/>
              </a:rPr>
              <a:t>muitos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arquivos</a:t>
            </a:r>
            <a:r>
              <a:rPr lang="en-US">
                <a:cs typeface="Calibri" panose="020F0502020204030204"/>
              </a:rPr>
              <a:t> e </a:t>
            </a:r>
            <a:r>
              <a:rPr lang="en-US" err="1">
                <a:cs typeface="Calibri" panose="020F0502020204030204"/>
              </a:rPr>
              <a:t>programas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desnecessários</a:t>
            </a:r>
            <a:r>
              <a:rPr lang="en-US">
                <a:cs typeface="Calibri" panose="020F0502020204030204"/>
              </a:rPr>
              <a:t>."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 err="1">
                <a:cs typeface="Calibri" panose="020F0502020204030204"/>
              </a:rPr>
              <a:t>Monitoramento</a:t>
            </a:r>
            <a:r>
              <a:rPr lang="en-US">
                <a:cs typeface="Calibri" panose="020F0502020204030204"/>
              </a:rPr>
              <a:t> com </a:t>
            </a:r>
            <a:r>
              <a:rPr lang="en-US" err="1">
                <a:cs typeface="Calibri" panose="020F0502020204030204"/>
              </a:rPr>
              <a:t>atendimento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remoto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ajudaria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bastante</a:t>
            </a:r>
            <a:r>
              <a:rPr lang="en-US">
                <a:cs typeface="Calibri" panose="020F0502020204030204"/>
              </a:rPr>
              <a:t>.</a:t>
            </a:r>
          </a:p>
          <a:p>
            <a:pPr algn="just">
              <a:buFont typeface="Arial" panose="020F0502020204030204" pitchFamily="34" charset="0"/>
              <a:buChar char="•"/>
            </a:pPr>
            <a:endParaRPr lang="en-US">
              <a:cs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0F48A3-A280-4BF0-8A09-DE09A3196260}"/>
              </a:ext>
            </a:extLst>
          </p:cNvPr>
          <p:cNvSpPr/>
          <p:nvPr/>
        </p:nvSpPr>
        <p:spPr>
          <a:xfrm>
            <a:off x="5665927" y="1773940"/>
            <a:ext cx="173621" cy="4514126"/>
          </a:xfrm>
          <a:prstGeom prst="rect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15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FC9F-2F97-4535-BCE2-6C591798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VISITA VIRTUAL: TÉCNICO DE T.I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C9671-FA4C-4965-A5FE-5600E17D8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4369" y="1730305"/>
            <a:ext cx="4578293" cy="427624"/>
          </a:xfrm>
        </p:spPr>
        <p:txBody>
          <a:bodyPr/>
          <a:lstStyle/>
          <a:p>
            <a:r>
              <a:rPr lang="en-US" dirty="0"/>
              <a:t>Lucas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FA0F-0193-4DC2-9446-C38CCFB7E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4370" y="2167575"/>
            <a:ext cx="4913803" cy="4111262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 algn="just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“</a:t>
            </a:r>
            <a:r>
              <a:rPr lang="en-US" dirty="0" err="1">
                <a:cs typeface="Calibri" panose="020F0502020204030204"/>
              </a:rPr>
              <a:t>Quando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há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dois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chamados</a:t>
            </a:r>
            <a:r>
              <a:rPr lang="en-US" dirty="0">
                <a:cs typeface="Calibri" panose="020F0502020204030204"/>
              </a:rPr>
              <a:t>, é </a:t>
            </a:r>
            <a:r>
              <a:rPr lang="en-US" dirty="0" err="1">
                <a:cs typeface="Calibri" panose="020F0502020204030204"/>
              </a:rPr>
              <a:t>dificíl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atender</a:t>
            </a:r>
            <a:r>
              <a:rPr lang="en-US" dirty="0">
                <a:cs typeface="Calibri" panose="020F0502020204030204"/>
              </a:rPr>
              <a:t> as </a:t>
            </a:r>
            <a:r>
              <a:rPr lang="en-US" dirty="0" err="1">
                <a:cs typeface="Calibri" panose="020F0502020204030204"/>
              </a:rPr>
              <a:t>duas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salas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simultaneamente</a:t>
            </a:r>
            <a:r>
              <a:rPr lang="en-US" dirty="0">
                <a:cs typeface="Calibri" panose="020F0502020204030204"/>
              </a:rPr>
              <a:t>.”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“Eu sempre </a:t>
            </a:r>
            <a:r>
              <a:rPr lang="en-US" dirty="0" err="1">
                <a:cs typeface="Calibri" panose="020F0502020204030204"/>
              </a:rPr>
              <a:t>estou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ocupado</a:t>
            </a:r>
            <a:r>
              <a:rPr lang="en-US" dirty="0">
                <a:cs typeface="Calibri" panose="020F0502020204030204"/>
              </a:rPr>
              <a:t>, se </a:t>
            </a:r>
            <a:r>
              <a:rPr lang="en-US" dirty="0" err="1">
                <a:cs typeface="Calibri" panose="020F0502020204030204"/>
              </a:rPr>
              <a:t>eu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pudesse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falar</a:t>
            </a:r>
            <a:r>
              <a:rPr lang="en-US" dirty="0">
                <a:cs typeface="Calibri" panose="020F0502020204030204"/>
              </a:rPr>
              <a:t> com </a:t>
            </a:r>
            <a:r>
              <a:rPr lang="en-US" dirty="0" err="1">
                <a:cs typeface="Calibri" panose="020F0502020204030204"/>
              </a:rPr>
              <a:t>os</a:t>
            </a:r>
            <a:r>
              <a:rPr lang="en-US" dirty="0">
                <a:cs typeface="Calibri" panose="020F0502020204030204"/>
              </a:rPr>
              <a:t> professors por </a:t>
            </a:r>
            <a:r>
              <a:rPr lang="en-US" dirty="0" err="1">
                <a:cs typeface="Calibri" panose="020F0502020204030204"/>
              </a:rPr>
              <a:t>meio</a:t>
            </a:r>
            <a:r>
              <a:rPr lang="en-US" dirty="0">
                <a:cs typeface="Calibri" panose="020F0502020204030204"/>
              </a:rPr>
              <a:t> de chat </a:t>
            </a:r>
            <a:r>
              <a:rPr lang="en-US" dirty="0" err="1">
                <a:cs typeface="Calibri" panose="020F0502020204030204"/>
              </a:rPr>
              <a:t>iria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ajudar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muito</a:t>
            </a:r>
            <a:r>
              <a:rPr lang="en-US" dirty="0">
                <a:cs typeface="Calibri" panose="020F0502020204030204"/>
              </a:rPr>
              <a:t>.”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“A </a:t>
            </a:r>
            <a:r>
              <a:rPr lang="en-US" dirty="0" err="1">
                <a:cs typeface="Calibri" panose="020F0502020204030204"/>
              </a:rPr>
              <a:t>utilização</a:t>
            </a:r>
            <a:r>
              <a:rPr lang="en-US" dirty="0">
                <a:cs typeface="Calibri" panose="020F0502020204030204"/>
              </a:rPr>
              <a:t> de </a:t>
            </a:r>
            <a:r>
              <a:rPr lang="en-US" dirty="0" err="1">
                <a:cs typeface="Calibri" panose="020F0502020204030204"/>
              </a:rPr>
              <a:t>tecnologia</a:t>
            </a:r>
            <a:r>
              <a:rPr lang="en-US" dirty="0">
                <a:cs typeface="Calibri" panose="020F0502020204030204"/>
              </a:rPr>
              <a:t> (chat) </a:t>
            </a:r>
            <a:r>
              <a:rPr lang="en-US" dirty="0" err="1">
                <a:cs typeface="Calibri" panose="020F0502020204030204"/>
              </a:rPr>
              <a:t>seria</a:t>
            </a:r>
            <a:r>
              <a:rPr lang="en-US" dirty="0">
                <a:cs typeface="Calibri" panose="020F0502020204030204"/>
              </a:rPr>
              <a:t> de </a:t>
            </a:r>
            <a:r>
              <a:rPr lang="en-US" dirty="0" err="1">
                <a:cs typeface="Calibri" panose="020F0502020204030204"/>
              </a:rPr>
              <a:t>grande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ajuda</a:t>
            </a:r>
            <a:r>
              <a:rPr lang="en-US" dirty="0">
                <a:cs typeface="Calibri" panose="020F0502020204030204"/>
              </a:rPr>
              <a:t> para </a:t>
            </a:r>
            <a:r>
              <a:rPr lang="en-US" dirty="0" err="1">
                <a:cs typeface="Calibri" panose="020F0502020204030204"/>
              </a:rPr>
              <a:t>nos</a:t>
            </a:r>
            <a:r>
              <a:rPr lang="en-US" dirty="0">
                <a:cs typeface="Calibri" panose="020F0502020204030204"/>
              </a:rPr>
              <a:t> de T.I, mas </a:t>
            </a:r>
            <a:r>
              <a:rPr lang="en-US" dirty="0" err="1">
                <a:cs typeface="Calibri" panose="020F0502020204030204"/>
              </a:rPr>
              <a:t>os</a:t>
            </a:r>
            <a:r>
              <a:rPr lang="en-US" dirty="0">
                <a:cs typeface="Calibri" panose="020F0502020204030204"/>
              </a:rPr>
              <a:t> professors </a:t>
            </a:r>
            <a:r>
              <a:rPr lang="en-US" dirty="0" err="1">
                <a:cs typeface="Calibri" panose="020F0502020204030204"/>
              </a:rPr>
              <a:t>devem</a:t>
            </a:r>
            <a:r>
              <a:rPr lang="en-US" dirty="0">
                <a:cs typeface="Calibri" panose="020F0502020204030204"/>
              </a:rPr>
              <a:t> ser </a:t>
            </a:r>
            <a:r>
              <a:rPr lang="en-US" dirty="0" err="1">
                <a:cs typeface="Calibri" panose="020F0502020204030204"/>
              </a:rPr>
              <a:t>preparados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adequadamente</a:t>
            </a:r>
            <a:r>
              <a:rPr lang="en-US" dirty="0">
                <a:cs typeface="Calibri" panose="020F0502020204030204"/>
              </a:rPr>
              <a:t> para utilize-los.”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“</a:t>
            </a:r>
            <a:r>
              <a:rPr lang="en-US" dirty="0" err="1">
                <a:cs typeface="Calibri" panose="020F0502020204030204"/>
              </a:rPr>
              <a:t>Muitas</a:t>
            </a:r>
            <a:r>
              <a:rPr lang="en-US" dirty="0">
                <a:cs typeface="Calibri" panose="020F0502020204030204"/>
              </a:rPr>
              <a:t>  </a:t>
            </a:r>
            <a:r>
              <a:rPr lang="en-US" dirty="0" err="1">
                <a:cs typeface="Calibri" panose="020F0502020204030204"/>
              </a:rPr>
              <a:t>vezes</a:t>
            </a:r>
            <a:r>
              <a:rPr lang="en-US" dirty="0">
                <a:cs typeface="Calibri" panose="020F0502020204030204"/>
              </a:rPr>
              <a:t> o </a:t>
            </a:r>
            <a:r>
              <a:rPr lang="en-US" dirty="0" err="1">
                <a:cs typeface="Calibri" panose="020F0502020204030204"/>
              </a:rPr>
              <a:t>computador</a:t>
            </a:r>
            <a:r>
              <a:rPr lang="en-US" dirty="0">
                <a:cs typeface="Calibri" panose="020F0502020204030204"/>
              </a:rPr>
              <a:t> para de </a:t>
            </a:r>
            <a:r>
              <a:rPr lang="en-US" dirty="0" err="1">
                <a:cs typeface="Calibri" panose="020F0502020204030204"/>
              </a:rPr>
              <a:t>funcionar</a:t>
            </a:r>
            <a:r>
              <a:rPr lang="en-US" dirty="0">
                <a:cs typeface="Calibri" panose="020F0502020204030204"/>
              </a:rPr>
              <a:t> no final da aula e o professor </a:t>
            </a:r>
            <a:r>
              <a:rPr lang="en-US" dirty="0" err="1">
                <a:cs typeface="Calibri" panose="020F0502020204030204"/>
              </a:rPr>
              <a:t>não</a:t>
            </a:r>
            <a:r>
              <a:rPr lang="en-US" dirty="0">
                <a:cs typeface="Calibri" panose="020F0502020204030204"/>
              </a:rPr>
              <a:t> me </a:t>
            </a:r>
            <a:r>
              <a:rPr lang="en-US" dirty="0" err="1">
                <a:cs typeface="Calibri" panose="020F0502020204030204"/>
              </a:rPr>
              <a:t>comunica</a:t>
            </a:r>
            <a:r>
              <a:rPr lang="en-US" dirty="0">
                <a:cs typeface="Calibri" panose="020F0502020204030204"/>
              </a:rPr>
              <a:t> e </a:t>
            </a:r>
            <a:r>
              <a:rPr lang="en-US" dirty="0" err="1">
                <a:cs typeface="Calibri" panose="020F0502020204030204"/>
              </a:rPr>
              <a:t>na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próxima</a:t>
            </a:r>
            <a:r>
              <a:rPr lang="en-US" dirty="0">
                <a:cs typeface="Calibri" panose="020F0502020204030204"/>
              </a:rPr>
              <a:t> aula </a:t>
            </a:r>
            <a:r>
              <a:rPr lang="en-US" dirty="0" err="1">
                <a:cs typeface="Calibri" panose="020F0502020204030204"/>
              </a:rPr>
              <a:t>aula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eu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passo</a:t>
            </a:r>
            <a:r>
              <a:rPr lang="en-US" dirty="0">
                <a:cs typeface="Calibri" panose="020F0502020204030204"/>
              </a:rPr>
              <a:t> por </a:t>
            </a:r>
            <a:r>
              <a:rPr lang="en-US" dirty="0" err="1">
                <a:cs typeface="Calibri" panose="020F0502020204030204"/>
              </a:rPr>
              <a:t>muita</a:t>
            </a:r>
            <a:r>
              <a:rPr lang="en-US" dirty="0">
                <a:cs typeface="Calibri" panose="020F0502020204030204"/>
              </a:rPr>
              <a:t> “</a:t>
            </a:r>
            <a:r>
              <a:rPr lang="en-US" dirty="0" err="1">
                <a:cs typeface="Calibri" panose="020F0502020204030204"/>
              </a:rPr>
              <a:t>dor</a:t>
            </a:r>
            <a:r>
              <a:rPr lang="en-US" dirty="0">
                <a:cs typeface="Calibri" panose="020F0502020204030204"/>
              </a:rPr>
              <a:t> de </a:t>
            </a:r>
            <a:r>
              <a:rPr lang="en-US" dirty="0" err="1">
                <a:cs typeface="Calibri" panose="020F0502020204030204"/>
              </a:rPr>
              <a:t>cabeça</a:t>
            </a:r>
            <a:r>
              <a:rPr lang="en-US" dirty="0">
                <a:cs typeface="Calibri" panose="020F0502020204030204"/>
              </a:rPr>
              <a:t>” com </a:t>
            </a:r>
            <a:r>
              <a:rPr lang="en-US" dirty="0" err="1">
                <a:cs typeface="Calibri" panose="020F0502020204030204"/>
              </a:rPr>
              <a:t>isso</a:t>
            </a:r>
            <a:r>
              <a:rPr lang="en-US" dirty="0">
                <a:cs typeface="Calibri" panose="020F0502020204030204"/>
              </a:rPr>
              <a:t>.”</a:t>
            </a:r>
          </a:p>
          <a:p>
            <a:pPr algn="just">
              <a:buFont typeface="Arial" panose="020F0502020204030204" pitchFamily="34" charset="0"/>
              <a:buChar char="•"/>
            </a:pPr>
            <a:endParaRPr lang="en-US" dirty="0">
              <a:cs typeface="Calibri" panose="020F0502020204030204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8FAAE7-CBF7-4EAE-9450-4362936ECFBC}"/>
              </a:ext>
            </a:extLst>
          </p:cNvPr>
          <p:cNvSpPr txBox="1">
            <a:spLocks/>
          </p:cNvSpPr>
          <p:nvPr/>
        </p:nvSpPr>
        <p:spPr>
          <a:xfrm>
            <a:off x="6033884" y="2175292"/>
            <a:ext cx="4850950" cy="4111262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F0502020204030204" pitchFamily="34" charset="0"/>
              <a:buChar char="•"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5720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101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 picture containing plate, clock&#10;&#10;Description automatically generated">
            <a:extLst>
              <a:ext uri="{FF2B5EF4-FFF2-40B4-BE49-F238E27FC236}">
                <a16:creationId xmlns:a16="http://schemas.microsoft.com/office/drawing/2014/main" id="{FF0ED5D6-A768-4025-9534-AA65830C83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1875" b="21875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3FEEE5-8DD7-4FA8-8F55-3D977420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>
                <a:solidFill>
                  <a:srgbClr val="FFFFFF"/>
                </a:solidFill>
              </a:rPr>
              <a:t>ELICITAÇÃO DE REQUISITOS</a:t>
            </a:r>
            <a:endParaRPr lang="en-US" sz="8000">
              <a:solidFill>
                <a:srgbClr val="FFFFFF"/>
              </a:solidFill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8148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1317</Words>
  <Application>Microsoft Office PowerPoint</Application>
  <PresentationFormat>Widescreen</PresentationFormat>
  <Paragraphs>130</Paragraphs>
  <Slides>25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3" baseType="lpstr">
      <vt:lpstr>Arial</vt:lpstr>
      <vt:lpstr>Arial,Sans-Serif</vt:lpstr>
      <vt:lpstr>Avenir Next LT Pro Light</vt:lpstr>
      <vt:lpstr>Calibre</vt:lpstr>
      <vt:lpstr>Calibri</vt:lpstr>
      <vt:lpstr>Calibri Light</vt:lpstr>
      <vt:lpstr>Exo 2</vt:lpstr>
      <vt:lpstr>Retrospect</vt:lpstr>
      <vt:lpstr>SuperVisor</vt:lpstr>
      <vt:lpstr>EQUIPE</vt:lpstr>
      <vt:lpstr>CONTEXTUALIZAÇÃO</vt:lpstr>
      <vt:lpstr>NEGÓCIO</vt:lpstr>
      <vt:lpstr>PROBLEMA Meta: Inovar e agilizar o suporte de T.I </vt:lpstr>
      <vt:lpstr>VISITA VIRTUAL</vt:lpstr>
      <vt:lpstr>VISITA VIRTUAL: PROFESSOR</vt:lpstr>
      <vt:lpstr>VISITA VIRTUAL: TÉCNICO DE T.I</vt:lpstr>
      <vt:lpstr>ELICITAÇÃO DE REQUISITOS</vt:lpstr>
      <vt:lpstr>STORY BOARD</vt:lpstr>
      <vt:lpstr>USER STORIES: PROFESSOR</vt:lpstr>
      <vt:lpstr>USER STORIES: PROFESSOR</vt:lpstr>
      <vt:lpstr>USER STORIES: TÉCNICO DE T.I</vt:lpstr>
      <vt:lpstr>PROTO PERSONA: PROFESSOR</vt:lpstr>
      <vt:lpstr>PROTO PERSONA: TÉCNICO DE T.I</vt:lpstr>
      <vt:lpstr>CANVAS</vt:lpstr>
      <vt:lpstr>PRODUCT BACKLOG</vt:lpstr>
      <vt:lpstr>SOLUÇÃO</vt:lpstr>
      <vt:lpstr>INOVAÇÃO</vt:lpstr>
      <vt:lpstr>SITE </vt:lpstr>
      <vt:lpstr>BANCO DE DADOS</vt:lpstr>
      <vt:lpstr>Apresentação do PowerPoint</vt:lpstr>
      <vt:lpstr>CLIENTE LINUX</vt:lpstr>
      <vt:lpstr>CONCLUSÃO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Adélia Oliveira</cp:lastModifiedBy>
  <cp:revision>12</cp:revision>
  <dcterms:created xsi:type="dcterms:W3CDTF">2020-09-12T19:56:33Z</dcterms:created>
  <dcterms:modified xsi:type="dcterms:W3CDTF">2020-09-17T18:30:11Z</dcterms:modified>
</cp:coreProperties>
</file>