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83" r:id="rId12"/>
    <p:sldId id="270" r:id="rId13"/>
    <p:sldId id="271" r:id="rId14"/>
    <p:sldId id="272" r:id="rId15"/>
    <p:sldId id="273" r:id="rId16"/>
    <p:sldId id="275" r:id="rId17"/>
    <p:sldId id="268" r:id="rId18"/>
    <p:sldId id="276" r:id="rId19"/>
    <p:sldId id="277" r:id="rId20"/>
    <p:sldId id="278" r:id="rId21"/>
    <p:sldId id="280" r:id="rId22"/>
    <p:sldId id="285" r:id="rId23"/>
    <p:sldId id="284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1A"/>
    <a:srgbClr val="F65116"/>
    <a:srgbClr val="F76029"/>
    <a:srgbClr val="BD582C"/>
    <a:srgbClr val="E48312"/>
    <a:srgbClr val="FF8038"/>
    <a:srgbClr val="EF441D"/>
    <a:srgbClr val="0D171F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C5D7B7D8-0E9A-686F-CA6D-3E282FBA7E04}" v="120" dt="2020-09-15T23:25:09.00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DC73-20F8-4766-AB8B-AACA8103AA5D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092-0987-49C1-BBF9-2A0832326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5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DF092-0987-49C1-BBF9-2A08323260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8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DF092-0987-49C1-BBF9-2A08323260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8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738" y="2493105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err="1">
                <a:latin typeface="Avenir Next LT Pro Light"/>
              </a:rPr>
              <a:t>Super</a:t>
            </a:r>
            <a:r>
              <a:rPr lang="en-US" b="1" err="1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 BOARD</a:t>
            </a:r>
            <a:endParaRPr lang="en-US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7A94D6C-8E04-468B-AB0A-76D4E9D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3" y="1816873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5E84AA9A-6A08-4710-83E0-348E9E6E8C84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da minha máquina sem sair da </a:t>
            </a:r>
            <a:r>
              <a:rPr lang="pt-BR">
                <a:solidFill>
                  <a:srgbClr val="FFFFFF"/>
                </a:solidFill>
                <a:latin typeface="+mj-lt"/>
                <a:cs typeface="Times New Roman"/>
              </a:rPr>
              <a:t>sala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 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para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precise deixar os alunos sozinhos durante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F1F31931-5455-40A6-909E-AF754EC1C59D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interromper minha aula para ir até o setor de T.I da faculdade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porque não quero deixar de passar conteúdo para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os alunos.</a:t>
            </a:r>
            <a:endParaRPr lang="en-US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1F1B60-904E-4A21-AE52-82C99D3ECA51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um canal de comunicação direto com a equipe de T.I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 </a:t>
            </a:r>
            <a:r>
              <a:rPr lang="pt-BR">
                <a:latin typeface="+mj-lt"/>
                <a:cs typeface="Times New Roman"/>
              </a:rPr>
              <a:t>preciso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>
              <a:latin typeface="+mj-lt"/>
            </a:endParaRP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34725B20-9312-47C8-A993-A7189F914F2F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custGeom>
            <a:avLst/>
            <a:gdLst>
              <a:gd name="connsiteX0" fmla="*/ 0 w 3648816"/>
              <a:gd name="connsiteY0" fmla="*/ 0 h 1726922"/>
              <a:gd name="connsiteX1" fmla="*/ 448283 w 3648816"/>
              <a:gd name="connsiteY1" fmla="*/ 0 h 1726922"/>
              <a:gd name="connsiteX2" fmla="*/ 933054 w 3648816"/>
              <a:gd name="connsiteY2" fmla="*/ 0 h 1726922"/>
              <a:gd name="connsiteX3" fmla="*/ 1454314 w 3648816"/>
              <a:gd name="connsiteY3" fmla="*/ 0 h 1726922"/>
              <a:gd name="connsiteX4" fmla="*/ 1866109 w 3648816"/>
              <a:gd name="connsiteY4" fmla="*/ 0 h 1726922"/>
              <a:gd name="connsiteX5" fmla="*/ 2460345 w 3648816"/>
              <a:gd name="connsiteY5" fmla="*/ 0 h 1726922"/>
              <a:gd name="connsiteX6" fmla="*/ 2945116 w 3648816"/>
              <a:gd name="connsiteY6" fmla="*/ 0 h 1726922"/>
              <a:gd name="connsiteX7" fmla="*/ 3648816 w 3648816"/>
              <a:gd name="connsiteY7" fmla="*/ 0 h 1726922"/>
              <a:gd name="connsiteX8" fmla="*/ 3648816 w 3648816"/>
              <a:gd name="connsiteY8" fmla="*/ 523833 h 1726922"/>
              <a:gd name="connsiteX9" fmla="*/ 3648816 w 3648816"/>
              <a:gd name="connsiteY9" fmla="*/ 1082204 h 1726922"/>
              <a:gd name="connsiteX10" fmla="*/ 3648816 w 3648816"/>
              <a:gd name="connsiteY10" fmla="*/ 1726922 h 1726922"/>
              <a:gd name="connsiteX11" fmla="*/ 3054580 w 3648816"/>
              <a:gd name="connsiteY11" fmla="*/ 1726922 h 1726922"/>
              <a:gd name="connsiteX12" fmla="*/ 2496833 w 3648816"/>
              <a:gd name="connsiteY12" fmla="*/ 1726922 h 1726922"/>
              <a:gd name="connsiteX13" fmla="*/ 2085038 w 3648816"/>
              <a:gd name="connsiteY13" fmla="*/ 1726922 h 1726922"/>
              <a:gd name="connsiteX14" fmla="*/ 1563778 w 3648816"/>
              <a:gd name="connsiteY14" fmla="*/ 1726922 h 1726922"/>
              <a:gd name="connsiteX15" fmla="*/ 969543 w 3648816"/>
              <a:gd name="connsiteY15" fmla="*/ 1726922 h 1726922"/>
              <a:gd name="connsiteX16" fmla="*/ 0 w 3648816"/>
              <a:gd name="connsiteY16" fmla="*/ 1726922 h 1726922"/>
              <a:gd name="connsiteX17" fmla="*/ 0 w 3648816"/>
              <a:gd name="connsiteY17" fmla="*/ 1203089 h 1726922"/>
              <a:gd name="connsiteX18" fmla="*/ 0 w 3648816"/>
              <a:gd name="connsiteY18" fmla="*/ 610179 h 1726922"/>
              <a:gd name="connsiteX19" fmla="*/ 0 w 3648816"/>
              <a:gd name="connsiteY19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2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7560" y="1431863"/>
                  <a:pt x="3648816" y="1726922"/>
                </a:cubicBezTo>
                <a:cubicBezTo>
                  <a:pt x="3490333" y="1760610"/>
                  <a:pt x="3332917" y="1719351"/>
                  <a:pt x="3054580" y="1726922"/>
                </a:cubicBezTo>
                <a:cubicBezTo>
                  <a:pt x="2776243" y="1734493"/>
                  <a:pt x="2712780" y="1665114"/>
                  <a:pt x="2496833" y="1726922"/>
                </a:cubicBezTo>
                <a:cubicBezTo>
                  <a:pt x="2280886" y="1788730"/>
                  <a:pt x="2248722" y="1706762"/>
                  <a:pt x="2085038" y="1726922"/>
                </a:cubicBezTo>
                <a:cubicBezTo>
                  <a:pt x="1921354" y="1747082"/>
                  <a:pt x="1813510" y="1675378"/>
                  <a:pt x="1563778" y="1726922"/>
                </a:cubicBezTo>
                <a:cubicBezTo>
                  <a:pt x="1314046" y="1778466"/>
                  <a:pt x="1143107" y="1660150"/>
                  <a:pt x="969543" y="1726922"/>
                </a:cubicBezTo>
                <a:cubicBezTo>
                  <a:pt x="795980" y="1793694"/>
                  <a:pt x="317920" y="1653030"/>
                  <a:pt x="0" y="1726922"/>
                </a:cubicBezTo>
                <a:cubicBezTo>
                  <a:pt x="-39322" y="1518485"/>
                  <a:pt x="9199" y="1408990"/>
                  <a:pt x="0" y="1203089"/>
                </a:cubicBezTo>
                <a:cubicBezTo>
                  <a:pt x="-9199" y="997188"/>
                  <a:pt x="32526" y="757864"/>
                  <a:pt x="0" y="610179"/>
                </a:cubicBezTo>
                <a:cubicBezTo>
                  <a:pt x="-32526" y="462494"/>
                  <a:pt x="70443" y="257515"/>
                  <a:pt x="0" y="0"/>
                </a:cubicBezTo>
                <a:close/>
              </a:path>
              <a:path w="3648816" h="1726922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404" y="252407"/>
                  <a:pt x="3580929" y="290485"/>
                  <a:pt x="3648816" y="575641"/>
                </a:cubicBezTo>
                <a:cubicBezTo>
                  <a:pt x="3716703" y="860797"/>
                  <a:pt x="3646840" y="943645"/>
                  <a:pt x="3648816" y="1134012"/>
                </a:cubicBezTo>
                <a:cubicBezTo>
                  <a:pt x="3650792" y="1324379"/>
                  <a:pt x="3604053" y="1526505"/>
                  <a:pt x="3648816" y="1726922"/>
                </a:cubicBezTo>
                <a:cubicBezTo>
                  <a:pt x="3435520" y="1758041"/>
                  <a:pt x="3383636" y="1682355"/>
                  <a:pt x="3164045" y="1726922"/>
                </a:cubicBezTo>
                <a:cubicBezTo>
                  <a:pt x="2944454" y="1771489"/>
                  <a:pt x="2742969" y="1672933"/>
                  <a:pt x="2606297" y="1726922"/>
                </a:cubicBezTo>
                <a:cubicBezTo>
                  <a:pt x="2469625" y="1780911"/>
                  <a:pt x="2336482" y="1723057"/>
                  <a:pt x="2158014" y="1726922"/>
                </a:cubicBezTo>
                <a:cubicBezTo>
                  <a:pt x="1979546" y="1730787"/>
                  <a:pt x="1820209" y="1705165"/>
                  <a:pt x="1673243" y="1726922"/>
                </a:cubicBezTo>
                <a:cubicBezTo>
                  <a:pt x="1526277" y="1748679"/>
                  <a:pt x="1297268" y="1702566"/>
                  <a:pt x="1115495" y="1726922"/>
                </a:cubicBezTo>
                <a:cubicBezTo>
                  <a:pt x="933722" y="1751278"/>
                  <a:pt x="783452" y="1691640"/>
                  <a:pt x="521259" y="1726922"/>
                </a:cubicBezTo>
                <a:cubicBezTo>
                  <a:pt x="259066" y="1762204"/>
                  <a:pt x="128537" y="1674510"/>
                  <a:pt x="0" y="1726922"/>
                </a:cubicBezTo>
                <a:cubicBezTo>
                  <a:pt x="-1127" y="1502133"/>
                  <a:pt x="14237" y="1397207"/>
                  <a:pt x="0" y="1151281"/>
                </a:cubicBezTo>
                <a:cubicBezTo>
                  <a:pt x="-14237" y="905355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 </a:t>
            </a:r>
            <a:r>
              <a:rPr lang="pt-BR">
                <a:latin typeface="+mj-lt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atrasar o conteúdo que preparei aos alunos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2">
            <a:extLst>
              <a:ext uri="{FF2B5EF4-FFF2-40B4-BE49-F238E27FC236}">
                <a16:creationId xmlns:a16="http://schemas.microsoft.com/office/drawing/2014/main" id="{CCB276DA-74EA-4516-BFDE-22DAEA1056C4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pedir aos alunos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chamarem o suporte porque eles não podem perder conteúdo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da aula.</a:t>
            </a:r>
            <a:endParaRPr lang="en-US">
              <a:latin typeface="+mj-lt"/>
            </a:endParaRPr>
          </a:p>
        </p:txBody>
      </p:sp>
      <p:sp>
        <p:nvSpPr>
          <p:cNvPr id="12" name="Retângulo 6">
            <a:extLst>
              <a:ext uri="{FF2B5EF4-FFF2-40B4-BE49-F238E27FC236}">
                <a16:creationId xmlns:a16="http://schemas.microsoft.com/office/drawing/2014/main" id="{A4B2FA4C-4CCA-422C-8FC5-0BE3EA4B055A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 </a:t>
            </a:r>
            <a:r>
              <a:rPr lang="pt-BR">
                <a:latin typeface="+mj-lt"/>
              </a:rPr>
              <a:t>professor, </a:t>
            </a:r>
            <a:r>
              <a:rPr lang="pt-BR" b="1">
                <a:solidFill>
                  <a:srgbClr val="F76029"/>
                </a:solidFill>
                <a:latin typeface="+mj-lt"/>
              </a:rPr>
              <a:t>quero</a:t>
            </a:r>
            <a:r>
              <a:rPr lang="pt-BR">
                <a:solidFill>
                  <a:srgbClr val="F76029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uma solução para a diminuir o tempo de espera, </a:t>
            </a:r>
            <a:r>
              <a:rPr lang="pt-BR" b="1">
                <a:solidFill>
                  <a:srgbClr val="EF441D"/>
                </a:solidFill>
                <a:latin typeface="+mj-lt"/>
              </a:rPr>
              <a:t>para </a:t>
            </a:r>
            <a:r>
              <a:rPr lang="pt-BR">
                <a:latin typeface="+mj-lt"/>
              </a:rPr>
              <a:t>consertar o computador e eu poder começar a minha aula no horário certo, sem deixar que os alunos se distraiam.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18291574-9285-4B4E-A23D-BC1833EAB319}"/>
              </a:ext>
            </a:extLst>
          </p:cNvPr>
          <p:cNvSpPr/>
          <p:nvPr/>
        </p:nvSpPr>
        <p:spPr>
          <a:xfrm>
            <a:off x="6318984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F14609">
              <a:alpha val="69804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+mj-lt"/>
                <a:cs typeface="Arial" panose="020B0604020202020204" pitchFamily="34" charset="0"/>
              </a:rPr>
              <a:t>Eu,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enquanto</a:t>
            </a:r>
            <a:r>
              <a:rPr lang="en-US">
                <a:latin typeface="+mj-lt"/>
                <a:cs typeface="Arial" panose="020B0604020202020204" pitchFamily="34" charset="0"/>
              </a:rPr>
              <a:t> professor,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preciso</a:t>
            </a:r>
            <a:r>
              <a:rPr lang="en-US" b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>
                <a:latin typeface="+mj-lt"/>
                <a:cs typeface="Arial" panose="020B0604020202020204" pitchFamily="34" charset="0"/>
              </a:rPr>
              <a:t>de </a:t>
            </a:r>
            <a:r>
              <a:rPr lang="en-US" err="1">
                <a:latin typeface="+mj-lt"/>
                <a:cs typeface="Arial" panose="020B0604020202020204" pitchFamily="34" charset="0"/>
              </a:rPr>
              <a:t>uma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maneira</a:t>
            </a:r>
            <a:r>
              <a:rPr lang="en-US">
                <a:latin typeface="+mj-lt"/>
                <a:cs typeface="Arial" panose="020B0604020202020204" pitchFamily="34" charset="0"/>
              </a:rPr>
              <a:t> de </a:t>
            </a:r>
            <a:r>
              <a:rPr lang="en-US" err="1">
                <a:latin typeface="+mj-lt"/>
                <a:cs typeface="Arial" panose="020B0604020202020204" pitchFamily="34" charset="0"/>
              </a:rPr>
              <a:t>contatar</a:t>
            </a:r>
            <a:r>
              <a:rPr lang="en-US">
                <a:latin typeface="+mj-lt"/>
                <a:cs typeface="Arial" panose="020B0604020202020204" pitchFamily="34" charset="0"/>
              </a:rPr>
              <a:t> o </a:t>
            </a:r>
            <a:r>
              <a:rPr lang="en-US" err="1">
                <a:latin typeface="+mj-lt"/>
                <a:cs typeface="Arial" panose="020B0604020202020204" pitchFamily="34" charset="0"/>
              </a:rPr>
              <a:t>suporte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sem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precisar</a:t>
            </a:r>
            <a:r>
              <a:rPr lang="en-US">
                <a:latin typeface="+mj-lt"/>
                <a:cs typeface="Arial" panose="020B0604020202020204" pitchFamily="34" charset="0"/>
              </a:rPr>
              <a:t> mandar </a:t>
            </a:r>
            <a:r>
              <a:rPr lang="en-US" err="1">
                <a:latin typeface="+mj-lt"/>
                <a:cs typeface="Arial" panose="020B0604020202020204" pitchFamily="34" charset="0"/>
              </a:rPr>
              <a:t>algum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aluno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ir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até</a:t>
            </a:r>
            <a:r>
              <a:rPr lang="en-US">
                <a:latin typeface="+mj-lt"/>
                <a:cs typeface="Arial" panose="020B0604020202020204" pitchFamily="34" charset="0"/>
              </a:rPr>
              <a:t> 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 do </a:t>
            </a:r>
            <a:r>
              <a:rPr lang="en-US" err="1">
                <a:latin typeface="+mj-lt"/>
                <a:cs typeface="Arial" panose="020B0604020202020204" pitchFamily="34" charset="0"/>
              </a:rPr>
              <a:t>técnico</a:t>
            </a:r>
            <a:r>
              <a:rPr lang="en-US">
                <a:latin typeface="+mj-lt"/>
                <a:cs typeface="Arial" panose="020B0604020202020204" pitchFamily="34" charset="0"/>
              </a:rPr>
              <a:t>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porque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muitas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vezes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ele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acaba</a:t>
            </a:r>
            <a:r>
              <a:rPr lang="en-US">
                <a:latin typeface="+mj-lt"/>
                <a:cs typeface="Arial" panose="020B0604020202020204" pitchFamily="34" charset="0"/>
              </a:rPr>
              <a:t> se </a:t>
            </a:r>
            <a:r>
              <a:rPr lang="en-US" err="1">
                <a:latin typeface="+mj-lt"/>
                <a:cs typeface="Arial" panose="020B0604020202020204" pitchFamily="34" charset="0"/>
              </a:rPr>
              <a:t>dispersando</a:t>
            </a:r>
            <a:r>
              <a:rPr lang="en-US">
                <a:latin typeface="+mj-lt"/>
                <a:cs typeface="Arial" panose="020B0604020202020204" pitchFamily="34" charset="0"/>
              </a:rPr>
              <a:t> no </a:t>
            </a:r>
            <a:r>
              <a:rPr lang="en-US" err="1">
                <a:latin typeface="+mj-lt"/>
                <a:cs typeface="Arial" panose="020B0604020202020204" pitchFamily="34" charset="0"/>
              </a:rPr>
              <a:t>caminho</a:t>
            </a:r>
            <a:r>
              <a:rPr lang="en-US">
                <a:latin typeface="+mj-lt"/>
                <a:cs typeface="Arial" panose="020B0604020202020204" pitchFamily="34" charset="0"/>
              </a:rPr>
              <a:t>, e </a:t>
            </a:r>
            <a:r>
              <a:rPr lang="en-US" err="1">
                <a:latin typeface="+mj-lt"/>
                <a:cs typeface="Arial" panose="020B0604020202020204" pitchFamily="34" charset="0"/>
              </a:rPr>
              <a:t>demorando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retornar</a:t>
            </a:r>
            <a:r>
              <a:rPr lang="en-US">
                <a:latin typeface="+mj-lt"/>
                <a:cs typeface="Arial" panose="020B0604020202020204" pitchFamily="34" charset="0"/>
              </a:rPr>
              <a:t> para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F9A752A5-E60C-4465-AF0B-5F0050C299AE}"/>
              </a:ext>
            </a:extLst>
          </p:cNvPr>
          <p:cNvSpPr/>
          <p:nvPr/>
        </p:nvSpPr>
        <p:spPr>
          <a:xfrm>
            <a:off x="1658753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professor, não gosto de mudar o meu planejamento da aula, mas muitas vezes é preciso, pois o computador não colabora comigo, e o técnico demora para resolver. </a:t>
            </a:r>
            <a:r>
              <a:rPr lang="pt-BR" b="1">
                <a:solidFill>
                  <a:srgbClr val="F76029"/>
                </a:solidFill>
                <a:latin typeface="+mj-lt"/>
              </a:rPr>
              <a:t>Necessito </a:t>
            </a:r>
            <a:r>
              <a:rPr lang="pt-BR">
                <a:latin typeface="+mj-lt"/>
              </a:rPr>
              <a:t>de uma solução </a:t>
            </a:r>
            <a:r>
              <a:rPr lang="pt-BR" b="1">
                <a:solidFill>
                  <a:srgbClr val="F76029"/>
                </a:solidFill>
                <a:latin typeface="+mj-lt"/>
              </a:rPr>
              <a:t>para que </a:t>
            </a:r>
            <a:r>
              <a:rPr lang="pt-BR">
                <a:latin typeface="+mj-lt"/>
              </a:rPr>
              <a:t>isso não ocorra.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TÉCNICO DE T.I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6AA59C78-3EFD-4CC8-BFFF-8E68604BD417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uma maneira de diagnosticar o problema do computador de forma precisa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>
                <a:latin typeface="+mj-lt"/>
                <a:cs typeface="Times New Roman"/>
              </a:rPr>
              <a:t> quero solucioná-los rapidamente e assim evitar maiores problemas no período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ADAF099C-53C6-4DEE-BC8B-E0B4B0A2784A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diagnosticar o problema de forma remota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para</a:t>
            </a:r>
            <a:r>
              <a:rPr lang="pt-BR">
                <a:latin typeface="+mj-lt"/>
                <a:cs typeface="Times New Roman"/>
              </a:rPr>
              <a:t> separar problemas que podem ser resolvidos à distância e os que necessitam de suporte presencial. </a:t>
            </a:r>
            <a:endParaRPr lang="en-US">
              <a:latin typeface="+mj-lt"/>
            </a:endParaRPr>
          </a:p>
        </p:txBody>
      </p:sp>
      <p:sp>
        <p:nvSpPr>
          <p:cNvPr id="9" name="Retângulo 12">
            <a:extLst>
              <a:ext uri="{FF2B5EF4-FFF2-40B4-BE49-F238E27FC236}">
                <a16:creationId xmlns:a16="http://schemas.microsoft.com/office/drawing/2014/main" id="{F5B6C503-3445-43AC-8215-6F13ABADF97C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monitorar os computadores para saber qual o problema quando algum professor me acionar,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os professores em sua maioria não entendem o que pode ter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14">
            <a:extLst>
              <a:ext uri="{FF2B5EF4-FFF2-40B4-BE49-F238E27FC236}">
                <a16:creationId xmlns:a16="http://schemas.microsoft.com/office/drawing/2014/main" id="{35D57AC6-2DDB-4721-BB05-7AAD4C035A2B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custGeom>
            <a:avLst/>
            <a:gdLst>
              <a:gd name="connsiteX0" fmla="*/ 0 w 4487978"/>
              <a:gd name="connsiteY0" fmla="*/ 0 h 1925559"/>
              <a:gd name="connsiteX1" fmla="*/ 650757 w 4487978"/>
              <a:gd name="connsiteY1" fmla="*/ 0 h 1925559"/>
              <a:gd name="connsiteX2" fmla="*/ 1166874 w 4487978"/>
              <a:gd name="connsiteY2" fmla="*/ 0 h 1925559"/>
              <a:gd name="connsiteX3" fmla="*/ 1772751 w 4487978"/>
              <a:gd name="connsiteY3" fmla="*/ 0 h 1925559"/>
              <a:gd name="connsiteX4" fmla="*/ 2199109 w 4487978"/>
              <a:gd name="connsiteY4" fmla="*/ 0 h 1925559"/>
              <a:gd name="connsiteX5" fmla="*/ 2849866 w 4487978"/>
              <a:gd name="connsiteY5" fmla="*/ 0 h 1925559"/>
              <a:gd name="connsiteX6" fmla="*/ 3410863 w 4487978"/>
              <a:gd name="connsiteY6" fmla="*/ 0 h 1925559"/>
              <a:gd name="connsiteX7" fmla="*/ 3926981 w 4487978"/>
              <a:gd name="connsiteY7" fmla="*/ 0 h 1925559"/>
              <a:gd name="connsiteX8" fmla="*/ 4487978 w 4487978"/>
              <a:gd name="connsiteY8" fmla="*/ 0 h 1925559"/>
              <a:gd name="connsiteX9" fmla="*/ 4487978 w 4487978"/>
              <a:gd name="connsiteY9" fmla="*/ 423623 h 1925559"/>
              <a:gd name="connsiteX10" fmla="*/ 4487978 w 4487978"/>
              <a:gd name="connsiteY10" fmla="*/ 943524 h 1925559"/>
              <a:gd name="connsiteX11" fmla="*/ 4487978 w 4487978"/>
              <a:gd name="connsiteY11" fmla="*/ 1444169 h 1925559"/>
              <a:gd name="connsiteX12" fmla="*/ 4487978 w 4487978"/>
              <a:gd name="connsiteY12" fmla="*/ 1925559 h 1925559"/>
              <a:gd name="connsiteX13" fmla="*/ 4016740 w 4487978"/>
              <a:gd name="connsiteY13" fmla="*/ 1925559 h 1925559"/>
              <a:gd name="connsiteX14" fmla="*/ 3590382 w 4487978"/>
              <a:gd name="connsiteY14" fmla="*/ 1925559 h 1925559"/>
              <a:gd name="connsiteX15" fmla="*/ 3164024 w 4487978"/>
              <a:gd name="connsiteY15" fmla="*/ 1925559 h 1925559"/>
              <a:gd name="connsiteX16" fmla="*/ 2558147 w 4487978"/>
              <a:gd name="connsiteY16" fmla="*/ 1925559 h 1925559"/>
              <a:gd name="connsiteX17" fmla="*/ 2131790 w 4487978"/>
              <a:gd name="connsiteY17" fmla="*/ 1925559 h 1925559"/>
              <a:gd name="connsiteX18" fmla="*/ 1705432 w 4487978"/>
              <a:gd name="connsiteY18" fmla="*/ 1925559 h 1925559"/>
              <a:gd name="connsiteX19" fmla="*/ 1279074 w 4487978"/>
              <a:gd name="connsiteY19" fmla="*/ 1925559 h 1925559"/>
              <a:gd name="connsiteX20" fmla="*/ 762956 w 4487978"/>
              <a:gd name="connsiteY20" fmla="*/ 1925559 h 1925559"/>
              <a:gd name="connsiteX21" fmla="*/ 0 w 4487978"/>
              <a:gd name="connsiteY21" fmla="*/ 1925559 h 1925559"/>
              <a:gd name="connsiteX22" fmla="*/ 0 w 4487978"/>
              <a:gd name="connsiteY22" fmla="*/ 1444169 h 1925559"/>
              <a:gd name="connsiteX23" fmla="*/ 0 w 4487978"/>
              <a:gd name="connsiteY23" fmla="*/ 1001291 h 1925559"/>
              <a:gd name="connsiteX24" fmla="*/ 0 w 4487978"/>
              <a:gd name="connsiteY24" fmla="*/ 539157 h 1925559"/>
              <a:gd name="connsiteX25" fmla="*/ 0 w 4487978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7978" h="1925559" fill="none" extrusionOk="0">
                <a:moveTo>
                  <a:pt x="0" y="0"/>
                </a:moveTo>
                <a:cubicBezTo>
                  <a:pt x="198627" y="-26914"/>
                  <a:pt x="507375" y="78047"/>
                  <a:pt x="650757" y="0"/>
                </a:cubicBezTo>
                <a:cubicBezTo>
                  <a:pt x="794139" y="-78047"/>
                  <a:pt x="977709" y="18378"/>
                  <a:pt x="1166874" y="0"/>
                </a:cubicBezTo>
                <a:cubicBezTo>
                  <a:pt x="1356039" y="-18378"/>
                  <a:pt x="1528947" y="44031"/>
                  <a:pt x="1772751" y="0"/>
                </a:cubicBezTo>
                <a:cubicBezTo>
                  <a:pt x="2016555" y="-44031"/>
                  <a:pt x="1988718" y="22154"/>
                  <a:pt x="2199109" y="0"/>
                </a:cubicBezTo>
                <a:cubicBezTo>
                  <a:pt x="2409500" y="-22154"/>
                  <a:pt x="2604371" y="37709"/>
                  <a:pt x="2849866" y="0"/>
                </a:cubicBezTo>
                <a:cubicBezTo>
                  <a:pt x="3095361" y="-37709"/>
                  <a:pt x="3216118" y="65283"/>
                  <a:pt x="3410863" y="0"/>
                </a:cubicBezTo>
                <a:cubicBezTo>
                  <a:pt x="3605608" y="-65283"/>
                  <a:pt x="3739990" y="17853"/>
                  <a:pt x="3926981" y="0"/>
                </a:cubicBezTo>
                <a:cubicBezTo>
                  <a:pt x="4113972" y="-17853"/>
                  <a:pt x="4266167" y="47068"/>
                  <a:pt x="4487978" y="0"/>
                </a:cubicBezTo>
                <a:cubicBezTo>
                  <a:pt x="4536503" y="132357"/>
                  <a:pt x="4437993" y="327255"/>
                  <a:pt x="4487978" y="423623"/>
                </a:cubicBezTo>
                <a:cubicBezTo>
                  <a:pt x="4537963" y="519991"/>
                  <a:pt x="4450313" y="701262"/>
                  <a:pt x="4487978" y="943524"/>
                </a:cubicBezTo>
                <a:cubicBezTo>
                  <a:pt x="4525643" y="1185786"/>
                  <a:pt x="4462605" y="1210487"/>
                  <a:pt x="4487978" y="1444169"/>
                </a:cubicBezTo>
                <a:cubicBezTo>
                  <a:pt x="4513351" y="1677851"/>
                  <a:pt x="4481009" y="1757689"/>
                  <a:pt x="4487978" y="1925559"/>
                </a:cubicBezTo>
                <a:cubicBezTo>
                  <a:pt x="4262033" y="1941292"/>
                  <a:pt x="4160080" y="1916631"/>
                  <a:pt x="4016740" y="1925559"/>
                </a:cubicBezTo>
                <a:cubicBezTo>
                  <a:pt x="3873400" y="1934487"/>
                  <a:pt x="3709631" y="1900781"/>
                  <a:pt x="3590382" y="1925559"/>
                </a:cubicBezTo>
                <a:cubicBezTo>
                  <a:pt x="3471133" y="1950337"/>
                  <a:pt x="3297453" y="1900814"/>
                  <a:pt x="3164024" y="1925559"/>
                </a:cubicBezTo>
                <a:cubicBezTo>
                  <a:pt x="3030595" y="1950304"/>
                  <a:pt x="2695999" y="1919248"/>
                  <a:pt x="2558147" y="1925559"/>
                </a:cubicBezTo>
                <a:cubicBezTo>
                  <a:pt x="2420295" y="1931870"/>
                  <a:pt x="2217681" y="1912671"/>
                  <a:pt x="2131790" y="1925559"/>
                </a:cubicBezTo>
                <a:cubicBezTo>
                  <a:pt x="2045899" y="1938447"/>
                  <a:pt x="1873383" y="1903072"/>
                  <a:pt x="1705432" y="1925559"/>
                </a:cubicBezTo>
                <a:cubicBezTo>
                  <a:pt x="1537481" y="1948046"/>
                  <a:pt x="1488738" y="1888587"/>
                  <a:pt x="1279074" y="1925559"/>
                </a:cubicBezTo>
                <a:cubicBezTo>
                  <a:pt x="1069410" y="1962531"/>
                  <a:pt x="959916" y="1872489"/>
                  <a:pt x="762956" y="1925559"/>
                </a:cubicBezTo>
                <a:cubicBezTo>
                  <a:pt x="565996" y="1978629"/>
                  <a:pt x="271401" y="1873366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487978" h="192555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18248" y="150750"/>
                  <a:pt x="4465178" y="306617"/>
                  <a:pt x="4487978" y="481390"/>
                </a:cubicBezTo>
                <a:cubicBezTo>
                  <a:pt x="4510778" y="656163"/>
                  <a:pt x="4456625" y="778039"/>
                  <a:pt x="4487978" y="982035"/>
                </a:cubicBezTo>
                <a:cubicBezTo>
                  <a:pt x="4519331" y="1186031"/>
                  <a:pt x="4469366" y="1344170"/>
                  <a:pt x="4487978" y="1444169"/>
                </a:cubicBezTo>
                <a:cubicBezTo>
                  <a:pt x="4506590" y="1544168"/>
                  <a:pt x="4474890" y="1754155"/>
                  <a:pt x="4487978" y="1925559"/>
                </a:cubicBezTo>
                <a:cubicBezTo>
                  <a:pt x="4323076" y="1928269"/>
                  <a:pt x="4074776" y="1880796"/>
                  <a:pt x="3882101" y="1925559"/>
                </a:cubicBezTo>
                <a:cubicBezTo>
                  <a:pt x="3689426" y="1970322"/>
                  <a:pt x="3569173" y="1891682"/>
                  <a:pt x="3365984" y="1925559"/>
                </a:cubicBezTo>
                <a:cubicBezTo>
                  <a:pt x="3162795" y="1959436"/>
                  <a:pt x="2979179" y="1901249"/>
                  <a:pt x="2760106" y="1925559"/>
                </a:cubicBezTo>
                <a:cubicBezTo>
                  <a:pt x="2541033" y="1949869"/>
                  <a:pt x="2343879" y="1914927"/>
                  <a:pt x="2109350" y="1925559"/>
                </a:cubicBezTo>
                <a:cubicBezTo>
                  <a:pt x="1874821" y="1936191"/>
                  <a:pt x="1702960" y="1860725"/>
                  <a:pt x="1503473" y="1925559"/>
                </a:cubicBezTo>
                <a:cubicBezTo>
                  <a:pt x="1303986" y="1990393"/>
                  <a:pt x="1147176" y="1886472"/>
                  <a:pt x="942475" y="1925559"/>
                </a:cubicBezTo>
                <a:cubicBezTo>
                  <a:pt x="737774" y="1964646"/>
                  <a:pt x="614680" y="1906296"/>
                  <a:pt x="516117" y="1925559"/>
                </a:cubicBezTo>
                <a:cubicBezTo>
                  <a:pt x="417554" y="1944822"/>
                  <a:pt x="120749" y="1894000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</a:t>
            </a:r>
            <a:r>
              <a:rPr lang="pt-BR">
                <a:latin typeface="+mj-lt"/>
                <a:cs typeface="Times New Roman"/>
              </a:rPr>
              <a:t>,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ter uma comunicação eficiente com os professores e alunos quando houver problemas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me deslocar toda hora.</a:t>
            </a:r>
            <a:endParaRPr lang="en-US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T.I da Instituição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“Eu gostaria que os incidentes com os equipamentos fossem resolvidos  o mais rápido possível.”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8" y="162178"/>
            <a:ext cx="7926729" cy="7562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CANVAS</a:t>
            </a:r>
            <a:endParaRPr lang="en-US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21426" y="797236"/>
            <a:ext cx="11738951" cy="5543103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413788" y="2628176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45464"/>
            <a:ext cx="1923658" cy="83783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Venda e sustentação de </a:t>
            </a:r>
            <a:r>
              <a:rPr lang="pt-BR" sz="1400" i="1" dirty="0">
                <a:solidFill>
                  <a:schemeClr val="tx1"/>
                </a:solidFill>
                <a:latin typeface="Calibre"/>
              </a:rPr>
              <a:t>Software</a:t>
            </a:r>
            <a:r>
              <a:rPr lang="pt-BR" sz="1400" dirty="0">
                <a:solidFill>
                  <a:schemeClr val="tx1"/>
                </a:solidFill>
                <a:latin typeface="Calibre"/>
              </a:rPr>
              <a:t> para monitoramento de SO e </a:t>
            </a:r>
            <a:r>
              <a:rPr lang="pt-BR" sz="1400" i="1" dirty="0">
                <a:solidFill>
                  <a:schemeClr val="tx1"/>
                </a:solidFill>
                <a:latin typeface="Calibre"/>
              </a:rPr>
              <a:t>Hardware</a:t>
            </a:r>
            <a:endParaRPr lang="en-US" sz="1400" i="1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2806829" y="3648132"/>
            <a:ext cx="1923658" cy="33675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801033" y="4027894"/>
            <a:ext cx="1923658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Equipe de desenvolvimento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Atendimento ágil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Maior disponibilidade do sistema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Avaliar custo benefício da máquina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60993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via chat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602538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10743" y="2531729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4037095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762862" y="5010629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602220" y="525565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762862" y="5565788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Plataforma de </a:t>
            </a:r>
            <a:r>
              <a:rPr lang="pt-BR" sz="1400" i="1" dirty="0" err="1">
                <a:solidFill>
                  <a:schemeClr val="tx1"/>
                </a:solidFill>
                <a:latin typeface="Calibre"/>
              </a:rPr>
              <a:t>helpdesk</a:t>
            </a:r>
            <a:endParaRPr lang="en-US" sz="1400" i="1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30418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 20">
            <a:extLst>
              <a:ext uri="{FF2B5EF4-FFF2-40B4-BE49-F238E27FC236}">
                <a16:creationId xmlns:a16="http://schemas.microsoft.com/office/drawing/2014/main" id="{F4ABDE71-88C3-431A-8750-95464160438A}"/>
              </a:ext>
            </a:extLst>
          </p:cNvPr>
          <p:cNvSpPr/>
          <p:nvPr/>
        </p:nvSpPr>
        <p:spPr>
          <a:xfrm>
            <a:off x="6232602" y="4644156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de soluções de monitoramento de computadores</a:t>
            </a:r>
            <a:endParaRPr lang="en-US" sz="1400" dirty="0">
              <a:latin typeface="Calibre"/>
            </a:endParaRPr>
          </a:p>
        </p:txBody>
      </p:sp>
      <p:sp>
        <p:nvSpPr>
          <p:cNvPr id="4" name="Retângulo 20">
            <a:extLst>
              <a:ext uri="{FF2B5EF4-FFF2-40B4-BE49-F238E27FC236}">
                <a16:creationId xmlns:a16="http://schemas.microsoft.com/office/drawing/2014/main" id="{D479B23D-E2AA-4F3B-9393-3CAC55671478}"/>
              </a:ext>
            </a:extLst>
          </p:cNvPr>
          <p:cNvSpPr/>
          <p:nvPr/>
        </p:nvSpPr>
        <p:spPr>
          <a:xfrm>
            <a:off x="6232602" y="5417690"/>
            <a:ext cx="2008120" cy="712927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Pacotes promocionais dependendo da quantidade de máquinas</a:t>
            </a:r>
            <a:endParaRPr lang="en-US" sz="1400" dirty="0">
              <a:latin typeface="Calibre"/>
            </a:endParaRPr>
          </a:p>
        </p:txBody>
      </p:sp>
      <p:sp>
        <p:nvSpPr>
          <p:cNvPr id="5" name="Retângulo 20">
            <a:extLst>
              <a:ext uri="{FF2B5EF4-FFF2-40B4-BE49-F238E27FC236}">
                <a16:creationId xmlns:a16="http://schemas.microsoft.com/office/drawing/2014/main" id="{E7CBFE68-E685-42BC-BD8E-2C37B6F19D96}"/>
              </a:ext>
            </a:extLst>
          </p:cNvPr>
          <p:cNvSpPr/>
          <p:nvPr/>
        </p:nvSpPr>
        <p:spPr>
          <a:xfrm>
            <a:off x="8374711" y="5432413"/>
            <a:ext cx="1814803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>
                <a:latin typeface="Calibre"/>
              </a:rPr>
              <a:t>M</a:t>
            </a:r>
            <a:r>
              <a:rPr lang="pt-BR" sz="1400" dirty="0" err="1">
                <a:latin typeface="Calibre"/>
              </a:rPr>
              <a:t>ensalidade</a:t>
            </a:r>
            <a:r>
              <a:rPr lang="pt-BR" sz="1400" dirty="0">
                <a:latin typeface="Calibre"/>
              </a:rPr>
              <a:t>. </a:t>
            </a:r>
          </a:p>
          <a:p>
            <a:pPr algn="ctr"/>
            <a:r>
              <a:rPr lang="pt-BR" sz="1400" dirty="0">
                <a:latin typeface="Calibre"/>
              </a:rPr>
              <a:t>Desconto para mais de 5 ano de contrato</a:t>
            </a:r>
            <a:endParaRPr lang="en-US" sz="1400" dirty="0">
              <a:latin typeface="Calibre"/>
            </a:endParaRP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E789637E-03C7-4B2E-BA9C-50AC5563D348}"/>
              </a:ext>
            </a:extLst>
          </p:cNvPr>
          <p:cNvSpPr/>
          <p:nvPr/>
        </p:nvSpPr>
        <p:spPr>
          <a:xfrm>
            <a:off x="10323502" y="544156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a inovação separadamente</a:t>
            </a:r>
            <a:endParaRPr lang="en-US" sz="1400" dirty="0">
              <a:latin typeface="Calibre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 BACKLOG</a:t>
            </a:r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60809-1324-402E-817B-F8A0342F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5" y="1845588"/>
            <a:ext cx="9716946" cy="3726265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91E09F-31C4-41D9-AEC3-119C1AD9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414" y="1843148"/>
            <a:ext cx="2057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1207480"/>
            <a:ext cx="6857359" cy="5000815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ocorrência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estarão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um banco de dados que </a:t>
            </a:r>
            <a:r>
              <a:rPr lang="en-US" dirty="0" err="1">
                <a:ea typeface="+mn-lt"/>
                <a:cs typeface="+mn-lt"/>
              </a:rPr>
              <a:t>ajudará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incidências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Haverá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dashboard com </a:t>
            </a:r>
            <a:r>
              <a:rPr lang="en-US" dirty="0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 visual </a:t>
            </a:r>
            <a:r>
              <a:rPr lang="en-US" dirty="0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 de T.I </a:t>
            </a:r>
            <a:r>
              <a:rPr lang="en-US" dirty="0" err="1">
                <a:ea typeface="+mn-lt"/>
                <a:cs typeface="+mn-lt"/>
              </a:rPr>
              <a:t>conseguirá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 do </a:t>
            </a:r>
            <a:r>
              <a:rPr lang="en-US" dirty="0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Emitiremos</a:t>
            </a:r>
            <a:r>
              <a:rPr lang="en-US" dirty="0">
                <a:cs typeface="Calibri"/>
              </a:rPr>
              <a:t> um 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 para que a </a:t>
            </a:r>
            <a:r>
              <a:rPr lang="en-US" dirty="0" err="1">
                <a:cs typeface="Calibri"/>
              </a:rPr>
              <a:t>equipe</a:t>
            </a:r>
            <a:r>
              <a:rPr lang="en-US" dirty="0">
                <a:cs typeface="Calibri"/>
              </a:rPr>
              <a:t> de </a:t>
            </a:r>
            <a:r>
              <a:rPr lang="en-US" dirty="0">
                <a:ea typeface="+mn-lt"/>
                <a:cs typeface="+mn-lt"/>
              </a:rPr>
              <a:t>T.I. 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determinada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pontuação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atendimento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melhoria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   </a:t>
            </a:r>
            <a:r>
              <a:rPr lang="en-US" dirty="0" err="1">
                <a:cs typeface="Calibri" panose="020F0502020204030204"/>
              </a:rPr>
              <a:t>Criação</a:t>
            </a:r>
            <a:r>
              <a:rPr lang="en-US" dirty="0">
                <a:cs typeface="Calibri" panose="020F0502020204030204"/>
              </a:rPr>
              <a:t> de um Ticket para </a:t>
            </a:r>
            <a:r>
              <a:rPr lang="en-US" dirty="0" err="1">
                <a:cs typeface="Calibri" panose="020F0502020204030204"/>
              </a:rPr>
              <a:t>cada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acordo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incidente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err="1">
                <a:cs typeface="Calibri" panose="020F0502020204030204"/>
              </a:rPr>
              <a:t>Facilitando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agilizando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dos </a:t>
            </a:r>
            <a:r>
              <a:rPr lang="en-US" dirty="0" err="1">
                <a:cs typeface="Calibri" panose="020F0502020204030204"/>
              </a:rPr>
              <a:t>envolvidos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        </a:t>
            </a:r>
            <a:r>
              <a:rPr lang="en-US" dirty="0" err="1">
                <a:cs typeface="Calibri" panose="020F0502020204030204"/>
              </a:rPr>
              <a:t>Haverá</a:t>
            </a:r>
            <a:r>
              <a:rPr lang="en-US" dirty="0">
                <a:cs typeface="Calibri" panose="020F0502020204030204"/>
              </a:rPr>
              <a:t> um </a:t>
            </a:r>
            <a:r>
              <a:rPr lang="en-US" dirty="0" err="1">
                <a:cs typeface="Calibri" panose="020F0502020204030204"/>
              </a:rPr>
              <a:t>ícone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i="1" dirty="0">
                <a:cs typeface="Calibri" panose="020F0502020204030204"/>
              </a:rPr>
              <a:t>dashboard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fácil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interação</a:t>
            </a:r>
            <a:r>
              <a:rPr lang="en-US" dirty="0">
                <a:cs typeface="Calibri" panose="020F0502020204030204"/>
              </a:rPr>
              <a:t> do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faculdade</a:t>
            </a:r>
            <a:r>
              <a:rPr lang="en-US" dirty="0">
                <a:cs typeface="Calibri" panose="020F0502020204030204"/>
              </a:rPr>
              <a:t> com a </a:t>
            </a:r>
            <a:r>
              <a:rPr lang="en-US" dirty="0" err="1">
                <a:cs typeface="Calibri" panose="020F0502020204030204"/>
              </a:rPr>
              <a:t>SuperVisor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Karina Lie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 </a:t>
            </a:r>
            <a:endParaRPr lang="en-US" sz="8000" b="1">
              <a:cs typeface="Calibri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5338F-0DD4-4716-A2E0-C27B0893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E4F99-D125-48AC-899D-3B193736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0DE6ED-70C5-46EB-8C0B-FA09AB80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26" y="286603"/>
            <a:ext cx="9945754" cy="59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2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graphics&#10;&#10;Description automatically generated">
            <a:extLst>
              <a:ext uri="{FF2B5EF4-FFF2-40B4-BE49-F238E27FC236}">
                <a16:creationId xmlns:a16="http://schemas.microsoft.com/office/drawing/2014/main" id="{DA83E3F1-6A8C-4948-875F-E2940E41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02" r="-2" b="399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CLIENTE LINUX</a:t>
            </a:r>
            <a:endParaRPr lang="en-US" sz="8000" b="1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5014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err="1">
                <a:cs typeface="Calibri"/>
              </a:rPr>
              <a:t>Ao</a:t>
            </a:r>
            <a:r>
              <a:rPr lang="en-US" sz="2400">
                <a:cs typeface="Calibri"/>
              </a:rPr>
              <a:t> final </a:t>
            </a:r>
            <a:r>
              <a:rPr lang="en-US" sz="2400" err="1">
                <a:cs typeface="Calibri"/>
              </a:rPr>
              <a:t>desta</a:t>
            </a:r>
            <a:r>
              <a:rPr lang="en-US" sz="2400">
                <a:cs typeface="Calibri"/>
              </a:rPr>
              <a:t> sprint, </a:t>
            </a:r>
            <a:r>
              <a:rPr lang="en-US" sz="2400" err="1">
                <a:cs typeface="Calibri"/>
              </a:rPr>
              <a:t>concluímos</a:t>
            </a:r>
            <a:r>
              <a:rPr lang="en-US" sz="2400">
                <a:cs typeface="Calibri"/>
              </a:rPr>
              <a:t> que o </a:t>
            </a:r>
            <a:r>
              <a:rPr lang="en-US" sz="2400" err="1">
                <a:cs typeface="Calibri"/>
              </a:rPr>
              <a:t>meio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acadêmico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necessita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cada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vez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mais</a:t>
            </a:r>
            <a:r>
              <a:rPr lang="en-US" sz="2400">
                <a:cs typeface="Calibri"/>
              </a:rPr>
              <a:t> da </a:t>
            </a:r>
            <a:r>
              <a:rPr lang="en-US" sz="2400" err="1">
                <a:cs typeface="Calibri"/>
              </a:rPr>
              <a:t>tecnologia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nas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salas</a:t>
            </a:r>
            <a:r>
              <a:rPr lang="en-US" sz="2400">
                <a:cs typeface="Calibri"/>
              </a:rPr>
              <a:t> de aula, no </a:t>
            </a:r>
            <a:r>
              <a:rPr lang="en-US" sz="2400" err="1">
                <a:cs typeface="Calibri"/>
              </a:rPr>
              <a:t>entanto</a:t>
            </a:r>
            <a:r>
              <a:rPr lang="en-US" sz="2400">
                <a:cs typeface="Calibri"/>
              </a:rPr>
              <a:t>, o </a:t>
            </a:r>
            <a:r>
              <a:rPr lang="en-US" sz="2400" err="1">
                <a:cs typeface="Calibri"/>
              </a:rPr>
              <a:t>suporte</a:t>
            </a:r>
            <a:r>
              <a:rPr lang="en-US" sz="2400">
                <a:cs typeface="Calibri"/>
              </a:rPr>
              <a:t> de T.I </a:t>
            </a:r>
            <a:r>
              <a:rPr lang="en-US" sz="2400" err="1">
                <a:cs typeface="Calibri"/>
              </a:rPr>
              <a:t>aos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professores</a:t>
            </a:r>
            <a:r>
              <a:rPr lang="en-US" sz="2400">
                <a:cs typeface="Calibri"/>
              </a:rPr>
              <a:t> é </a:t>
            </a:r>
            <a:r>
              <a:rPr lang="en-US" sz="2400" err="1">
                <a:cs typeface="Calibri"/>
              </a:rPr>
              <a:t>tão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fraco</a:t>
            </a:r>
            <a:r>
              <a:rPr lang="en-US" sz="2400">
                <a:cs typeface="Calibri"/>
              </a:rPr>
              <a:t> que </a:t>
            </a:r>
            <a:r>
              <a:rPr lang="en-US" sz="2400" err="1">
                <a:cs typeface="Calibri"/>
              </a:rPr>
              <a:t>gera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insegurança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mesmos</a:t>
            </a:r>
            <a:r>
              <a:rPr lang="en-US" sz="2400">
                <a:cs typeface="Calibri"/>
              </a:rPr>
              <a:t>. </a:t>
            </a:r>
            <a:endParaRPr lang="en-US"/>
          </a:p>
          <a:p>
            <a:pPr algn="just"/>
            <a:r>
              <a:rPr lang="en-US" sz="2400">
                <a:cs typeface="Calibri"/>
              </a:rPr>
              <a:t>A </a:t>
            </a:r>
            <a:r>
              <a:rPr lang="en-US" sz="2400" err="1">
                <a:cs typeface="Calibri"/>
              </a:rPr>
              <a:t>nossa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solução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foi</a:t>
            </a:r>
            <a:r>
              <a:rPr lang="en-US" sz="2400">
                <a:cs typeface="Calibri"/>
              </a:rPr>
              <a:t> apreciada e aprovada </a:t>
            </a:r>
            <a:r>
              <a:rPr lang="en-US" sz="2400" err="1">
                <a:cs typeface="Calibri"/>
              </a:rPr>
              <a:t>pelos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envolvidos</a:t>
            </a:r>
            <a:r>
              <a:rPr lang="en-US" sz="2400">
                <a:cs typeface="Calibri"/>
              </a:rPr>
              <a:t>, que </a:t>
            </a:r>
            <a:r>
              <a:rPr lang="en-US" sz="2400" err="1">
                <a:cs typeface="Calibri"/>
              </a:rPr>
              <a:t>ficaram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entusiasmados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sobre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como</a:t>
            </a:r>
            <a:r>
              <a:rPr lang="en-US" sz="2400">
                <a:cs typeface="Calibri"/>
              </a:rPr>
              <a:t> o </a:t>
            </a:r>
            <a:r>
              <a:rPr lang="en-US" sz="2400" err="1">
                <a:cs typeface="Calibri"/>
              </a:rPr>
              <a:t>sistema</a:t>
            </a:r>
            <a:r>
              <a:rPr lang="en-US" sz="2400">
                <a:cs typeface="Calibri"/>
              </a:rPr>
              <a:t> de </a:t>
            </a:r>
            <a:r>
              <a:rPr lang="en-US" sz="2400" err="1">
                <a:cs typeface="Calibri"/>
              </a:rPr>
              <a:t>monitoramento</a:t>
            </a:r>
            <a:r>
              <a:rPr lang="en-US" sz="2400">
                <a:cs typeface="Calibri"/>
              </a:rPr>
              <a:t> e </a:t>
            </a:r>
            <a:r>
              <a:rPr lang="en-US" sz="2400" err="1">
                <a:cs typeface="Calibri"/>
              </a:rPr>
              <a:t>atendimento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remoto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pode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facilitar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agilizar</a:t>
            </a:r>
            <a:r>
              <a:rPr lang="en-US" sz="2400">
                <a:cs typeface="Calibri"/>
              </a:rPr>
              <a:t> e minimizar </a:t>
            </a:r>
            <a:r>
              <a:rPr lang="en-US" sz="2400" err="1">
                <a:cs typeface="Calibri"/>
              </a:rPr>
              <a:t>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problemas</a:t>
            </a:r>
            <a:r>
              <a:rPr lang="en-US" sz="2400">
                <a:cs typeface="Calibri"/>
              </a:rPr>
              <a:t> que as </a:t>
            </a:r>
            <a:r>
              <a:rPr lang="en-US" sz="2400" err="1">
                <a:cs typeface="Calibri"/>
              </a:rPr>
              <a:t>falhas</a:t>
            </a:r>
            <a:r>
              <a:rPr lang="en-US" sz="2400">
                <a:cs typeface="Calibri"/>
              </a:rPr>
              <a:t> da </a:t>
            </a:r>
            <a:r>
              <a:rPr lang="en-US" sz="2400" err="1">
                <a:cs typeface="Calibri"/>
              </a:rPr>
              <a:t>tecnologia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causam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rendimento</a:t>
            </a:r>
            <a:r>
              <a:rPr lang="en-US" sz="2400">
                <a:cs typeface="Calibri"/>
              </a:rPr>
              <a:t> das aulas e dos </a:t>
            </a:r>
            <a:r>
              <a:rPr lang="en-US" sz="2400" err="1">
                <a:cs typeface="Calibri"/>
              </a:rPr>
              <a:t>seus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principais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integrantes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alunos</a:t>
            </a:r>
            <a:r>
              <a:rPr lang="en-US" sz="2400"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CONTEXTUALIZAÇÃO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NEGÓCIO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89"/>
            <a:ext cx="9610477" cy="41972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A equipe de T.I da faculdade irá dar o suporte aos professores  que farão a solicitação de atendimento.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 Light"/>
              </a:rPr>
              <a:t>PROBLEMA</a:t>
            </a:r>
            <a:br>
              <a:rPr lang="en-US">
                <a:cs typeface="Calibri Light"/>
              </a:rPr>
            </a:br>
            <a:r>
              <a:rPr lang="pt-BR" sz="2400" b="1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PROFESSOR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SUPORTE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PROFESSOR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Gilson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233835"/>
            <a:ext cx="4396501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Existe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dificuldade</a:t>
            </a:r>
            <a:r>
              <a:rPr lang="en-US">
                <a:ea typeface="+mn-lt"/>
                <a:cs typeface="+mn-lt"/>
              </a:rPr>
              <a:t> de saber se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alunos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>
                <a:ea typeface="+mn-lt"/>
                <a:cs typeface="+mn-lt"/>
              </a:rPr>
              <a:t> com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arquivos</a:t>
            </a:r>
            <a:r>
              <a:rPr lang="en-US">
                <a:ea typeface="+mn-lt"/>
                <a:cs typeface="+mn-lt"/>
              </a:rPr>
              <a:t> da aula. O ideal é que fosse </a:t>
            </a:r>
            <a:r>
              <a:rPr lang="en-US" err="1">
                <a:ea typeface="+mn-lt"/>
                <a:cs typeface="+mn-lt"/>
              </a:rPr>
              <a:t>restrito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Chamei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devido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congelamento</a:t>
            </a:r>
            <a:r>
              <a:rPr lang="en-US">
                <a:cs typeface="Calibri" panose="020F0502020204030204"/>
              </a:rPr>
              <a:t> de </a:t>
            </a:r>
            <a:r>
              <a:rPr lang="en-US" err="1">
                <a:cs typeface="Calibri" panose="020F0502020204030204"/>
              </a:rPr>
              <a:t>tela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em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metade</a:t>
            </a:r>
            <a:r>
              <a:rPr lang="en-US">
                <a:cs typeface="Calibri" panose="020F0502020204030204"/>
              </a:rPr>
              <a:t> dos </a:t>
            </a:r>
            <a:r>
              <a:rPr lang="en-US" err="1">
                <a:cs typeface="Calibri" panose="020F0502020204030204"/>
              </a:rPr>
              <a:t>computadores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. Quando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resolveu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já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havia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perdido</a:t>
            </a:r>
            <a:r>
              <a:rPr lang="en-US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pedir</a:t>
            </a:r>
            <a:r>
              <a:rPr lang="en-US">
                <a:cs typeface="Calibri" panose="020F0502020204030204"/>
              </a:rPr>
              <a:t> para um </a:t>
            </a:r>
            <a:r>
              <a:rPr lang="en-US" err="1">
                <a:cs typeface="Calibri" panose="020F0502020204030204"/>
              </a:rPr>
              <a:t>aluno</a:t>
            </a:r>
            <a:r>
              <a:rPr lang="en-US">
                <a:cs typeface="Calibri" panose="020F0502020204030204"/>
              </a:rPr>
              <a:t> chamar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perdi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muito</a:t>
            </a:r>
            <a:r>
              <a:rPr lang="en-US">
                <a:cs typeface="Calibri" panose="020F0502020204030204"/>
              </a:rPr>
              <a:t> tempo pois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tinha</a:t>
            </a:r>
            <a:r>
              <a:rPr lang="en-US">
                <a:cs typeface="Calibri" panose="020F0502020204030204"/>
              </a:rPr>
              <a:t> aula auxiliar e </a:t>
            </a:r>
            <a:r>
              <a:rPr lang="en-US" err="1">
                <a:cs typeface="Calibri" panose="020F0502020204030204"/>
              </a:rPr>
              <a:t>tive</a:t>
            </a:r>
            <a:r>
              <a:rPr lang="en-US">
                <a:cs typeface="Calibri" panose="020F0502020204030204"/>
              </a:rPr>
              <a:t> que </a:t>
            </a:r>
            <a:r>
              <a:rPr lang="en-US" err="1">
                <a:cs typeface="Calibri" panose="020F0502020204030204"/>
              </a:rPr>
              <a:t>esperar</a:t>
            </a:r>
            <a:r>
              <a:rPr lang="en-US">
                <a:cs typeface="Calibri" panose="020F0502020204030204"/>
              </a:rPr>
              <a:t>."</a:t>
            </a:r>
          </a:p>
          <a:p>
            <a:pPr marL="0" indent="0" algn="just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4411" y="1739951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Paulo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73640" y="2241552"/>
            <a:ext cx="4647369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sala</a:t>
            </a:r>
            <a:r>
              <a:rPr lang="en-US">
                <a:ea typeface="+mn-lt"/>
                <a:cs typeface="+mn-lt"/>
              </a:rPr>
              <a:t> de aula é </a:t>
            </a:r>
            <a:r>
              <a:rPr lang="en-US" err="1">
                <a:ea typeface="+mn-lt"/>
                <a:cs typeface="+mn-lt"/>
              </a:rPr>
              <a:t>agregador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inovador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necessário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"Quando </a:t>
            </a:r>
            <a:r>
              <a:rPr lang="en-US" err="1">
                <a:cs typeface="Calibri" panose="020F0502020204030204"/>
              </a:rPr>
              <a:t>ocorre</a:t>
            </a:r>
            <a:r>
              <a:rPr lang="en-US">
                <a:cs typeface="Calibri" panose="020F0502020204030204"/>
              </a:rPr>
              <a:t> um </a:t>
            </a:r>
            <a:r>
              <a:rPr lang="en-US" err="1">
                <a:cs typeface="Calibri" panose="020F0502020204030204"/>
              </a:rPr>
              <a:t>problema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durante</a:t>
            </a:r>
            <a:r>
              <a:rPr lang="en-US">
                <a:cs typeface="Calibri" panose="020F0502020204030204"/>
              </a:rPr>
              <a:t> a aula, e </a:t>
            </a:r>
            <a:r>
              <a:rPr lang="en-US" err="1">
                <a:cs typeface="Calibri" panose="020F0502020204030204"/>
              </a:rPr>
              <a:t>percebo</a:t>
            </a:r>
            <a:r>
              <a:rPr lang="en-US">
                <a:cs typeface="Calibri" panose="020F0502020204030204"/>
              </a:rPr>
              <a:t> que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demorará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parto</a:t>
            </a:r>
            <a:r>
              <a:rPr lang="en-US">
                <a:cs typeface="Calibri" panose="020F0502020204030204"/>
              </a:rPr>
              <a:t> para o </a:t>
            </a:r>
            <a:r>
              <a:rPr lang="en-US" err="1">
                <a:cs typeface="Calibri" panose="020F0502020204030204"/>
              </a:rPr>
              <a:t>plano</a:t>
            </a:r>
            <a:r>
              <a:rPr lang="en-US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"Se o </a:t>
            </a:r>
            <a:r>
              <a:rPr lang="en-US" err="1">
                <a:cs typeface="Calibri" panose="020F0502020204030204"/>
              </a:rPr>
              <a:t>uso</a:t>
            </a:r>
            <a:r>
              <a:rPr lang="en-US">
                <a:cs typeface="Calibri" panose="020F0502020204030204"/>
              </a:rPr>
              <a:t> do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foi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imprecindível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aguardo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por, no </a:t>
            </a:r>
            <a:r>
              <a:rPr lang="en-US" err="1">
                <a:cs typeface="Calibri" panose="020F0502020204030204"/>
              </a:rPr>
              <a:t>máximo</a:t>
            </a:r>
            <a:r>
              <a:rPr lang="en-US">
                <a:cs typeface="Calibri" panose="020F0502020204030204"/>
              </a:rPr>
              <a:t>, 10 </a:t>
            </a:r>
            <a:r>
              <a:rPr lang="en-US" err="1">
                <a:cs typeface="Calibri" panose="020F0502020204030204"/>
              </a:rPr>
              <a:t>minutos</a:t>
            </a:r>
            <a:r>
              <a:rPr lang="en-US">
                <a:cs typeface="Calibri" panose="020F0502020204030204"/>
              </a:rPr>
              <a:t>, para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perder</a:t>
            </a:r>
            <a:r>
              <a:rPr lang="en-US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professores</a:t>
            </a:r>
            <a:r>
              <a:rPr lang="en-US">
                <a:cs typeface="Calibri" panose="020F0502020204030204"/>
              </a:rPr>
              <a:t> no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 e, </a:t>
            </a:r>
            <a:r>
              <a:rPr lang="en-US" err="1">
                <a:cs typeface="Calibri" panose="020F0502020204030204"/>
              </a:rPr>
              <a:t>portanto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deixam</a:t>
            </a:r>
            <a:r>
              <a:rPr lang="en-US">
                <a:cs typeface="Calibri" panose="020F0502020204030204"/>
              </a:rPr>
              <a:t> salvos 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arquivos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programas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desnecessários</a:t>
            </a:r>
            <a:r>
              <a:rPr lang="en-US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err="1">
                <a:cs typeface="Calibri" panose="020F0502020204030204"/>
              </a:rPr>
              <a:t>Monitoramento</a:t>
            </a:r>
            <a:r>
              <a:rPr lang="en-US">
                <a:cs typeface="Calibri" panose="020F0502020204030204"/>
              </a:rPr>
              <a:t> com </a:t>
            </a:r>
            <a:r>
              <a:rPr lang="en-US" err="1">
                <a:cs typeface="Calibri" panose="020F0502020204030204"/>
              </a:rPr>
              <a:t>atendimento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remoto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ajudaria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bastante</a:t>
            </a:r>
            <a:r>
              <a:rPr lang="en-US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TÉCNICO DE T.I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578293" cy="427624"/>
          </a:xfrm>
        </p:spPr>
        <p:txBody>
          <a:bodyPr/>
          <a:lstStyle/>
          <a:p>
            <a:r>
              <a:rPr lang="en-US" dirty="0"/>
              <a:t>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</a:t>
            </a:r>
            <a:r>
              <a:rPr lang="en-US" dirty="0" err="1">
                <a:cs typeface="Calibri" panose="020F0502020204030204"/>
              </a:rPr>
              <a:t>Quando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há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dois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chamados</a:t>
            </a:r>
            <a:r>
              <a:rPr lang="en-US" dirty="0">
                <a:cs typeface="Calibri" panose="020F0502020204030204"/>
              </a:rPr>
              <a:t>, é </a:t>
            </a:r>
            <a:r>
              <a:rPr lang="en-US" dirty="0" err="1">
                <a:cs typeface="Calibri" panose="020F0502020204030204"/>
              </a:rPr>
              <a:t>dificíl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atender</a:t>
            </a:r>
            <a:r>
              <a:rPr lang="en-US" dirty="0">
                <a:cs typeface="Calibri" panose="020F0502020204030204"/>
              </a:rPr>
              <a:t> as </a:t>
            </a:r>
            <a:r>
              <a:rPr lang="en-US" dirty="0" err="1">
                <a:cs typeface="Calibri" panose="020F0502020204030204"/>
              </a:rPr>
              <a:t>duas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salas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simultaneamente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 ”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ELICITAÇÃO DE REQUISITOS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1229</Words>
  <Application>Microsoft Office PowerPoint</Application>
  <PresentationFormat>Widescreen</PresentationFormat>
  <Paragraphs>127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Arial,Sans-Serif</vt:lpstr>
      <vt:lpstr>Avenir Next LT Pro Light</vt:lpstr>
      <vt:lpstr>Calibre</vt:lpstr>
      <vt:lpstr>Calibri</vt:lpstr>
      <vt:lpstr>Calibri Light</vt:lpstr>
      <vt:lpstr>Exo 2</vt:lpstr>
      <vt:lpstr>Retrospect</vt:lpstr>
      <vt:lpstr>SuperVisor</vt:lpstr>
      <vt:lpstr>EQUIPE</vt:lpstr>
      <vt:lpstr>CONTEXTUALIZAÇÃO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 </vt:lpstr>
      <vt:lpstr>BANCO DE DADOS</vt:lpstr>
      <vt:lpstr>Apresentação do PowerPoint</vt:lpstr>
      <vt:lpstr>CLIENTE LINUX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KARINA LIE WAKASSUQUI .</cp:lastModifiedBy>
  <cp:revision>10</cp:revision>
  <dcterms:created xsi:type="dcterms:W3CDTF">2020-09-12T19:56:33Z</dcterms:created>
  <dcterms:modified xsi:type="dcterms:W3CDTF">2020-09-16T21:43:32Z</dcterms:modified>
</cp:coreProperties>
</file>