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57" r:id="rId10"/>
    <p:sldId id="268" r:id="rId11"/>
    <p:sldId id="263" r:id="rId12"/>
    <p:sldId id="264" r:id="rId13"/>
    <p:sldId id="269" r:id="rId14"/>
    <p:sldId id="270" r:id="rId15"/>
    <p:sldId id="265" r:id="rId16"/>
    <p:sldId id="271" r:id="rId17"/>
    <p:sldId id="272" r:id="rId18"/>
    <p:sldId id="273" r:id="rId19"/>
    <p:sldId id="274" r:id="rId20"/>
    <p:sldId id="275" r:id="rId21"/>
    <p:sldId id="276" r:id="rId22"/>
    <p:sldId id="267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7A78"/>
    <a:srgbClr val="B6F2E8"/>
    <a:srgbClr val="17252A"/>
    <a:srgbClr val="67B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1A69BD-6828-BC66-712A-FBF65C7F5A3F}" v="14" dt="2020-09-14T16:18:29.126"/>
    <p1510:client id="{1BFC8AAE-F1B1-7E60-708B-A1EDD797F734}" v="119" dt="2020-09-14T16:52:15.167"/>
    <p1510:client id="{A2A358AA-FF82-BF98-5911-D6E5337BAEA8}" v="2" dt="2020-09-14T16:19:23.367"/>
    <p1510:client id="{EA41771B-78E9-443D-8DB0-5209B56E822B}" v="222" dt="2020-09-14T17:08:57.231"/>
    <p1510:client id="{F033A70B-8C95-0ED2-6264-BF135B2F845B}" v="417" dt="2020-09-14T17:14:05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45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06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43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86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07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54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25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2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38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44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99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50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8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.svg"/><Relationship Id="rId7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29.png"/><Relationship Id="rId10" Type="http://schemas.openxmlformats.org/officeDocument/2006/relationships/image" Target="../media/image35.svg"/><Relationship Id="rId4" Type="http://schemas.openxmlformats.org/officeDocument/2006/relationships/image" Target="../media/image2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4.pn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DB37EA8-AD50-4090-AF87-5943693CB260}"/>
              </a:ext>
            </a:extLst>
          </p:cNvPr>
          <p:cNvSpPr txBox="1"/>
          <p:nvPr/>
        </p:nvSpPr>
        <p:spPr>
          <a:xfrm>
            <a:off x="516024" y="4352644"/>
            <a:ext cx="3054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Anderson </a:t>
            </a:r>
            <a:r>
              <a:rPr lang="pt-BR" sz="1600" dirty="0" err="1">
                <a:solidFill>
                  <a:srgbClr val="3AAFA9"/>
                </a:solidFill>
                <a:latin typeface="Montserrat" panose="00000500000000000000" pitchFamily="2" charset="0"/>
              </a:rPr>
              <a:t>Sartorio</a:t>
            </a:r>
            <a:endParaRPr lang="pt-BR" sz="1600" dirty="0">
              <a:solidFill>
                <a:srgbClr val="3AAFA9"/>
              </a:solidFill>
              <a:latin typeface="Montserrat" panose="00000500000000000000" pitchFamily="2" charset="0"/>
            </a:endParaRP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Daniel Soares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Gabriel Gameiro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Giovanna de Jesus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Pedro </a:t>
            </a:r>
            <a:r>
              <a:rPr lang="pt-BR" sz="1600" dirty="0" err="1">
                <a:solidFill>
                  <a:srgbClr val="3AAFA9"/>
                </a:solidFill>
                <a:latin typeface="Montserrat" panose="00000500000000000000" pitchFamily="2" charset="0"/>
              </a:rPr>
              <a:t>Duó</a:t>
            </a:r>
            <a:endParaRPr lang="pt-BR" sz="1600" dirty="0">
              <a:solidFill>
                <a:srgbClr val="3AAFA9"/>
              </a:solidFill>
              <a:latin typeface="Montserrat" panose="00000500000000000000" pitchFamily="2" charset="0"/>
            </a:endParaRP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Victor Vicente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2E17E54-2FD1-4E7E-8D12-03EA177F03F2}"/>
              </a:ext>
            </a:extLst>
          </p:cNvPr>
          <p:cNvGrpSpPr/>
          <p:nvPr/>
        </p:nvGrpSpPr>
        <p:grpSpPr>
          <a:xfrm>
            <a:off x="862609" y="772878"/>
            <a:ext cx="6142452" cy="1668954"/>
            <a:chOff x="862609" y="772878"/>
            <a:chExt cx="6142452" cy="1668954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320CCA95-7714-4F7F-89E1-AB40D94001F2}"/>
                </a:ext>
              </a:extLst>
            </p:cNvPr>
            <p:cNvSpPr txBox="1"/>
            <p:nvPr/>
          </p:nvSpPr>
          <p:spPr>
            <a:xfrm>
              <a:off x="862609" y="772878"/>
              <a:ext cx="6142452" cy="133882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sz="7200" b="1" dirty="0" err="1">
                  <a:solidFill>
                    <a:srgbClr val="3AAFA9"/>
                  </a:solidFill>
                  <a:latin typeface="Montserrat Black"/>
                </a:rPr>
                <a:t>Cold</a:t>
              </a:r>
              <a:r>
                <a:rPr lang="pt-BR" sz="8100" dirty="0">
                  <a:solidFill>
                    <a:srgbClr val="3AAFA9"/>
                  </a:solidFill>
                  <a:latin typeface="Montserrat Black"/>
                </a:rPr>
                <a:t> </a:t>
              </a:r>
              <a:r>
                <a:rPr lang="pt-BR" sz="8100" b="1" dirty="0">
                  <a:solidFill>
                    <a:srgbClr val="3AAFA9"/>
                  </a:solidFill>
                  <a:latin typeface="Montserrat Black"/>
                </a:rPr>
                <a:t>Stock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8DFF093A-0DA7-4782-8529-7FCA98F5C048}"/>
                </a:ext>
              </a:extLst>
            </p:cNvPr>
            <p:cNvGrpSpPr/>
            <p:nvPr/>
          </p:nvGrpSpPr>
          <p:grpSpPr>
            <a:xfrm>
              <a:off x="984064" y="1984632"/>
              <a:ext cx="5532653" cy="457200"/>
              <a:chOff x="3338450" y="3349339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C39AE961-FF4D-479F-A978-713468A2F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3577939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FE271D9A-C064-4418-9F57-19C00A88CAB2}"/>
                  </a:ext>
                </a:extLst>
              </p:cNvPr>
              <p:cNvCxnSpPr/>
              <p:nvPr/>
            </p:nvCxnSpPr>
            <p:spPr>
              <a:xfrm>
                <a:off x="3338450" y="3577939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3" descr="Floco de Neve">
                <a:extLst>
                  <a:ext uri="{FF2B5EF4-FFF2-40B4-BE49-F238E27FC236}">
                    <a16:creationId xmlns:a16="http://schemas.microsoft.com/office/drawing/2014/main" id="{AB91B33A-94B1-4736-BBF0-77187AFAA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3349339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37F8E9F-48AC-4E8C-832F-6807D30EBB49}"/>
              </a:ext>
            </a:extLst>
          </p:cNvPr>
          <p:cNvSpPr txBox="1"/>
          <p:nvPr/>
        </p:nvSpPr>
        <p:spPr>
          <a:xfrm>
            <a:off x="452319" y="3096484"/>
            <a:ext cx="2842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3AAFA9"/>
                </a:solidFill>
                <a:latin typeface="Montserrat" panose="00000500000000000000" pitchFamily="2" charset="0"/>
              </a:rPr>
              <a:t>Sprint 2 – CCO</a:t>
            </a:r>
          </a:p>
          <a:p>
            <a:r>
              <a:rPr lang="pt-BR" sz="2000" dirty="0">
                <a:solidFill>
                  <a:srgbClr val="3AAFA9"/>
                </a:solidFill>
                <a:latin typeface="Montserrat" panose="00000500000000000000" pitchFamily="2" charset="0"/>
              </a:rPr>
              <a:t>Segundo semestre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273929F-250D-42A1-822B-50E17C154708}"/>
              </a:ext>
            </a:extLst>
          </p:cNvPr>
          <p:cNvGrpSpPr/>
          <p:nvPr/>
        </p:nvGrpSpPr>
        <p:grpSpPr>
          <a:xfrm>
            <a:off x="-2885180" y="0"/>
            <a:ext cx="1440000" cy="858157"/>
            <a:chOff x="-2527" y="0"/>
            <a:chExt cx="1440000" cy="858157"/>
          </a:xfrm>
        </p:grpSpPr>
        <p:sp>
          <p:nvSpPr>
            <p:cNvPr id="13" name="Seta: Pentágono 18">
              <a:extLst>
                <a:ext uri="{FF2B5EF4-FFF2-40B4-BE49-F238E27FC236}">
                  <a16:creationId xmlns:a16="http://schemas.microsoft.com/office/drawing/2014/main" id="{C9C5E6F5-609B-49C2-8579-9321AE7D843C}"/>
                </a:ext>
              </a:extLst>
            </p:cNvPr>
            <p:cNvSpPr/>
            <p:nvPr/>
          </p:nvSpPr>
          <p:spPr>
            <a:xfrm>
              <a:off x="-2527" y="0"/>
              <a:ext cx="1440000" cy="858157"/>
            </a:xfrm>
            <a:prstGeom prst="homePlate">
              <a:avLst/>
            </a:prstGeom>
            <a:solidFill>
              <a:srgbClr val="17252A"/>
            </a:solidFill>
            <a:ln>
              <a:noFill/>
            </a:ln>
            <a:effectLst>
              <a:outerShdw blurRad="203200" dist="38100" dir="27000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 descr="Uma imagem contendo gráfico, desenho&#10;&#10;Descrição gerada automaticamente">
              <a:extLst>
                <a:ext uri="{FF2B5EF4-FFF2-40B4-BE49-F238E27FC236}">
                  <a16:creationId xmlns:a16="http://schemas.microsoft.com/office/drawing/2014/main" id="{A8462DB0-124F-4ED8-9C79-4B4FA4A6D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347" y="85278"/>
              <a:ext cx="687600" cy="687600"/>
            </a:xfrm>
            <a:prstGeom prst="rect">
              <a:avLst/>
            </a:prstGeom>
          </p:spPr>
        </p:pic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8B76E4-37F2-4024-8F7D-2F8594382A43}"/>
              </a:ext>
            </a:extLst>
          </p:cNvPr>
          <p:cNvSpPr/>
          <p:nvPr/>
        </p:nvSpPr>
        <p:spPr>
          <a:xfrm>
            <a:off x="7465325" y="0"/>
            <a:ext cx="4726675" cy="6858000"/>
          </a:xfrm>
          <a:prstGeom prst="rect">
            <a:avLst/>
          </a:prstGeom>
          <a:solidFill>
            <a:srgbClr val="17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B139C7A-7F6D-4DB6-908D-88FB34A931DD}"/>
              </a:ext>
            </a:extLst>
          </p:cNvPr>
          <p:cNvGrpSpPr/>
          <p:nvPr/>
        </p:nvGrpSpPr>
        <p:grpSpPr>
          <a:xfrm>
            <a:off x="7494956" y="1075834"/>
            <a:ext cx="4593267" cy="4733796"/>
            <a:chOff x="7494956" y="1075834"/>
            <a:chExt cx="4593267" cy="4733796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E450A0D-C7B8-4521-858B-66D6A475D201}"/>
                </a:ext>
              </a:extLst>
            </p:cNvPr>
            <p:cNvSpPr/>
            <p:nvPr/>
          </p:nvSpPr>
          <p:spPr>
            <a:xfrm>
              <a:off x="7585261" y="1306668"/>
              <a:ext cx="4502962" cy="4502962"/>
            </a:xfrm>
            <a:prstGeom prst="ellipse">
              <a:avLst/>
            </a:prstGeom>
            <a:solidFill>
              <a:srgbClr val="DEF2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Imagem 17" descr="Uma imagem contendo lego&#10;&#10;Descrição gerada automaticamente">
              <a:extLst>
                <a:ext uri="{FF2B5EF4-FFF2-40B4-BE49-F238E27FC236}">
                  <a16:creationId xmlns:a16="http://schemas.microsoft.com/office/drawing/2014/main" id="{B1AE08CA-C691-4C1E-96D7-DA9F1ED19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956" y="1075834"/>
              <a:ext cx="4502964" cy="4502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092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72 1.38778E-17 L 0.23528 1.38778E-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Protótipo Máquinas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677" y="1277712"/>
            <a:ext cx="80105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4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Protótipo Máquinas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3440" y="1302201"/>
            <a:ext cx="8001000" cy="504825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6871" y="1302201"/>
            <a:ext cx="8007569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3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err="1">
                  <a:solidFill>
                    <a:srgbClr val="3AAFA9"/>
                  </a:solidFill>
                  <a:latin typeface="Montserrat SemiBold" panose="00000700000000000000" pitchFamily="2" charset="0"/>
                </a:rPr>
                <a:t>APIs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5BB2DFE-1DD4-455B-9F77-0631548FE1C5}"/>
              </a:ext>
            </a:extLst>
          </p:cNvPr>
          <p:cNvSpPr/>
          <p:nvPr/>
        </p:nvSpPr>
        <p:spPr>
          <a:xfrm>
            <a:off x="6005530" y="4485817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079DB6B-50B8-44C9-9A40-9CB5F877D563}"/>
              </a:ext>
            </a:extLst>
          </p:cNvPr>
          <p:cNvSpPr/>
          <p:nvPr/>
        </p:nvSpPr>
        <p:spPr>
          <a:xfrm>
            <a:off x="5088857" y="4833358"/>
            <a:ext cx="20133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API </a:t>
            </a:r>
            <a:r>
              <a:rPr lang="pt-BR" sz="1600" b="1" dirty="0" err="1">
                <a:latin typeface="Montserrat" panose="00000500000000000000" pitchFamily="2" charset="0"/>
              </a:rPr>
              <a:t>psutil</a:t>
            </a:r>
            <a:endParaRPr lang="pt-BR" sz="1600" b="1" dirty="0">
              <a:latin typeface="Montserrat" panose="00000500000000000000" pitchFamily="2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9BB035F-115F-4B4F-B8AB-FF3512B7362F}"/>
              </a:ext>
            </a:extLst>
          </p:cNvPr>
          <p:cNvSpPr/>
          <p:nvPr/>
        </p:nvSpPr>
        <p:spPr>
          <a:xfrm>
            <a:off x="2634381" y="4397947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06E8EA3-C4C1-44E9-AD9A-5E3439F1F0DB}"/>
              </a:ext>
            </a:extLst>
          </p:cNvPr>
          <p:cNvSpPr/>
          <p:nvPr/>
        </p:nvSpPr>
        <p:spPr>
          <a:xfrm>
            <a:off x="9376679" y="4418780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BC0C28E-A42F-4657-B9B6-1DA35E6F7408}"/>
              </a:ext>
            </a:extLst>
          </p:cNvPr>
          <p:cNvSpPr/>
          <p:nvPr/>
        </p:nvSpPr>
        <p:spPr>
          <a:xfrm>
            <a:off x="1405323" y="4831221"/>
            <a:ext cx="2638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Automatizações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C09C38A-6C94-4B02-B10D-090FBBEAD89E}"/>
              </a:ext>
            </a:extLst>
          </p:cNvPr>
          <p:cNvSpPr/>
          <p:nvPr/>
        </p:nvSpPr>
        <p:spPr>
          <a:xfrm>
            <a:off x="7856938" y="4831221"/>
            <a:ext cx="32194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API OHM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FFCF2F80-F028-4B29-AC45-8D3565F9E6F4}"/>
              </a:ext>
            </a:extLst>
          </p:cNvPr>
          <p:cNvGrpSpPr/>
          <p:nvPr/>
        </p:nvGrpSpPr>
        <p:grpSpPr>
          <a:xfrm>
            <a:off x="1914381" y="2189160"/>
            <a:ext cx="1620000" cy="1620000"/>
            <a:chOff x="5286000" y="2254378"/>
            <a:chExt cx="1620000" cy="1620000"/>
          </a:xfrm>
        </p:grpSpPr>
        <p:sp>
          <p:nvSpPr>
            <p:cNvPr id="30" name="Lágrima 29">
              <a:extLst>
                <a:ext uri="{FF2B5EF4-FFF2-40B4-BE49-F238E27FC236}">
                  <a16:creationId xmlns:a16="http://schemas.microsoft.com/office/drawing/2014/main" id="{EC7830A6-523E-46CD-855A-E5B5560C07FC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2D390CA7-CD4E-401F-B973-5D9B31814891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0618" y="2621218"/>
              <a:ext cx="874238" cy="874238"/>
            </a:xfrm>
            <a:prstGeom prst="rect">
              <a:avLst/>
            </a:prstGeom>
          </p:spPr>
        </p:pic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6C3A117F-356D-4E6B-AA7B-48E005354AB4}"/>
              </a:ext>
            </a:extLst>
          </p:cNvPr>
          <p:cNvGrpSpPr/>
          <p:nvPr/>
        </p:nvGrpSpPr>
        <p:grpSpPr>
          <a:xfrm>
            <a:off x="5285530" y="2294260"/>
            <a:ext cx="1620000" cy="1620000"/>
            <a:chOff x="1833000" y="2254378"/>
            <a:chExt cx="1620000" cy="1620000"/>
          </a:xfrm>
        </p:grpSpPr>
        <p:sp>
          <p:nvSpPr>
            <p:cNvPr id="34" name="Lágrima 33">
              <a:extLst>
                <a:ext uri="{FF2B5EF4-FFF2-40B4-BE49-F238E27FC236}">
                  <a16:creationId xmlns:a16="http://schemas.microsoft.com/office/drawing/2014/main" id="{7B2BAC6F-365D-4D35-8963-ABD24731C6FD}"/>
                </a:ext>
              </a:extLst>
            </p:cNvPr>
            <p:cNvSpPr/>
            <p:nvPr/>
          </p:nvSpPr>
          <p:spPr>
            <a:xfrm rot="8100000">
              <a:off x="1833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26AE9406-CCDE-480B-A3DF-C1509F3121CE}"/>
                </a:ext>
              </a:extLst>
            </p:cNvPr>
            <p:cNvSpPr/>
            <p:nvPr/>
          </p:nvSpPr>
          <p:spPr>
            <a:xfrm>
              <a:off x="2013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5956" y="2580559"/>
              <a:ext cx="927960" cy="927960"/>
            </a:xfrm>
            <a:prstGeom prst="rect">
              <a:avLst/>
            </a:prstGeom>
          </p:spPr>
        </p:pic>
      </p:grpSp>
      <p:grpSp>
        <p:nvGrpSpPr>
          <p:cNvPr id="2" name="Agrupar 1"/>
          <p:cNvGrpSpPr/>
          <p:nvPr/>
        </p:nvGrpSpPr>
        <p:grpSpPr>
          <a:xfrm>
            <a:off x="8656679" y="2209993"/>
            <a:ext cx="1620000" cy="1620000"/>
            <a:chOff x="8656679" y="2209993"/>
            <a:chExt cx="1620000" cy="1620000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DBA4B884-8098-4A36-BB0D-EC25A9A73130}"/>
                </a:ext>
              </a:extLst>
            </p:cNvPr>
            <p:cNvGrpSpPr/>
            <p:nvPr/>
          </p:nvGrpSpPr>
          <p:grpSpPr>
            <a:xfrm>
              <a:off x="8656679" y="2209993"/>
              <a:ext cx="1620000" cy="1620000"/>
              <a:chOff x="8739000" y="2234606"/>
              <a:chExt cx="1620000" cy="1620000"/>
            </a:xfrm>
          </p:grpSpPr>
          <p:sp>
            <p:nvSpPr>
              <p:cNvPr id="26" name="Lágrima 25">
                <a:extLst>
                  <a:ext uri="{FF2B5EF4-FFF2-40B4-BE49-F238E27FC236}">
                    <a16:creationId xmlns:a16="http://schemas.microsoft.com/office/drawing/2014/main" id="{0ED9A0F9-2495-4CA1-A986-4FCA3674C166}"/>
                  </a:ext>
                </a:extLst>
              </p:cNvPr>
              <p:cNvSpPr/>
              <p:nvPr/>
            </p:nvSpPr>
            <p:spPr>
              <a:xfrm rot="8100000">
                <a:off x="8739000" y="2234606"/>
                <a:ext cx="1620000" cy="1620000"/>
              </a:xfrm>
              <a:prstGeom prst="teardrop">
                <a:avLst>
                  <a:gd name="adj" fmla="val 111498"/>
                </a:avLst>
              </a:prstGeom>
              <a:solidFill>
                <a:srgbClr val="3AAF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2271AFFF-C6DC-42B9-A1EE-5AA38CBC16DF}"/>
                  </a:ext>
                </a:extLst>
              </p:cNvPr>
              <p:cNvSpPr/>
              <p:nvPr/>
            </p:nvSpPr>
            <p:spPr>
              <a:xfrm>
                <a:off x="8919075" y="2414540"/>
                <a:ext cx="1260000" cy="1260000"/>
              </a:xfrm>
              <a:prstGeom prst="ellipse">
                <a:avLst/>
              </a:prstGeom>
              <a:solidFill>
                <a:srgbClr val="FD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2698" y="2579658"/>
              <a:ext cx="927960" cy="927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904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 animBg="1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38" name="Triângulo Retângulo 37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215347" y="2570200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JAVA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1758668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5" name="Fluxograma: Atraso 44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2076479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F1F6FB"/>
                </a:solidFill>
                <a:latin typeface="Eras Medium ITC" panose="020B0602030504020804" pitchFamily="34" charset="0"/>
              </a:rPr>
              <a:t>Login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1758668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0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07" y="1363520"/>
              <a:ext cx="804473" cy="804473"/>
            </a:xfrm>
            <a:prstGeom prst="rect">
              <a:avLst/>
            </a:prstGeom>
          </p:spPr>
        </p:pic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3868487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52" name="Fluxograma: Atraso 51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4186298"/>
            <a:ext cx="212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Máquinas</a:t>
            </a:r>
          </a:p>
        </p:txBody>
      </p: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3868487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7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210" y="1294888"/>
              <a:ext cx="900000" cy="9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47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7" grpId="0"/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AWS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Gráfico 2" descr="Pato de borracha">
            <a:extLst>
              <a:ext uri="{FF2B5EF4-FFF2-40B4-BE49-F238E27FC236}">
                <a16:creationId xmlns:a16="http://schemas.microsoft.com/office/drawing/2014/main" id="{EECB52C2-FCB4-458B-8DDB-90444923E6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37473" y="1801120"/>
            <a:ext cx="914400" cy="914400"/>
          </a:xfrm>
          <a:prstGeom prst="rect">
            <a:avLst/>
          </a:prstGeom>
        </p:spPr>
      </p:pic>
      <p:pic>
        <p:nvPicPr>
          <p:cNvPr id="14" name="Gráfico 13" descr="África">
            <a:extLst>
              <a:ext uri="{FF2B5EF4-FFF2-40B4-BE49-F238E27FC236}">
                <a16:creationId xmlns:a16="http://schemas.microsoft.com/office/drawing/2014/main" id="{CD240FE6-2386-42D8-A0A6-D7CC1F42F2A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37473" y="4132050"/>
            <a:ext cx="914400" cy="914400"/>
          </a:xfrm>
          <a:prstGeom prst="rect">
            <a:avLst/>
          </a:prstGeom>
        </p:spPr>
      </p:pic>
      <p:pic>
        <p:nvPicPr>
          <p:cNvPr id="16" name="Gráfico 15" descr="Rosto alienígena">
            <a:extLst>
              <a:ext uri="{FF2B5EF4-FFF2-40B4-BE49-F238E27FC236}">
                <a16:creationId xmlns:a16="http://schemas.microsoft.com/office/drawing/2014/main" id="{71901AAC-3748-4B03-8E99-2A778D28AB5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37473" y="2966585"/>
            <a:ext cx="914400" cy="91440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2A76F44E-9C8F-4790-95B7-1CAA9874B0B3}"/>
              </a:ext>
            </a:extLst>
          </p:cNvPr>
          <p:cNvSpPr txBox="1"/>
          <p:nvPr/>
        </p:nvSpPr>
        <p:spPr>
          <a:xfrm>
            <a:off x="2473693" y="1801120"/>
            <a:ext cx="7575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/>
              <a:t>Nós temos então nos preparado para aplicar na nuvem </a:t>
            </a:r>
            <a:r>
              <a:rPr lang="pt-BR" dirty="0" err="1"/>
              <a:t>aws</a:t>
            </a:r>
            <a:r>
              <a:rPr lang="pt-BR" dirty="0"/>
              <a:t> em que se localiza nosso projeto legado, a nossa aplicação de monitoramento. Com armazenamento local.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0BEE90-7452-4AAC-82A7-77ABCBD23705}"/>
              </a:ext>
            </a:extLst>
          </p:cNvPr>
          <p:cNvSpPr txBox="1"/>
          <p:nvPr/>
        </p:nvSpPr>
        <p:spPr>
          <a:xfrm>
            <a:off x="2472089" y="3050371"/>
            <a:ext cx="7575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/>
              <a:t>Para uma funcionalidade garantida do nosso monitoramento e da aplicação legado, nós estamos executando tudo em ambientes virtuais. 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91279C1-4C40-4985-A991-F6BEE5E0B215}"/>
              </a:ext>
            </a:extLst>
          </p:cNvPr>
          <p:cNvSpPr txBox="1"/>
          <p:nvPr/>
        </p:nvSpPr>
        <p:spPr>
          <a:xfrm>
            <a:off x="2472089" y="4132050"/>
            <a:ext cx="75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ym typeface="Wingdings" panose="05000000000000000000" pitchFamily="2" charset="2"/>
              </a:rPr>
              <a:t> Aplicação </a:t>
            </a:r>
            <a:r>
              <a:rPr lang="pt-BR" dirty="0" err="1">
                <a:sym typeface="Wingdings" panose="05000000000000000000" pitchFamily="2" charset="2"/>
              </a:rPr>
              <a:t>java</a:t>
            </a:r>
            <a:r>
              <a:rPr lang="pt-BR" dirty="0">
                <a:sym typeface="Wingdings" panose="05000000000000000000" pitchFamily="2" charset="2"/>
              </a:rPr>
              <a:t> para consulta local.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453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168439" y="1133838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Inovação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3574" y="1971189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223957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5" y="2557385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Qual é?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223957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07" y="1363520"/>
              <a:ext cx="804473" cy="804473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3562589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5" y="3880400"/>
            <a:ext cx="1279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Chat </a:t>
            </a:r>
            <a:r>
              <a:rPr lang="pt-BR" sz="2000" dirty="0" err="1">
                <a:solidFill>
                  <a:srgbClr val="F1F6FB"/>
                </a:solidFill>
                <a:latin typeface="Eras Medium ITC" panose="020B0602030504020804" pitchFamily="34" charset="0"/>
              </a:rPr>
              <a:t>bot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3562589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5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3045" y="1476278"/>
              <a:ext cx="760155" cy="760155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4848266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7" name="Fluxograma: Atraso 46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4" y="5166077"/>
            <a:ext cx="2483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Árvore de decisões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4848266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959" y="1376410"/>
              <a:ext cx="723791" cy="723791"/>
            </a:xfrm>
            <a:prstGeom prst="rect">
              <a:avLst/>
            </a:prstGeom>
          </p:spPr>
        </p:pic>
      </p:grpSp>
      <p:sp>
        <p:nvSpPr>
          <p:cNvPr id="31" name="Triângulo Retângulo 30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89" y="429078"/>
            <a:ext cx="6096012" cy="609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3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4.07407E-6 L 0.34518 -0.00116 " pathEditMode="relative" rAng="0" ptsTypes="AA">
                                      <p:cBhvr>
                                        <p:cTn id="31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Árvore de decisões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2502" y="1277712"/>
            <a:ext cx="7762875" cy="5324475"/>
          </a:xfrm>
          <a:prstGeom prst="rect">
            <a:avLst/>
          </a:prstGeom>
        </p:spPr>
      </p:pic>
      <p:sp>
        <p:nvSpPr>
          <p:cNvPr id="15" name="Triângulo Retângulo 14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93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Máquinas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0240" y="1277712"/>
            <a:ext cx="5867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0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Suporte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5" name="Triângulo Retângulo 14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50" y="1277712"/>
            <a:ext cx="6768379" cy="55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8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A20748C-BF37-4002-A114-BC7903DDBC4B}"/>
              </a:ext>
            </a:extLst>
          </p:cNvPr>
          <p:cNvSpPr txBox="1"/>
          <p:nvPr/>
        </p:nvSpPr>
        <p:spPr>
          <a:xfrm>
            <a:off x="3685257" y="2759585"/>
            <a:ext cx="537806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3AAFA9"/>
                </a:solidFill>
                <a:latin typeface="Montserrat SemiBold" panose="00000700000000000000" pitchFamily="2" charset="0"/>
              </a:rPr>
              <a:t>Obrigado</a:t>
            </a:r>
            <a:r>
              <a:rPr lang="pt-BR" sz="8100" dirty="0">
                <a:solidFill>
                  <a:srgbClr val="3AAFA9"/>
                </a:solidFill>
                <a:latin typeface="Montserrat SemiBold" panose="00000700000000000000" pitchFamily="2" charset="0"/>
              </a:rPr>
              <a:t>!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F4283E6-27FF-456C-818C-8E0B8B7F4E2A}"/>
              </a:ext>
            </a:extLst>
          </p:cNvPr>
          <p:cNvCxnSpPr>
            <a:cxnSpLocks/>
          </p:cNvCxnSpPr>
          <p:nvPr/>
        </p:nvCxnSpPr>
        <p:spPr>
          <a:xfrm flipV="1">
            <a:off x="6453379" y="3868556"/>
            <a:ext cx="1879983" cy="14583"/>
          </a:xfrm>
          <a:prstGeom prst="line">
            <a:avLst/>
          </a:prstGeom>
          <a:ln w="38100">
            <a:solidFill>
              <a:srgbClr val="3AA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9ECC75E-4B92-440A-8D09-7B23BDA38A43}"/>
              </a:ext>
            </a:extLst>
          </p:cNvPr>
          <p:cNvCxnSpPr/>
          <p:nvPr/>
        </p:nvCxnSpPr>
        <p:spPr>
          <a:xfrm>
            <a:off x="3506227" y="3883139"/>
            <a:ext cx="2319294" cy="0"/>
          </a:xfrm>
          <a:prstGeom prst="line">
            <a:avLst/>
          </a:prstGeom>
          <a:ln w="38100">
            <a:solidFill>
              <a:srgbClr val="3AA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99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215347" y="2570200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Contextualização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0647" y="686928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3522" y="1004739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Geladeiras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5946" y="686928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07" y="1363520"/>
              <a:ext cx="804473" cy="804473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3464012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3781823"/>
            <a:ext cx="2261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Monitoramento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3464012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5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4871" y="1413081"/>
              <a:ext cx="786595" cy="786595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1981" y="4861823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7" name="Fluxograma: Atraso 46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4855" y="5179634"/>
            <a:ext cx="2384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Novas tecnologias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280" y="4861823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959" y="1434740"/>
              <a:ext cx="665461" cy="665461"/>
            </a:xfrm>
            <a:prstGeom prst="rect">
              <a:avLst/>
            </a:prstGeom>
          </p:spPr>
        </p:pic>
      </p:grpSp>
      <p:sp>
        <p:nvSpPr>
          <p:cNvPr id="54" name="Triângulo Retângulo 5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2086105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32" name="Fluxograma: Atraso 31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2403916"/>
            <a:ext cx="1279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+ Clientes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2086105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7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4871" y="1392114"/>
              <a:ext cx="696617" cy="6966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7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  <p:bldP spid="49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220295" cy="1127441"/>
            <a:chOff x="1563819" y="150271"/>
            <a:chExt cx="9220295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2202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Diagrama de solução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Triângulo Retângulo 1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2" name="Agrupar 81"/>
          <p:cNvGrpSpPr/>
          <p:nvPr/>
        </p:nvGrpSpPr>
        <p:grpSpPr>
          <a:xfrm>
            <a:off x="559147" y="1658983"/>
            <a:ext cx="1240971" cy="1214846"/>
            <a:chOff x="559147" y="1658983"/>
            <a:chExt cx="1240971" cy="1214846"/>
          </a:xfrm>
        </p:grpSpPr>
        <p:sp>
          <p:nvSpPr>
            <p:cNvPr id="2" name="Elipse 1"/>
            <p:cNvSpPr/>
            <p:nvPr/>
          </p:nvSpPr>
          <p:spPr>
            <a:xfrm>
              <a:off x="559147" y="1658983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932" y="1802488"/>
              <a:ext cx="912838" cy="912838"/>
            </a:xfrm>
            <a:prstGeom prst="rect">
              <a:avLst/>
            </a:prstGeom>
          </p:spPr>
        </p:pic>
      </p:grpSp>
      <p:grpSp>
        <p:nvGrpSpPr>
          <p:cNvPr id="83" name="Agrupar 82"/>
          <p:cNvGrpSpPr/>
          <p:nvPr/>
        </p:nvGrpSpPr>
        <p:grpSpPr>
          <a:xfrm>
            <a:off x="553104" y="4149634"/>
            <a:ext cx="1240971" cy="1214846"/>
            <a:chOff x="553104" y="4149634"/>
            <a:chExt cx="1240971" cy="1214846"/>
          </a:xfrm>
        </p:grpSpPr>
        <p:sp>
          <p:nvSpPr>
            <p:cNvPr id="40" name="Elipse 39"/>
            <p:cNvSpPr/>
            <p:nvPr/>
          </p:nvSpPr>
          <p:spPr>
            <a:xfrm>
              <a:off x="553104" y="4149634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89" y="4293139"/>
              <a:ext cx="912838" cy="912838"/>
            </a:xfrm>
            <a:prstGeom prst="rect">
              <a:avLst/>
            </a:prstGeom>
          </p:spPr>
        </p:pic>
      </p:grpSp>
      <p:grpSp>
        <p:nvGrpSpPr>
          <p:cNvPr id="85" name="Agrupar 84"/>
          <p:cNvGrpSpPr/>
          <p:nvPr/>
        </p:nvGrpSpPr>
        <p:grpSpPr>
          <a:xfrm>
            <a:off x="2834925" y="4149634"/>
            <a:ext cx="1240971" cy="1214846"/>
            <a:chOff x="2834925" y="4149634"/>
            <a:chExt cx="1240971" cy="1214846"/>
          </a:xfrm>
        </p:grpSpPr>
        <p:sp>
          <p:nvSpPr>
            <p:cNvPr id="42" name="Elipse 41"/>
            <p:cNvSpPr/>
            <p:nvPr/>
          </p:nvSpPr>
          <p:spPr>
            <a:xfrm>
              <a:off x="2834925" y="4149634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4" name="Imagem 4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4077" y="4365724"/>
              <a:ext cx="782666" cy="782666"/>
            </a:xfrm>
            <a:prstGeom prst="rect">
              <a:avLst/>
            </a:prstGeom>
          </p:spPr>
        </p:pic>
      </p:grpSp>
      <p:grpSp>
        <p:nvGrpSpPr>
          <p:cNvPr id="84" name="Agrupar 83"/>
          <p:cNvGrpSpPr/>
          <p:nvPr/>
        </p:nvGrpSpPr>
        <p:grpSpPr>
          <a:xfrm>
            <a:off x="2834925" y="1670455"/>
            <a:ext cx="1240971" cy="1214846"/>
            <a:chOff x="2834925" y="1670455"/>
            <a:chExt cx="1240971" cy="1214846"/>
          </a:xfrm>
        </p:grpSpPr>
        <p:sp>
          <p:nvSpPr>
            <p:cNvPr id="45" name="Elipse 44"/>
            <p:cNvSpPr/>
            <p:nvPr/>
          </p:nvSpPr>
          <p:spPr>
            <a:xfrm>
              <a:off x="2834925" y="1670455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5265" y="1836876"/>
              <a:ext cx="859059" cy="859059"/>
            </a:xfrm>
            <a:prstGeom prst="rect">
              <a:avLst/>
            </a:prstGeom>
          </p:spPr>
        </p:pic>
      </p:grpSp>
      <p:grpSp>
        <p:nvGrpSpPr>
          <p:cNvPr id="86" name="Agrupar 85"/>
          <p:cNvGrpSpPr/>
          <p:nvPr/>
        </p:nvGrpSpPr>
        <p:grpSpPr>
          <a:xfrm>
            <a:off x="4719435" y="2934788"/>
            <a:ext cx="1240971" cy="1214846"/>
            <a:chOff x="4719435" y="2934788"/>
            <a:chExt cx="1240971" cy="1214846"/>
          </a:xfrm>
        </p:grpSpPr>
        <p:sp>
          <p:nvSpPr>
            <p:cNvPr id="47" name="Elipse 46"/>
            <p:cNvSpPr/>
            <p:nvPr/>
          </p:nvSpPr>
          <p:spPr>
            <a:xfrm>
              <a:off x="4719435" y="2934788"/>
              <a:ext cx="1240971" cy="1214846"/>
            </a:xfrm>
            <a:prstGeom prst="ellipse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8" name="Imagem 3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229" y="3104520"/>
              <a:ext cx="875382" cy="875382"/>
            </a:xfrm>
            <a:prstGeom prst="rect">
              <a:avLst/>
            </a:prstGeom>
          </p:spPr>
        </p:pic>
      </p:grpSp>
      <p:grpSp>
        <p:nvGrpSpPr>
          <p:cNvPr id="87" name="Agrupar 86"/>
          <p:cNvGrpSpPr/>
          <p:nvPr/>
        </p:nvGrpSpPr>
        <p:grpSpPr>
          <a:xfrm>
            <a:off x="6471579" y="2934788"/>
            <a:ext cx="1240971" cy="1214846"/>
            <a:chOff x="6471579" y="2934788"/>
            <a:chExt cx="1240971" cy="1214846"/>
          </a:xfrm>
        </p:grpSpPr>
        <p:sp>
          <p:nvSpPr>
            <p:cNvPr id="48" name="Elipse 47"/>
            <p:cNvSpPr/>
            <p:nvPr/>
          </p:nvSpPr>
          <p:spPr>
            <a:xfrm>
              <a:off x="6471579" y="2934788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0" name="Imagem 4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4979" y="3159243"/>
              <a:ext cx="765936" cy="765936"/>
            </a:xfrm>
            <a:prstGeom prst="rect">
              <a:avLst/>
            </a:prstGeom>
          </p:spPr>
        </p:pic>
      </p:grpSp>
      <p:grpSp>
        <p:nvGrpSpPr>
          <p:cNvPr id="88" name="Agrupar 87"/>
          <p:cNvGrpSpPr/>
          <p:nvPr/>
        </p:nvGrpSpPr>
        <p:grpSpPr>
          <a:xfrm>
            <a:off x="8241842" y="2921050"/>
            <a:ext cx="1240971" cy="1214846"/>
            <a:chOff x="8241842" y="2921050"/>
            <a:chExt cx="1240971" cy="1214846"/>
          </a:xfrm>
        </p:grpSpPr>
        <p:sp>
          <p:nvSpPr>
            <p:cNvPr id="51" name="Elipse 50"/>
            <p:cNvSpPr/>
            <p:nvPr/>
          </p:nvSpPr>
          <p:spPr>
            <a:xfrm>
              <a:off x="8241842" y="2921050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Imagem 5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8374" y="3104520"/>
              <a:ext cx="847905" cy="847905"/>
            </a:xfrm>
            <a:prstGeom prst="rect">
              <a:avLst/>
            </a:prstGeom>
          </p:spPr>
        </p:pic>
      </p:grpSp>
      <p:grpSp>
        <p:nvGrpSpPr>
          <p:cNvPr id="89" name="Agrupar 88"/>
          <p:cNvGrpSpPr/>
          <p:nvPr/>
        </p:nvGrpSpPr>
        <p:grpSpPr>
          <a:xfrm>
            <a:off x="10007697" y="2948527"/>
            <a:ext cx="1240971" cy="1214846"/>
            <a:chOff x="10007697" y="2948527"/>
            <a:chExt cx="1240971" cy="1214846"/>
          </a:xfrm>
        </p:grpSpPr>
        <p:sp>
          <p:nvSpPr>
            <p:cNvPr id="53" name="Elipse 52"/>
            <p:cNvSpPr/>
            <p:nvPr/>
          </p:nvSpPr>
          <p:spPr>
            <a:xfrm>
              <a:off x="10007697" y="2948527"/>
              <a:ext cx="1240971" cy="1214846"/>
            </a:xfrm>
            <a:prstGeom prst="ellipse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8030" y="3104520"/>
              <a:ext cx="940304" cy="940304"/>
            </a:xfrm>
            <a:prstGeom prst="rect">
              <a:avLst/>
            </a:prstGeom>
          </p:spPr>
        </p:pic>
      </p:grpSp>
      <p:sp>
        <p:nvSpPr>
          <p:cNvPr id="74" name="CaixaDeTexto 73"/>
          <p:cNvSpPr txBox="1"/>
          <p:nvPr/>
        </p:nvSpPr>
        <p:spPr>
          <a:xfrm>
            <a:off x="843153" y="2974577"/>
            <a:ext cx="66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" panose="00000500000000000000" pitchFamily="2" charset="0"/>
              </a:rPr>
              <a:t>API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5" name="CaixaDeTexto 74"/>
          <p:cNvSpPr txBox="1"/>
          <p:nvPr/>
        </p:nvSpPr>
        <p:spPr>
          <a:xfrm>
            <a:off x="843153" y="5507985"/>
            <a:ext cx="66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" panose="00000500000000000000" pitchFamily="2" charset="0"/>
              </a:rPr>
              <a:t>API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2912842" y="2974577"/>
            <a:ext cx="108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Montserrat" panose="00000500000000000000" pitchFamily="2" charset="0"/>
              </a:rPr>
              <a:t>Psutil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2644680" y="5507985"/>
            <a:ext cx="207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Montserrat" panose="00000500000000000000" pitchFamily="2" charset="0"/>
              </a:rPr>
              <a:t>Webcrawler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4724018" y="4099792"/>
            <a:ext cx="125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Montserrat" panose="00000500000000000000" pitchFamily="2" charset="0"/>
              </a:rPr>
              <a:t>Banco de dados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6500607" y="4133114"/>
            <a:ext cx="125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Montserrat" panose="00000500000000000000" pitchFamily="2" charset="0"/>
              </a:rPr>
              <a:t>Análise dos dados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8086504" y="4232006"/>
            <a:ext cx="155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>
                <a:latin typeface="Montserrat" panose="00000500000000000000" pitchFamily="2" charset="0"/>
              </a:rPr>
              <a:t>Dashboard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9752126" y="4254785"/>
            <a:ext cx="175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Montserrat" panose="00000500000000000000" pitchFamily="2" charset="0"/>
              </a:rPr>
              <a:t>Funcionários</a:t>
            </a:r>
            <a:endParaRPr lang="pt-BR" dirty="0">
              <a:latin typeface="Montserrat" panose="00000500000000000000" pitchFamily="2" charset="0"/>
            </a:endParaRP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2014702" y="2266405"/>
            <a:ext cx="629978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2014702" y="4757057"/>
            <a:ext cx="629978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4219218" y="2677935"/>
            <a:ext cx="500217" cy="31368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 flipV="1">
            <a:off x="4216063" y="4290692"/>
            <a:ext cx="503372" cy="304088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6058540" y="3574672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7806410" y="3574672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9579738" y="3542211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BPMN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2171" y="1302201"/>
            <a:ext cx="7083184" cy="515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7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BPMN detalhado</a:t>
              </a:r>
            </a:p>
          </p:txBody>
        </p: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2154" y="1277712"/>
            <a:ext cx="9046028" cy="505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Site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2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2" name="Triângulo Retângulo 6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Imagem 54" descr="Uma imagem contendo ao ar livre, edifício, rua, estacionamento&#10;&#10;Descrição gerada automaticamente">
            <a:extLst>
              <a:ext uri="{FF2B5EF4-FFF2-40B4-BE49-F238E27FC236}">
                <a16:creationId xmlns:a16="http://schemas.microsoft.com/office/drawing/2014/main" id="{520D32AD-6A4E-4FEA-BE7B-739B438D98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1"/>
          <a:stretch/>
        </p:blipFill>
        <p:spPr>
          <a:xfrm>
            <a:off x="1106966" y="1344498"/>
            <a:ext cx="9953947" cy="4729572"/>
          </a:xfrm>
          <a:prstGeom prst="rect">
            <a:avLst/>
          </a:prstGeom>
          <a:ln w="38100">
            <a:solidFill>
              <a:srgbClr val="17252A"/>
            </a:solidFill>
          </a:ln>
        </p:spPr>
      </p:pic>
    </p:spTree>
    <p:extLst>
      <p:ext uri="{BB962C8B-B14F-4D97-AF65-F5344CB8AC3E}">
        <p14:creationId xmlns:p14="http://schemas.microsoft.com/office/powerpoint/2010/main" val="151449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215347" y="2570200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Protótipos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1758668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2076479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F1F6FB"/>
                </a:solidFill>
                <a:latin typeface="Eras Medium ITC" panose="020B0602030504020804" pitchFamily="34" charset="0"/>
              </a:rPr>
              <a:t>Dashboard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1758668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07" y="1363520"/>
              <a:ext cx="804473" cy="804473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3868487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4186298"/>
            <a:ext cx="212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Máquinas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3868487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5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210" y="1294888"/>
              <a:ext cx="900000" cy="900000"/>
            </a:xfrm>
            <a:prstGeom prst="rect">
              <a:avLst/>
            </a:prstGeom>
          </p:spPr>
        </p:pic>
      </p:grpSp>
      <p:sp>
        <p:nvSpPr>
          <p:cNvPr id="31" name="Triângulo Retângulo 30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40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Protótipo </a:t>
              </a:r>
              <a:r>
                <a:rPr lang="pt-BR" sz="5400" dirty="0" err="1">
                  <a:solidFill>
                    <a:srgbClr val="3AAFA9"/>
                  </a:solidFill>
                  <a:latin typeface="Montserrat SemiBold" panose="00000700000000000000" pitchFamily="2" charset="0"/>
                </a:rPr>
                <a:t>Dashboard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6578" y="1302201"/>
            <a:ext cx="7954736" cy="485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8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Protótipo </a:t>
              </a:r>
              <a:r>
                <a:rPr lang="pt-BR" sz="5400" dirty="0" err="1">
                  <a:solidFill>
                    <a:srgbClr val="3AAFA9"/>
                  </a:solidFill>
                  <a:latin typeface="Montserrat SemiBold" panose="00000700000000000000" pitchFamily="2" charset="0"/>
                </a:rPr>
                <a:t>Login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500" y="1277712"/>
            <a:ext cx="80010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3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63B016B9E10D44AF2D6A2076639652" ma:contentTypeVersion="9" ma:contentTypeDescription="Create a new document." ma:contentTypeScope="" ma:versionID="487f2b4f5bb26e664e658aeeb82afc06">
  <xsd:schema xmlns:xsd="http://www.w3.org/2001/XMLSchema" xmlns:xs="http://www.w3.org/2001/XMLSchema" xmlns:p="http://schemas.microsoft.com/office/2006/metadata/properties" xmlns:ns3="1f168f81-3f83-4b33-9f0c-ec152bce3f98" xmlns:ns4="86822d51-02f5-488a-80f3-0b621e7c317a" targetNamespace="http://schemas.microsoft.com/office/2006/metadata/properties" ma:root="true" ma:fieldsID="edc5afedb1afb76831d7c08402d80832" ns3:_="" ns4:_="">
    <xsd:import namespace="1f168f81-3f83-4b33-9f0c-ec152bce3f98"/>
    <xsd:import namespace="86822d51-02f5-488a-80f3-0b621e7c31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68f81-3f83-4b33-9f0c-ec152bce3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822d51-02f5-488a-80f3-0b621e7c317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72C250-C430-4380-B8BD-02E395B67AF0}">
  <ds:schemaRefs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86822d51-02f5-488a-80f3-0b621e7c317a"/>
    <ds:schemaRef ds:uri="1f168f81-3f83-4b33-9f0c-ec152bce3f98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D87D459-01C6-46F3-85EB-8A8AB455C6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168f81-3f83-4b33-9f0c-ec152bce3f98"/>
    <ds:schemaRef ds:uri="86822d51-02f5-488a-80f3-0b621e7c31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2B114C-EB44-46E6-930B-B69E30F6F9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140</Words>
  <Application>Microsoft Office PowerPoint</Application>
  <PresentationFormat>Widescreen</PresentationFormat>
  <Paragraphs>52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Eras Medium ITC</vt:lpstr>
      <vt:lpstr>Montserrat</vt:lpstr>
      <vt:lpstr>Montserrat Black</vt:lpstr>
      <vt:lpstr>Montserrat SemiBold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289</cp:revision>
  <dcterms:created xsi:type="dcterms:W3CDTF">2020-09-13T21:03:25Z</dcterms:created>
  <dcterms:modified xsi:type="dcterms:W3CDTF">2020-10-26T23:49:20Z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0x010100A663B016B9E10D44AF2D6A2076639652</vt:lpwstr>
  </property>
</Properties>
</file>