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57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F2E8"/>
    <a:srgbClr val="67BFB1"/>
    <a:srgbClr val="17252A"/>
    <a:srgbClr val="2B7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1A69BD-6828-BC66-712A-FBF65C7F5A3F}" v="14" dt="2020-09-14T16:18:29.126"/>
    <p1510:client id="{1BFC8AAE-F1B1-7E60-708B-A1EDD797F734}" v="119" dt="2020-09-14T16:52:15.167"/>
    <p1510:client id="{A2A358AA-FF82-BF98-5911-D6E5337BAEA8}" v="2" dt="2020-09-14T16:19:23.367"/>
    <p1510:client id="{EA41771B-78E9-443D-8DB0-5209B56E822B}" v="222" dt="2020-09-14T17:08:57.231"/>
    <p1510:client id="{F033A70B-8C95-0ED2-6264-BF135B2F845B}" v="417" dt="2020-09-14T17:14:05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45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06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43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86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07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54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25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2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38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44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99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78C1A-96D6-4232-9F36-8FBD0594C554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50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DB37EA8-AD50-4090-AF87-5943693CB260}"/>
              </a:ext>
            </a:extLst>
          </p:cNvPr>
          <p:cNvSpPr txBox="1"/>
          <p:nvPr/>
        </p:nvSpPr>
        <p:spPr>
          <a:xfrm>
            <a:off x="516024" y="4352644"/>
            <a:ext cx="3054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Anderson </a:t>
            </a:r>
            <a:r>
              <a:rPr lang="pt-BR" sz="1600" dirty="0" err="1">
                <a:solidFill>
                  <a:srgbClr val="3AAFA9"/>
                </a:solidFill>
                <a:latin typeface="Montserrat" panose="00000500000000000000" pitchFamily="2" charset="0"/>
              </a:rPr>
              <a:t>Sartorio</a:t>
            </a:r>
            <a:endParaRPr lang="pt-BR" sz="1600" dirty="0">
              <a:solidFill>
                <a:srgbClr val="3AAFA9"/>
              </a:solidFill>
              <a:latin typeface="Montserrat" panose="00000500000000000000" pitchFamily="2" charset="0"/>
            </a:endParaRP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Daniel Soares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Gabriel Gameiro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Giovanna de Jesus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Pedro </a:t>
            </a:r>
            <a:r>
              <a:rPr lang="pt-BR" sz="1600" dirty="0" err="1">
                <a:solidFill>
                  <a:srgbClr val="3AAFA9"/>
                </a:solidFill>
                <a:latin typeface="Montserrat" panose="00000500000000000000" pitchFamily="2" charset="0"/>
              </a:rPr>
              <a:t>Duó</a:t>
            </a:r>
            <a:endParaRPr lang="pt-BR" sz="1600" dirty="0">
              <a:solidFill>
                <a:srgbClr val="3AAFA9"/>
              </a:solidFill>
              <a:latin typeface="Montserrat" panose="00000500000000000000" pitchFamily="2" charset="0"/>
            </a:endParaRP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Victor Vicente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2E17E54-2FD1-4E7E-8D12-03EA177F03F2}"/>
              </a:ext>
            </a:extLst>
          </p:cNvPr>
          <p:cNvGrpSpPr/>
          <p:nvPr/>
        </p:nvGrpSpPr>
        <p:grpSpPr>
          <a:xfrm>
            <a:off x="862609" y="772878"/>
            <a:ext cx="6142452" cy="1668954"/>
            <a:chOff x="862609" y="772878"/>
            <a:chExt cx="6142452" cy="1668954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320CCA95-7714-4F7F-89E1-AB40D94001F2}"/>
                </a:ext>
              </a:extLst>
            </p:cNvPr>
            <p:cNvSpPr txBox="1"/>
            <p:nvPr/>
          </p:nvSpPr>
          <p:spPr>
            <a:xfrm>
              <a:off x="862609" y="772878"/>
              <a:ext cx="6142452" cy="133882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sz="8100" b="1" err="1">
                  <a:solidFill>
                    <a:srgbClr val="3AAFA9"/>
                  </a:solidFill>
                  <a:latin typeface="Montserrat Black"/>
                </a:rPr>
                <a:t>Cold</a:t>
              </a:r>
              <a:r>
                <a:rPr lang="pt-BR" sz="8100">
                  <a:solidFill>
                    <a:srgbClr val="3AAFA9"/>
                  </a:solidFill>
                  <a:latin typeface="Montserrat Black"/>
                </a:rPr>
                <a:t> </a:t>
              </a:r>
              <a:r>
                <a:rPr lang="pt-BR" sz="8100" b="1">
                  <a:solidFill>
                    <a:srgbClr val="3AAFA9"/>
                  </a:solidFill>
                  <a:latin typeface="Montserrat Black"/>
                </a:rPr>
                <a:t>Stock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8DFF093A-0DA7-4782-8529-7FCA98F5C048}"/>
                </a:ext>
              </a:extLst>
            </p:cNvPr>
            <p:cNvGrpSpPr/>
            <p:nvPr/>
          </p:nvGrpSpPr>
          <p:grpSpPr>
            <a:xfrm>
              <a:off x="984064" y="1984632"/>
              <a:ext cx="5532653" cy="457200"/>
              <a:chOff x="3338450" y="3349339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C39AE961-FF4D-479F-A978-713468A2F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3577939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FE271D9A-C064-4418-9F57-19C00A88CAB2}"/>
                  </a:ext>
                </a:extLst>
              </p:cNvPr>
              <p:cNvCxnSpPr/>
              <p:nvPr/>
            </p:nvCxnSpPr>
            <p:spPr>
              <a:xfrm>
                <a:off x="3338450" y="3577939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3" descr="Floco de Neve">
                <a:extLst>
                  <a:ext uri="{FF2B5EF4-FFF2-40B4-BE49-F238E27FC236}">
                    <a16:creationId xmlns:a16="http://schemas.microsoft.com/office/drawing/2014/main" id="{AB91B33A-94B1-4736-BBF0-77187AFAA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3349339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37F8E9F-48AC-4E8C-832F-6807D30EBB49}"/>
              </a:ext>
            </a:extLst>
          </p:cNvPr>
          <p:cNvSpPr txBox="1"/>
          <p:nvPr/>
        </p:nvSpPr>
        <p:spPr>
          <a:xfrm>
            <a:off x="452319" y="3096484"/>
            <a:ext cx="2842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solidFill>
                  <a:srgbClr val="3AAFA9"/>
                </a:solidFill>
                <a:latin typeface="Montserrat" panose="00000500000000000000" pitchFamily="2" charset="0"/>
              </a:rPr>
              <a:t>Sprint 1 – CCO</a:t>
            </a:r>
          </a:p>
          <a:p>
            <a:r>
              <a:rPr lang="pt-BR" sz="2000">
                <a:solidFill>
                  <a:srgbClr val="3AAFA9"/>
                </a:solidFill>
                <a:latin typeface="Montserrat" panose="00000500000000000000" pitchFamily="2" charset="0"/>
              </a:rPr>
              <a:t>Segundo semestre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273929F-250D-42A1-822B-50E17C154708}"/>
              </a:ext>
            </a:extLst>
          </p:cNvPr>
          <p:cNvGrpSpPr/>
          <p:nvPr/>
        </p:nvGrpSpPr>
        <p:grpSpPr>
          <a:xfrm>
            <a:off x="-2885180" y="0"/>
            <a:ext cx="1440000" cy="858157"/>
            <a:chOff x="-2527" y="0"/>
            <a:chExt cx="1440000" cy="858157"/>
          </a:xfrm>
        </p:grpSpPr>
        <p:sp>
          <p:nvSpPr>
            <p:cNvPr id="13" name="Seta: Pentágono 18">
              <a:extLst>
                <a:ext uri="{FF2B5EF4-FFF2-40B4-BE49-F238E27FC236}">
                  <a16:creationId xmlns:a16="http://schemas.microsoft.com/office/drawing/2014/main" id="{C9C5E6F5-609B-49C2-8579-9321AE7D843C}"/>
                </a:ext>
              </a:extLst>
            </p:cNvPr>
            <p:cNvSpPr/>
            <p:nvPr/>
          </p:nvSpPr>
          <p:spPr>
            <a:xfrm>
              <a:off x="-2527" y="0"/>
              <a:ext cx="1440000" cy="858157"/>
            </a:xfrm>
            <a:prstGeom prst="homePlate">
              <a:avLst/>
            </a:prstGeom>
            <a:solidFill>
              <a:srgbClr val="17252A"/>
            </a:solidFill>
            <a:ln>
              <a:noFill/>
            </a:ln>
            <a:effectLst>
              <a:outerShdw blurRad="203200" dist="38100" dir="27000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 descr="Uma imagem contendo gráfico, desenho&#10;&#10;Descrição gerada automaticamente">
              <a:extLst>
                <a:ext uri="{FF2B5EF4-FFF2-40B4-BE49-F238E27FC236}">
                  <a16:creationId xmlns:a16="http://schemas.microsoft.com/office/drawing/2014/main" id="{A8462DB0-124F-4ED8-9C79-4B4FA4A6D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347" y="85278"/>
              <a:ext cx="687600" cy="687600"/>
            </a:xfrm>
            <a:prstGeom prst="rect">
              <a:avLst/>
            </a:prstGeom>
          </p:spPr>
        </p:pic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8B76E4-37F2-4024-8F7D-2F8594382A43}"/>
              </a:ext>
            </a:extLst>
          </p:cNvPr>
          <p:cNvSpPr/>
          <p:nvPr/>
        </p:nvSpPr>
        <p:spPr>
          <a:xfrm>
            <a:off x="7465325" y="0"/>
            <a:ext cx="4726675" cy="6858000"/>
          </a:xfrm>
          <a:prstGeom prst="rect">
            <a:avLst/>
          </a:prstGeom>
          <a:solidFill>
            <a:srgbClr val="17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B139C7A-7F6D-4DB6-908D-88FB34A931DD}"/>
              </a:ext>
            </a:extLst>
          </p:cNvPr>
          <p:cNvGrpSpPr/>
          <p:nvPr/>
        </p:nvGrpSpPr>
        <p:grpSpPr>
          <a:xfrm>
            <a:off x="7494956" y="1075834"/>
            <a:ext cx="4593267" cy="4733796"/>
            <a:chOff x="7494956" y="1075834"/>
            <a:chExt cx="4593267" cy="4733796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E450A0D-C7B8-4521-858B-66D6A475D201}"/>
                </a:ext>
              </a:extLst>
            </p:cNvPr>
            <p:cNvSpPr/>
            <p:nvPr/>
          </p:nvSpPr>
          <p:spPr>
            <a:xfrm>
              <a:off x="7585261" y="1306668"/>
              <a:ext cx="4502962" cy="4502962"/>
            </a:xfrm>
            <a:prstGeom prst="ellipse">
              <a:avLst/>
            </a:prstGeom>
            <a:solidFill>
              <a:srgbClr val="DEF2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Imagem 17" descr="Uma imagem contendo lego&#10;&#10;Descrição gerada automaticamente">
              <a:extLst>
                <a:ext uri="{FF2B5EF4-FFF2-40B4-BE49-F238E27FC236}">
                  <a16:creationId xmlns:a16="http://schemas.microsoft.com/office/drawing/2014/main" id="{B1AE08CA-C691-4C1E-96D7-DA9F1ED19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956" y="1075834"/>
              <a:ext cx="4502964" cy="4502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092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72 1.38778E-17 L 0.23528 1.38778E-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Implementações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5BB2DFE-1DD4-455B-9F77-0631548FE1C5}"/>
              </a:ext>
            </a:extLst>
          </p:cNvPr>
          <p:cNvSpPr/>
          <p:nvPr/>
        </p:nvSpPr>
        <p:spPr>
          <a:xfrm>
            <a:off x="6005530" y="4485817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079DB6B-50B8-44C9-9A40-9CB5F877D563}"/>
              </a:ext>
            </a:extLst>
          </p:cNvPr>
          <p:cNvSpPr/>
          <p:nvPr/>
        </p:nvSpPr>
        <p:spPr>
          <a:xfrm>
            <a:off x="5088857" y="4833358"/>
            <a:ext cx="20133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Python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9BB035F-115F-4B4F-B8AB-FF3512B7362F}"/>
              </a:ext>
            </a:extLst>
          </p:cNvPr>
          <p:cNvSpPr/>
          <p:nvPr/>
        </p:nvSpPr>
        <p:spPr>
          <a:xfrm>
            <a:off x="2634381" y="4397947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06E8EA3-C4C1-44E9-AD9A-5E3439F1F0DB}"/>
              </a:ext>
            </a:extLst>
          </p:cNvPr>
          <p:cNvSpPr/>
          <p:nvPr/>
        </p:nvSpPr>
        <p:spPr>
          <a:xfrm>
            <a:off x="9376679" y="4418780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BC0C28E-A42F-4657-B9B6-1DA35E6F7408}"/>
              </a:ext>
            </a:extLst>
          </p:cNvPr>
          <p:cNvSpPr/>
          <p:nvPr/>
        </p:nvSpPr>
        <p:spPr>
          <a:xfrm>
            <a:off x="1405323" y="4831221"/>
            <a:ext cx="2638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Java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C09C38A-6C94-4B02-B10D-090FBBEAD89E}"/>
              </a:ext>
            </a:extLst>
          </p:cNvPr>
          <p:cNvSpPr/>
          <p:nvPr/>
        </p:nvSpPr>
        <p:spPr>
          <a:xfrm>
            <a:off x="7856938" y="4831221"/>
            <a:ext cx="32194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Client Linux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DBA4B884-8098-4A36-BB0D-EC25A9A73130}"/>
              </a:ext>
            </a:extLst>
          </p:cNvPr>
          <p:cNvGrpSpPr/>
          <p:nvPr/>
        </p:nvGrpSpPr>
        <p:grpSpPr>
          <a:xfrm>
            <a:off x="8656679" y="2209993"/>
            <a:ext cx="1620000" cy="1620000"/>
            <a:chOff x="8739000" y="2234606"/>
            <a:chExt cx="1620000" cy="1620000"/>
          </a:xfrm>
        </p:grpSpPr>
        <p:sp>
          <p:nvSpPr>
            <p:cNvPr id="26" name="Lágrima 25">
              <a:extLst>
                <a:ext uri="{FF2B5EF4-FFF2-40B4-BE49-F238E27FC236}">
                  <a16:creationId xmlns:a16="http://schemas.microsoft.com/office/drawing/2014/main" id="{0ED9A0F9-2495-4CA1-A986-4FCA3674C166}"/>
                </a:ext>
              </a:extLst>
            </p:cNvPr>
            <p:cNvSpPr/>
            <p:nvPr/>
          </p:nvSpPr>
          <p:spPr>
            <a:xfrm rot="8100000">
              <a:off x="8739000" y="2234606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2271AFFF-C6DC-42B9-A1EE-5AA38CBC16DF}"/>
                </a:ext>
              </a:extLst>
            </p:cNvPr>
            <p:cNvSpPr/>
            <p:nvPr/>
          </p:nvSpPr>
          <p:spPr>
            <a:xfrm>
              <a:off x="8919075" y="2414540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8" name="Imagem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1662" y="2563863"/>
              <a:ext cx="961351" cy="961351"/>
            </a:xfrm>
            <a:prstGeom prst="rect">
              <a:avLst/>
            </a:prstGeom>
          </p:spPr>
        </p:pic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FCF2F80-F028-4B29-AC45-8D3565F9E6F4}"/>
              </a:ext>
            </a:extLst>
          </p:cNvPr>
          <p:cNvGrpSpPr/>
          <p:nvPr/>
        </p:nvGrpSpPr>
        <p:grpSpPr>
          <a:xfrm>
            <a:off x="1914381" y="2189160"/>
            <a:ext cx="1620000" cy="1620000"/>
            <a:chOff x="5286000" y="2254378"/>
            <a:chExt cx="1620000" cy="1620000"/>
          </a:xfrm>
        </p:grpSpPr>
        <p:sp>
          <p:nvSpPr>
            <p:cNvPr id="30" name="Lágrima 29">
              <a:extLst>
                <a:ext uri="{FF2B5EF4-FFF2-40B4-BE49-F238E27FC236}">
                  <a16:creationId xmlns:a16="http://schemas.microsoft.com/office/drawing/2014/main" id="{EC7830A6-523E-46CD-855A-E5B5560C07FC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D390CA7-CD4E-401F-B973-5D9B31814891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0618" y="2621218"/>
              <a:ext cx="874238" cy="874238"/>
            </a:xfrm>
            <a:prstGeom prst="rect">
              <a:avLst/>
            </a:prstGeom>
          </p:spPr>
        </p:pic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6C3A117F-356D-4E6B-AA7B-48E005354AB4}"/>
              </a:ext>
            </a:extLst>
          </p:cNvPr>
          <p:cNvGrpSpPr/>
          <p:nvPr/>
        </p:nvGrpSpPr>
        <p:grpSpPr>
          <a:xfrm>
            <a:off x="5285530" y="2294260"/>
            <a:ext cx="1620000" cy="1620000"/>
            <a:chOff x="1833000" y="2254378"/>
            <a:chExt cx="1620000" cy="1620000"/>
          </a:xfrm>
        </p:grpSpPr>
        <p:sp>
          <p:nvSpPr>
            <p:cNvPr id="34" name="Lágrima 33">
              <a:extLst>
                <a:ext uri="{FF2B5EF4-FFF2-40B4-BE49-F238E27FC236}">
                  <a16:creationId xmlns:a16="http://schemas.microsoft.com/office/drawing/2014/main" id="{7B2BAC6F-365D-4D35-8963-ABD24731C6FD}"/>
                </a:ext>
              </a:extLst>
            </p:cNvPr>
            <p:cNvSpPr/>
            <p:nvPr/>
          </p:nvSpPr>
          <p:spPr>
            <a:xfrm rot="8100000">
              <a:off x="1833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26AE9406-CCDE-480B-A3DF-C1509F3121CE}"/>
                </a:ext>
              </a:extLst>
            </p:cNvPr>
            <p:cNvSpPr/>
            <p:nvPr/>
          </p:nvSpPr>
          <p:spPr>
            <a:xfrm>
              <a:off x="2013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5956" y="2580559"/>
              <a:ext cx="927960" cy="927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904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 animBg="1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Ferramenta de gestão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13" name="Picture 2" descr="Software de Gestão de Projetos - Artia">
            <a:extLst>
              <a:ext uri="{FF2B5EF4-FFF2-40B4-BE49-F238E27FC236}">
                <a16:creationId xmlns:a16="http://schemas.microsoft.com/office/drawing/2014/main" id="{2C9AEEB0-0116-47DE-B8BB-CD7DA771C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444" y="1258067"/>
            <a:ext cx="3810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E45BAC5-C2BF-4691-9CDA-FA1D9B2012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29" y="2871283"/>
            <a:ext cx="10197224" cy="2917950"/>
          </a:xfrm>
          <a:prstGeom prst="rect">
            <a:avLst/>
          </a:prstGeom>
          <a:ln w="25400">
            <a:solidFill>
              <a:srgbClr val="1F3239"/>
            </a:solidFill>
          </a:ln>
        </p:spPr>
      </p:pic>
    </p:spTree>
    <p:extLst>
      <p:ext uri="{BB962C8B-B14F-4D97-AF65-F5344CB8AC3E}">
        <p14:creationId xmlns:p14="http://schemas.microsoft.com/office/powerpoint/2010/main" val="105947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A20748C-BF37-4002-A114-BC7903DDBC4B}"/>
              </a:ext>
            </a:extLst>
          </p:cNvPr>
          <p:cNvSpPr txBox="1"/>
          <p:nvPr/>
        </p:nvSpPr>
        <p:spPr>
          <a:xfrm>
            <a:off x="3685257" y="2759585"/>
            <a:ext cx="537806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100" dirty="0">
                <a:solidFill>
                  <a:srgbClr val="3AAFA9"/>
                </a:solidFill>
                <a:latin typeface="Montserrat SemiBold" panose="00000700000000000000" pitchFamily="2" charset="0"/>
              </a:rPr>
              <a:t>Obrigado!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F4283E6-27FF-456C-818C-8E0B8B7F4E2A}"/>
              </a:ext>
            </a:extLst>
          </p:cNvPr>
          <p:cNvCxnSpPr>
            <a:cxnSpLocks/>
          </p:cNvCxnSpPr>
          <p:nvPr/>
        </p:nvCxnSpPr>
        <p:spPr>
          <a:xfrm flipV="1">
            <a:off x="6453379" y="3868556"/>
            <a:ext cx="1879983" cy="14583"/>
          </a:xfrm>
          <a:prstGeom prst="line">
            <a:avLst/>
          </a:prstGeom>
          <a:ln w="38100">
            <a:solidFill>
              <a:srgbClr val="3AA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9ECC75E-4B92-440A-8D09-7B23BDA38A43}"/>
              </a:ext>
            </a:extLst>
          </p:cNvPr>
          <p:cNvCxnSpPr/>
          <p:nvPr/>
        </p:nvCxnSpPr>
        <p:spPr>
          <a:xfrm>
            <a:off x="3284159" y="3869027"/>
            <a:ext cx="2319294" cy="0"/>
          </a:xfrm>
          <a:prstGeom prst="line">
            <a:avLst/>
          </a:prstGeom>
          <a:ln w="38100">
            <a:solidFill>
              <a:srgbClr val="3AA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99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215347" y="2570200"/>
            <a:ext cx="574923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Contextualização</a:t>
            </a: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r>
              <a:rPr lang="pt-BR" sz="3600" dirty="0">
                <a:solidFill>
                  <a:srgbClr val="2B7A78"/>
                </a:solidFill>
                <a:latin typeface="Montserrat SemiBold" panose="00000700000000000000" pitchFamily="2" charset="0"/>
              </a:rPr>
              <a:t>Projeto legado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1981" y="1192611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4856" y="1510422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O que somos?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280" y="1192611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07" y="1363520"/>
              <a:ext cx="804473" cy="804473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2779916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3097727"/>
            <a:ext cx="1279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Propósito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2779916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Gráfico 39" descr="Alvo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52210" y="1294888"/>
              <a:ext cx="900000" cy="900000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1981" y="435530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7" name="Fluxograma: Atraso 46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4856" y="4673115"/>
            <a:ext cx="165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Beneficiados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280" y="435530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959" y="1376410"/>
              <a:ext cx="723791" cy="723791"/>
            </a:xfrm>
            <a:prstGeom prst="rect">
              <a:avLst/>
            </a:prstGeom>
          </p:spPr>
        </p:pic>
      </p:grpSp>
      <p:sp>
        <p:nvSpPr>
          <p:cNvPr id="54" name="Triângulo Retângulo 5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27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>
                  <a:solidFill>
                    <a:srgbClr val="3AAFA9"/>
                  </a:solidFill>
                  <a:latin typeface="Montserrat SemiBold" panose="00000700000000000000" pitchFamily="2" charset="0"/>
                </a:rPr>
                <a:t>Melhorias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Triângulo Retângulo 1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5BB2DFE-1DD4-455B-9F77-0631548FE1C5}"/>
              </a:ext>
            </a:extLst>
          </p:cNvPr>
          <p:cNvSpPr/>
          <p:nvPr/>
        </p:nvSpPr>
        <p:spPr>
          <a:xfrm>
            <a:off x="2652504" y="4322054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079DB6B-50B8-44C9-9A40-9CB5F877D563}"/>
              </a:ext>
            </a:extLst>
          </p:cNvPr>
          <p:cNvSpPr/>
          <p:nvPr/>
        </p:nvSpPr>
        <p:spPr>
          <a:xfrm>
            <a:off x="1677498" y="4705466"/>
            <a:ext cx="20133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>
                <a:latin typeface="Montserrat" panose="00000500000000000000" pitchFamily="2" charset="0"/>
              </a:rPr>
              <a:t>Aumento da empresa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C3A117F-356D-4E6B-AA7B-48E005354AB4}"/>
              </a:ext>
            </a:extLst>
          </p:cNvPr>
          <p:cNvGrpSpPr/>
          <p:nvPr/>
        </p:nvGrpSpPr>
        <p:grpSpPr>
          <a:xfrm>
            <a:off x="1932504" y="2113267"/>
            <a:ext cx="1620000" cy="1620000"/>
            <a:chOff x="1833000" y="2254378"/>
            <a:chExt cx="1620000" cy="1620000"/>
          </a:xfrm>
        </p:grpSpPr>
        <p:sp>
          <p:nvSpPr>
            <p:cNvPr id="18" name="Lágrima 17">
              <a:extLst>
                <a:ext uri="{FF2B5EF4-FFF2-40B4-BE49-F238E27FC236}">
                  <a16:creationId xmlns:a16="http://schemas.microsoft.com/office/drawing/2014/main" id="{7B2BAC6F-365D-4D35-8963-ABD24731C6FD}"/>
                </a:ext>
              </a:extLst>
            </p:cNvPr>
            <p:cNvSpPr/>
            <p:nvPr/>
          </p:nvSpPr>
          <p:spPr>
            <a:xfrm rot="8100000">
              <a:off x="1833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26AE9406-CCDE-480B-A3DF-C1509F3121CE}"/>
                </a:ext>
              </a:extLst>
            </p:cNvPr>
            <p:cNvSpPr/>
            <p:nvPr/>
          </p:nvSpPr>
          <p:spPr>
            <a:xfrm>
              <a:off x="2013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2082" y="2554433"/>
              <a:ext cx="927960" cy="927960"/>
            </a:xfrm>
            <a:prstGeom prst="rect">
              <a:avLst/>
            </a:prstGeom>
          </p:spPr>
        </p:pic>
      </p:grpSp>
      <p:sp>
        <p:nvSpPr>
          <p:cNvPr id="21" name="Elipse 20">
            <a:extLst>
              <a:ext uri="{FF2B5EF4-FFF2-40B4-BE49-F238E27FC236}">
                <a16:creationId xmlns:a16="http://schemas.microsoft.com/office/drawing/2014/main" id="{65BB2DFE-1DD4-455B-9F77-0631548FE1C5}"/>
              </a:ext>
            </a:extLst>
          </p:cNvPr>
          <p:cNvSpPr/>
          <p:nvPr/>
        </p:nvSpPr>
        <p:spPr>
          <a:xfrm>
            <a:off x="9327238" y="4322054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079DB6B-50B8-44C9-9A40-9CB5F877D563}"/>
              </a:ext>
            </a:extLst>
          </p:cNvPr>
          <p:cNvSpPr/>
          <p:nvPr/>
        </p:nvSpPr>
        <p:spPr>
          <a:xfrm>
            <a:off x="8362670" y="4705466"/>
            <a:ext cx="22105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>
                <a:latin typeface="Montserrat" panose="00000500000000000000" pitchFamily="2" charset="0"/>
              </a:rPr>
              <a:t>Novos funcionários e clientes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6C3A117F-356D-4E6B-AA7B-48E005354AB4}"/>
              </a:ext>
            </a:extLst>
          </p:cNvPr>
          <p:cNvGrpSpPr/>
          <p:nvPr/>
        </p:nvGrpSpPr>
        <p:grpSpPr>
          <a:xfrm>
            <a:off x="8617677" y="2113267"/>
            <a:ext cx="1620000" cy="1620000"/>
            <a:chOff x="1833000" y="2254378"/>
            <a:chExt cx="1620000" cy="1620000"/>
          </a:xfrm>
        </p:grpSpPr>
        <p:sp>
          <p:nvSpPr>
            <p:cNvPr id="24" name="Lágrima 23">
              <a:extLst>
                <a:ext uri="{FF2B5EF4-FFF2-40B4-BE49-F238E27FC236}">
                  <a16:creationId xmlns:a16="http://schemas.microsoft.com/office/drawing/2014/main" id="{7B2BAC6F-365D-4D35-8963-ABD24731C6FD}"/>
                </a:ext>
              </a:extLst>
            </p:cNvPr>
            <p:cNvSpPr/>
            <p:nvPr/>
          </p:nvSpPr>
          <p:spPr>
            <a:xfrm rot="8100000">
              <a:off x="1833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26AE9406-CCDE-480B-A3DF-C1509F3121CE}"/>
                </a:ext>
              </a:extLst>
            </p:cNvPr>
            <p:cNvSpPr/>
            <p:nvPr/>
          </p:nvSpPr>
          <p:spPr>
            <a:xfrm>
              <a:off x="2013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5956" y="2580559"/>
              <a:ext cx="927960" cy="927960"/>
            </a:xfrm>
            <a:prstGeom prst="rect">
              <a:avLst/>
            </a:prstGeom>
          </p:spPr>
        </p:pic>
      </p:grpSp>
      <p:sp>
        <p:nvSpPr>
          <p:cNvPr id="3" name="Elipse 20">
            <a:extLst>
              <a:ext uri="{FF2B5EF4-FFF2-40B4-BE49-F238E27FC236}">
                <a16:creationId xmlns:a16="http://schemas.microsoft.com/office/drawing/2014/main" id="{C37AF21C-BC1D-470F-889E-F13EFF7C7B64}"/>
              </a:ext>
            </a:extLst>
          </p:cNvPr>
          <p:cNvSpPr/>
          <p:nvPr/>
        </p:nvSpPr>
        <p:spPr>
          <a:xfrm>
            <a:off x="5932788" y="4705466"/>
            <a:ext cx="264666" cy="264666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21">
            <a:extLst>
              <a:ext uri="{FF2B5EF4-FFF2-40B4-BE49-F238E27FC236}">
                <a16:creationId xmlns:a16="http://schemas.microsoft.com/office/drawing/2014/main" id="{6A46C8E6-2A1B-40A8-80B4-4C0366C32E57}"/>
              </a:ext>
            </a:extLst>
          </p:cNvPr>
          <p:cNvSpPr/>
          <p:nvPr/>
        </p:nvSpPr>
        <p:spPr>
          <a:xfrm>
            <a:off x="4474332" y="5117101"/>
            <a:ext cx="3184185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2000" b="1">
                <a:latin typeface="Montserrat"/>
              </a:rPr>
              <a:t>Novos</a:t>
            </a:r>
            <a:r>
              <a:rPr lang="pt-BR" sz="1600" b="1">
                <a:latin typeface="Montserrat"/>
              </a:rPr>
              <a:t> </a:t>
            </a:r>
            <a:r>
              <a:rPr lang="pt-BR" sz="2000" b="1">
                <a:latin typeface="Montserrat"/>
              </a:rPr>
              <a:t>requisitos</a:t>
            </a:r>
            <a:endParaRPr lang="en-US" sz="2000">
              <a:latin typeface="Montserrat"/>
            </a:endParaRPr>
          </a:p>
        </p:txBody>
      </p:sp>
      <p:grpSp>
        <p:nvGrpSpPr>
          <p:cNvPr id="34" name="Agrupar 22">
            <a:extLst>
              <a:ext uri="{FF2B5EF4-FFF2-40B4-BE49-F238E27FC236}">
                <a16:creationId xmlns:a16="http://schemas.microsoft.com/office/drawing/2014/main" id="{E7CC621F-431B-4B1F-A217-3D181C686AEF}"/>
              </a:ext>
            </a:extLst>
          </p:cNvPr>
          <p:cNvGrpSpPr/>
          <p:nvPr/>
        </p:nvGrpSpPr>
        <p:grpSpPr>
          <a:xfrm>
            <a:off x="4898671" y="1537124"/>
            <a:ext cx="2339666" cy="2325555"/>
            <a:chOff x="1833000" y="2254378"/>
            <a:chExt cx="1620000" cy="1620000"/>
          </a:xfrm>
        </p:grpSpPr>
        <p:sp>
          <p:nvSpPr>
            <p:cNvPr id="31" name="Lágrima 23">
              <a:extLst>
                <a:ext uri="{FF2B5EF4-FFF2-40B4-BE49-F238E27FC236}">
                  <a16:creationId xmlns:a16="http://schemas.microsoft.com/office/drawing/2014/main" id="{811F6C06-A048-4ED8-91DA-760ED348EAA6}"/>
                </a:ext>
              </a:extLst>
            </p:cNvPr>
            <p:cNvSpPr/>
            <p:nvPr/>
          </p:nvSpPr>
          <p:spPr>
            <a:xfrm rot="8100000">
              <a:off x="1833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24">
              <a:extLst>
                <a:ext uri="{FF2B5EF4-FFF2-40B4-BE49-F238E27FC236}">
                  <a16:creationId xmlns:a16="http://schemas.microsoft.com/office/drawing/2014/main" id="{27487EBA-1101-4663-A640-F747C6B082D3}"/>
                </a:ext>
              </a:extLst>
            </p:cNvPr>
            <p:cNvSpPr/>
            <p:nvPr/>
          </p:nvSpPr>
          <p:spPr>
            <a:xfrm>
              <a:off x="2013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3" name="Imagem 25">
              <a:extLst>
                <a:ext uri="{FF2B5EF4-FFF2-40B4-BE49-F238E27FC236}">
                  <a16:creationId xmlns:a16="http://schemas.microsoft.com/office/drawing/2014/main" id="{54D7C022-E2DE-4CBB-A550-25E748E78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25389" y="2551474"/>
              <a:ext cx="1030777" cy="10370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7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21" grpId="0" animBg="1"/>
      <p:bldP spid="22" grpId="0"/>
      <p:bldP spid="3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>
                  <a:solidFill>
                    <a:srgbClr val="3AAFA9"/>
                  </a:solidFill>
                  <a:latin typeface="Montserrat SemiBold" panose="00000700000000000000" pitchFamily="2" charset="0"/>
                </a:rPr>
                <a:t>Backlog legado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7A1E154-E8C9-40CD-8609-E41833030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676927"/>
              </p:ext>
            </p:extLst>
          </p:nvPr>
        </p:nvGraphicFramePr>
        <p:xfrm>
          <a:off x="1612900" y="2769870"/>
          <a:ext cx="8966200" cy="1318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501932690"/>
                    </a:ext>
                  </a:extLst>
                </a:gridCol>
                <a:gridCol w="3149600">
                  <a:extLst>
                    <a:ext uri="{9D8B030D-6E8A-4147-A177-3AD203B41FA5}">
                      <a16:colId xmlns:a16="http://schemas.microsoft.com/office/drawing/2014/main" val="838313047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7260849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7430416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err="1">
                          <a:effectLst/>
                        </a:rPr>
                        <a:t>Referência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17252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err="1">
                          <a:effectLst/>
                        </a:rPr>
                        <a:t>Requisitos</a:t>
                      </a:r>
                      <a:endParaRPr lang="en-US" sz="18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17252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err="1">
                          <a:effectLst/>
                        </a:rPr>
                        <a:t>Prioridade</a:t>
                      </a:r>
                      <a:endParaRPr lang="en-US" sz="18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17252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err="1">
                          <a:effectLst/>
                        </a:rPr>
                        <a:t>Tamanho</a:t>
                      </a:r>
                      <a:endParaRPr lang="en-US" sz="18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1725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20528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>
                          <a:effectLst/>
                        </a:rPr>
                        <a:t>US008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>
                          <a:effectLst/>
                        </a:rPr>
                        <a:t>Refatoração do </a:t>
                      </a:r>
                      <a:r>
                        <a:rPr lang="en-US" sz="1800" err="1">
                          <a:effectLst/>
                        </a:rPr>
                        <a:t>código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err="1">
                          <a:effectLst/>
                        </a:rPr>
                        <a:t>Desejável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67BF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51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>
                          <a:effectLst/>
                        </a:rPr>
                        <a:t>US009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B6F2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err="1">
                          <a:effectLst/>
                        </a:rPr>
                        <a:t>Responsividade</a:t>
                      </a:r>
                      <a:r>
                        <a:rPr lang="en-US" sz="1800">
                          <a:effectLst/>
                        </a:rPr>
                        <a:t> do site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B6F2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err="1">
                          <a:effectLst/>
                        </a:rPr>
                        <a:t>Desejável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B6F2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B6F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62409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>
                          <a:effectLst/>
                        </a:rPr>
                        <a:t>------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err="1">
                          <a:effectLst/>
                        </a:rPr>
                        <a:t>Favoritar</a:t>
                      </a:r>
                      <a:r>
                        <a:rPr lang="en-US" sz="1800">
                          <a:effectLst/>
                        </a:rPr>
                        <a:t> </a:t>
                      </a:r>
                      <a:r>
                        <a:rPr lang="en-US" sz="1800" err="1">
                          <a:effectLst/>
                        </a:rPr>
                        <a:t>produtos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err="1">
                          <a:effectLst/>
                        </a:rPr>
                        <a:t>Desejável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dirty="0">
                          <a:effectLst/>
                        </a:rPr>
                        <a:t>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67BF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56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07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6077821" y="2570200"/>
            <a:ext cx="57492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rgbClr val="2B7A78"/>
                </a:solidFill>
                <a:latin typeface="Montserrat SemiBold" panose="00000700000000000000" pitchFamily="2" charset="0"/>
              </a:rPr>
              <a:t>Contextualização</a:t>
            </a: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r>
              <a:rPr lang="pt-BR" sz="3600" dirty="0">
                <a:solidFill>
                  <a:srgbClr val="2B7A78"/>
                </a:solidFill>
                <a:latin typeface="Montserrat SemiBold" panose="00000700000000000000" pitchFamily="2" charset="0"/>
              </a:rPr>
              <a:t>Novo módulo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12259582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43224" y="1887447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3" name="Fluxograma: Atraso 12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36099" y="2205258"/>
            <a:ext cx="127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Objetivo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328523" y="1887447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Gráfico 39" descr="Alvo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52210" y="1294888"/>
              <a:ext cx="900000" cy="900000"/>
            </a:xfrm>
            <a:prstGeom prst="rect">
              <a:avLst/>
            </a:prstGeom>
          </p:spPr>
        </p:pic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43504" y="3649598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20" name="Fluxograma: Atraso 1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36379" y="3967409"/>
            <a:ext cx="2769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Como conseguiremos?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328803" y="3649598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5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959" y="1441464"/>
              <a:ext cx="641200" cy="655311"/>
            </a:xfrm>
            <a:prstGeom prst="rect">
              <a:avLst/>
            </a:prstGeom>
          </p:spPr>
        </p:pic>
      </p:grp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23 L -0.36145 0.0011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36" y="4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Proto-personas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2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58" name="Agrupar 57"/>
          <p:cNvGrpSpPr/>
          <p:nvPr/>
        </p:nvGrpSpPr>
        <p:grpSpPr>
          <a:xfrm>
            <a:off x="717473" y="6917953"/>
            <a:ext cx="3371203" cy="5440519"/>
            <a:chOff x="717473" y="1417479"/>
            <a:chExt cx="3371203" cy="5440519"/>
          </a:xfrm>
        </p:grpSpPr>
        <p:sp>
          <p:nvSpPr>
            <p:cNvPr id="13" name="Seta: Pentágono 27">
              <a:extLst>
                <a:ext uri="{FF2B5EF4-FFF2-40B4-BE49-F238E27FC236}">
                  <a16:creationId xmlns:a16="http://schemas.microsoft.com/office/drawing/2014/main" id="{1540FC21-3C51-403A-894A-8055A5B1F79B}"/>
                </a:ext>
              </a:extLst>
            </p:cNvPr>
            <p:cNvSpPr/>
            <p:nvPr/>
          </p:nvSpPr>
          <p:spPr>
            <a:xfrm rot="16200000">
              <a:off x="-317185" y="2452137"/>
              <a:ext cx="5440519" cy="3371203"/>
            </a:xfrm>
            <a:prstGeom prst="homePlate">
              <a:avLst>
                <a:gd name="adj" fmla="val 25845"/>
              </a:avLst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22314" y="2469583"/>
              <a:ext cx="2361520" cy="1576714"/>
            </a:xfrm>
            <a:prstGeom prst="rect">
              <a:avLst/>
            </a:prstGeom>
          </p:spPr>
        </p:pic>
        <p:sp>
          <p:nvSpPr>
            <p:cNvPr id="33" name="Placa 32"/>
            <p:cNvSpPr/>
            <p:nvPr/>
          </p:nvSpPr>
          <p:spPr>
            <a:xfrm>
              <a:off x="824988" y="3882175"/>
              <a:ext cx="561831" cy="520700"/>
            </a:xfrm>
            <a:prstGeom prst="plaque">
              <a:avLst>
                <a:gd name="adj" fmla="val 31302"/>
              </a:avLst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Placa 33"/>
            <p:cNvSpPr/>
            <p:nvPr/>
          </p:nvSpPr>
          <p:spPr>
            <a:xfrm>
              <a:off x="3418229" y="3882175"/>
              <a:ext cx="561831" cy="520700"/>
            </a:xfrm>
            <a:prstGeom prst="plaque">
              <a:avLst>
                <a:gd name="adj" fmla="val 31302"/>
              </a:avLst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Placa 34"/>
            <p:cNvSpPr/>
            <p:nvPr/>
          </p:nvSpPr>
          <p:spPr>
            <a:xfrm>
              <a:off x="3424579" y="2113005"/>
              <a:ext cx="561831" cy="520700"/>
            </a:xfrm>
            <a:prstGeom prst="plaque">
              <a:avLst>
                <a:gd name="adj" fmla="val 31302"/>
              </a:avLst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Placa 35"/>
            <p:cNvSpPr/>
            <p:nvPr/>
          </p:nvSpPr>
          <p:spPr>
            <a:xfrm>
              <a:off x="819738" y="2106655"/>
              <a:ext cx="561831" cy="520700"/>
            </a:xfrm>
            <a:prstGeom prst="plaque">
              <a:avLst>
                <a:gd name="adj" fmla="val 31302"/>
              </a:avLst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riângulo Retângulo 36"/>
            <p:cNvSpPr/>
            <p:nvPr/>
          </p:nvSpPr>
          <p:spPr>
            <a:xfrm rot="9512428">
              <a:off x="3725029" y="2052680"/>
              <a:ext cx="155306" cy="17145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Triângulo Retângulo 37"/>
            <p:cNvSpPr/>
            <p:nvPr/>
          </p:nvSpPr>
          <p:spPr>
            <a:xfrm rot="14600451">
              <a:off x="873770" y="1992339"/>
              <a:ext cx="155306" cy="17145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C01DAFF5-52E0-4E39-80AD-13601B5CD22E}"/>
                </a:ext>
              </a:extLst>
            </p:cNvPr>
            <p:cNvSpPr/>
            <p:nvPr/>
          </p:nvSpPr>
          <p:spPr>
            <a:xfrm>
              <a:off x="1344322" y="2094314"/>
              <a:ext cx="236013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rPr>
                <a:t>Gerente de projetos</a:t>
              </a: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C01DAFF5-52E0-4E39-80AD-13601B5CD22E}"/>
                </a:ext>
              </a:extLst>
            </p:cNvPr>
            <p:cNvSpPr/>
            <p:nvPr/>
          </p:nvSpPr>
          <p:spPr>
            <a:xfrm>
              <a:off x="1108096" y="4440375"/>
              <a:ext cx="2597398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rPr>
                <a:t>Sérgio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rPr>
                <a:t>35 anos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rPr>
                <a:t>Gerente de projetos da Cold Stock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rPr>
                <a:t>Relatórios pouco eficientes</a:t>
              </a:r>
            </a:p>
            <a:p>
              <a:endParaRPr lang="pt-BR" sz="1600" b="1" dirty="0">
                <a:solidFill>
                  <a:srgbClr val="3AAFA9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59" name="Agrupar 58"/>
          <p:cNvGrpSpPr/>
          <p:nvPr/>
        </p:nvGrpSpPr>
        <p:grpSpPr>
          <a:xfrm>
            <a:off x="4410398" y="6917946"/>
            <a:ext cx="3371203" cy="5440519"/>
            <a:chOff x="4410398" y="1417481"/>
            <a:chExt cx="3371203" cy="5440519"/>
          </a:xfrm>
        </p:grpSpPr>
        <p:sp>
          <p:nvSpPr>
            <p:cNvPr id="22" name="Seta: Pentágono 27">
              <a:extLst>
                <a:ext uri="{FF2B5EF4-FFF2-40B4-BE49-F238E27FC236}">
                  <a16:creationId xmlns:a16="http://schemas.microsoft.com/office/drawing/2014/main" id="{1540FC21-3C51-403A-894A-8055A5B1F79B}"/>
                </a:ext>
              </a:extLst>
            </p:cNvPr>
            <p:cNvSpPr/>
            <p:nvPr/>
          </p:nvSpPr>
          <p:spPr>
            <a:xfrm rot="16200000">
              <a:off x="3375740" y="2452139"/>
              <a:ext cx="5440519" cy="3371203"/>
            </a:xfrm>
            <a:prstGeom prst="homePlate">
              <a:avLst>
                <a:gd name="adj" fmla="val 25845"/>
              </a:avLst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 rotWithShape="1">
            <a:blip r:embed="rId6"/>
            <a:srcRect l="8680" r="9105"/>
            <a:stretch/>
          </p:blipFill>
          <p:spPr>
            <a:xfrm>
              <a:off x="4914814" y="2469583"/>
              <a:ext cx="2338251" cy="1576714"/>
            </a:xfrm>
            <a:prstGeom prst="rect">
              <a:avLst/>
            </a:prstGeom>
          </p:spPr>
        </p:pic>
        <p:sp>
          <p:nvSpPr>
            <p:cNvPr id="39" name="Placa 38"/>
            <p:cNvSpPr/>
            <p:nvPr/>
          </p:nvSpPr>
          <p:spPr>
            <a:xfrm>
              <a:off x="4518544" y="3883737"/>
              <a:ext cx="561831" cy="520700"/>
            </a:xfrm>
            <a:prstGeom prst="plaque">
              <a:avLst>
                <a:gd name="adj" fmla="val 31302"/>
              </a:avLst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Placa 39"/>
            <p:cNvSpPr/>
            <p:nvPr/>
          </p:nvSpPr>
          <p:spPr>
            <a:xfrm>
              <a:off x="7087504" y="3880322"/>
              <a:ext cx="561831" cy="520700"/>
            </a:xfrm>
            <a:prstGeom prst="plaque">
              <a:avLst>
                <a:gd name="adj" fmla="val 31302"/>
              </a:avLst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Placa 40"/>
            <p:cNvSpPr/>
            <p:nvPr/>
          </p:nvSpPr>
          <p:spPr>
            <a:xfrm>
              <a:off x="7095973" y="2111443"/>
              <a:ext cx="561831" cy="520700"/>
            </a:xfrm>
            <a:prstGeom prst="plaque">
              <a:avLst>
                <a:gd name="adj" fmla="val 31302"/>
              </a:avLst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Placa 41"/>
            <p:cNvSpPr/>
            <p:nvPr/>
          </p:nvSpPr>
          <p:spPr>
            <a:xfrm>
              <a:off x="4513693" y="2106396"/>
              <a:ext cx="561831" cy="520700"/>
            </a:xfrm>
            <a:prstGeom prst="plaque">
              <a:avLst>
                <a:gd name="adj" fmla="val 31302"/>
              </a:avLst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Triângulo Retângulo 43"/>
            <p:cNvSpPr/>
            <p:nvPr/>
          </p:nvSpPr>
          <p:spPr>
            <a:xfrm rot="14600451">
              <a:off x="4584350" y="1985343"/>
              <a:ext cx="155306" cy="17145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Triângulo Retângulo 42"/>
            <p:cNvSpPr/>
            <p:nvPr/>
          </p:nvSpPr>
          <p:spPr>
            <a:xfrm rot="9512428">
              <a:off x="7421042" y="2057468"/>
              <a:ext cx="155306" cy="17145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C01DAFF5-52E0-4E39-80AD-13601B5CD22E}"/>
                </a:ext>
              </a:extLst>
            </p:cNvPr>
            <p:cNvSpPr/>
            <p:nvPr/>
          </p:nvSpPr>
          <p:spPr>
            <a:xfrm>
              <a:off x="4949781" y="2094314"/>
              <a:ext cx="236013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rPr>
                <a:t>Analista</a:t>
              </a:r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C01DAFF5-52E0-4E39-80AD-13601B5CD22E}"/>
                </a:ext>
              </a:extLst>
            </p:cNvPr>
            <p:cNvSpPr/>
            <p:nvPr/>
          </p:nvSpPr>
          <p:spPr>
            <a:xfrm>
              <a:off x="4846510" y="4473994"/>
              <a:ext cx="2597398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rPr>
                <a:t>Luidgi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rPr>
                <a:t>19 anos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rPr>
                <a:t>Estagiário da Cold Stock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rPr>
                <a:t>Precisa se adaptar à empresa</a:t>
              </a:r>
            </a:p>
            <a:p>
              <a:endParaRPr lang="pt-BR" sz="1600" b="1" dirty="0">
                <a:solidFill>
                  <a:srgbClr val="3AAFA9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60" name="Agrupar 59"/>
          <p:cNvGrpSpPr/>
          <p:nvPr/>
        </p:nvGrpSpPr>
        <p:grpSpPr>
          <a:xfrm>
            <a:off x="8100797" y="6917949"/>
            <a:ext cx="3371203" cy="5440519"/>
            <a:chOff x="8100797" y="1417478"/>
            <a:chExt cx="3371203" cy="5440519"/>
          </a:xfrm>
        </p:grpSpPr>
        <p:sp>
          <p:nvSpPr>
            <p:cNvPr id="21" name="Seta: Pentágono 27">
              <a:extLst>
                <a:ext uri="{FF2B5EF4-FFF2-40B4-BE49-F238E27FC236}">
                  <a16:creationId xmlns:a16="http://schemas.microsoft.com/office/drawing/2014/main" id="{1540FC21-3C51-403A-894A-8055A5B1F79B}"/>
                </a:ext>
              </a:extLst>
            </p:cNvPr>
            <p:cNvSpPr/>
            <p:nvPr/>
          </p:nvSpPr>
          <p:spPr>
            <a:xfrm rot="16200000">
              <a:off x="7066139" y="2452136"/>
              <a:ext cx="5440519" cy="3371203"/>
            </a:xfrm>
            <a:prstGeom prst="homePlate">
              <a:avLst>
                <a:gd name="adj" fmla="val 25845"/>
              </a:avLst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03400" y="2469583"/>
              <a:ext cx="2365995" cy="1576714"/>
            </a:xfrm>
            <a:prstGeom prst="rect">
              <a:avLst/>
            </a:prstGeom>
          </p:spPr>
        </p:pic>
        <p:sp>
          <p:nvSpPr>
            <p:cNvPr id="45" name="Placa 44"/>
            <p:cNvSpPr/>
            <p:nvPr/>
          </p:nvSpPr>
          <p:spPr>
            <a:xfrm>
              <a:off x="8206722" y="3885588"/>
              <a:ext cx="561831" cy="520700"/>
            </a:xfrm>
            <a:prstGeom prst="plaque">
              <a:avLst>
                <a:gd name="adj" fmla="val 31302"/>
              </a:avLst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Placa 45"/>
            <p:cNvSpPr/>
            <p:nvPr/>
          </p:nvSpPr>
          <p:spPr>
            <a:xfrm>
              <a:off x="10801082" y="3882173"/>
              <a:ext cx="561831" cy="520700"/>
            </a:xfrm>
            <a:prstGeom prst="plaque">
              <a:avLst>
                <a:gd name="adj" fmla="val 31302"/>
              </a:avLst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Placa 46"/>
            <p:cNvSpPr/>
            <p:nvPr/>
          </p:nvSpPr>
          <p:spPr>
            <a:xfrm>
              <a:off x="10807432" y="2109830"/>
              <a:ext cx="561831" cy="520700"/>
            </a:xfrm>
            <a:prstGeom prst="plaque">
              <a:avLst>
                <a:gd name="adj" fmla="val 31302"/>
              </a:avLst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Triângulo Retângulo 47"/>
            <p:cNvSpPr/>
            <p:nvPr/>
          </p:nvSpPr>
          <p:spPr>
            <a:xfrm rot="9512428">
              <a:off x="11104801" y="2050876"/>
              <a:ext cx="155306" cy="17145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Placa 48"/>
            <p:cNvSpPr/>
            <p:nvPr/>
          </p:nvSpPr>
          <p:spPr>
            <a:xfrm>
              <a:off x="8198346" y="2110318"/>
              <a:ext cx="561831" cy="520700"/>
            </a:xfrm>
            <a:prstGeom prst="plaque">
              <a:avLst>
                <a:gd name="adj" fmla="val 31302"/>
              </a:avLst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Triângulo Retângulo 49"/>
            <p:cNvSpPr/>
            <p:nvPr/>
          </p:nvSpPr>
          <p:spPr>
            <a:xfrm rot="14600451">
              <a:off x="8269003" y="1986090"/>
              <a:ext cx="155306" cy="17145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C01DAFF5-52E0-4E39-80AD-13601B5CD22E}"/>
                </a:ext>
              </a:extLst>
            </p:cNvPr>
            <p:cNvSpPr/>
            <p:nvPr/>
          </p:nvSpPr>
          <p:spPr>
            <a:xfrm>
              <a:off x="8534252" y="2094314"/>
              <a:ext cx="260942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rPr>
                <a:t>Cliente</a:t>
              </a:r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C01DAFF5-52E0-4E39-80AD-13601B5CD22E}"/>
                </a:ext>
              </a:extLst>
            </p:cNvPr>
            <p:cNvSpPr/>
            <p:nvPr/>
          </p:nvSpPr>
          <p:spPr>
            <a:xfrm>
              <a:off x="8534252" y="4473994"/>
              <a:ext cx="2597398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rPr>
                <a:t>Luiza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rPr>
                <a:t>36 anos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rPr>
                <a:t>Gerente de uma fornecedora de máquina de vendas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rPr>
                <a:t>Precisa de disponibilidade </a:t>
              </a:r>
            </a:p>
            <a:p>
              <a:endParaRPr lang="pt-BR" sz="1600" b="1" dirty="0">
                <a:solidFill>
                  <a:srgbClr val="3AAFA9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62" name="Triângulo Retângulo 6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49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4.58333E-6 -0.8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4.58333E-6 -0.8002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4.58333E-6 -0.8002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User Stories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3" name="Retângulo: Canto Dobrado 2">
            <a:extLst>
              <a:ext uri="{FF2B5EF4-FFF2-40B4-BE49-F238E27FC236}">
                <a16:creationId xmlns:a16="http://schemas.microsoft.com/office/drawing/2014/main" id="{D94C3E9B-E446-4FAA-9A01-EE5A3F3A4CC2}"/>
              </a:ext>
            </a:extLst>
          </p:cNvPr>
          <p:cNvSpPr/>
          <p:nvPr/>
        </p:nvSpPr>
        <p:spPr>
          <a:xfrm>
            <a:off x="1442185" y="1813443"/>
            <a:ext cx="3855358" cy="3657030"/>
          </a:xfrm>
          <a:prstGeom prst="foldedCorner">
            <a:avLst/>
          </a:prstGeom>
          <a:solidFill>
            <a:srgbClr val="2B7A78"/>
          </a:solidFill>
          <a:ln>
            <a:solidFill>
              <a:srgbClr val="172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 Dobrado 2">
            <a:extLst>
              <a:ext uri="{FF2B5EF4-FFF2-40B4-BE49-F238E27FC236}">
                <a16:creationId xmlns:a16="http://schemas.microsoft.com/office/drawing/2014/main" id="{98A06C10-B5DF-48FA-A8DF-57C3E6DF57B7}"/>
              </a:ext>
            </a:extLst>
          </p:cNvPr>
          <p:cNvSpPr/>
          <p:nvPr/>
        </p:nvSpPr>
        <p:spPr>
          <a:xfrm>
            <a:off x="6846740" y="1813443"/>
            <a:ext cx="3855358" cy="3657030"/>
          </a:xfrm>
          <a:prstGeom prst="foldedCorner">
            <a:avLst/>
          </a:prstGeom>
          <a:solidFill>
            <a:srgbClr val="2B7A78"/>
          </a:solidFill>
          <a:ln>
            <a:solidFill>
              <a:srgbClr val="172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20">
            <a:extLst>
              <a:ext uri="{FF2B5EF4-FFF2-40B4-BE49-F238E27FC236}">
                <a16:creationId xmlns:a16="http://schemas.microsoft.com/office/drawing/2014/main" id="{0D068F87-02EF-4B68-BB77-8F0B14438159}"/>
              </a:ext>
            </a:extLst>
          </p:cNvPr>
          <p:cNvSpPr txBox="1"/>
          <p:nvPr/>
        </p:nvSpPr>
        <p:spPr>
          <a:xfrm>
            <a:off x="2771189" y="2060755"/>
            <a:ext cx="119957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F1F6FB"/>
                </a:solidFill>
                <a:latin typeface="Eras Medium ITC"/>
              </a:rPr>
              <a:t>Analista</a:t>
            </a:r>
            <a:endParaRPr lang="en-US" dirty="0"/>
          </a:p>
        </p:txBody>
      </p:sp>
      <p:sp>
        <p:nvSpPr>
          <p:cNvPr id="20" name="CaixaDeTexto 20">
            <a:extLst>
              <a:ext uri="{FF2B5EF4-FFF2-40B4-BE49-F238E27FC236}">
                <a16:creationId xmlns:a16="http://schemas.microsoft.com/office/drawing/2014/main" id="{6E2C9375-D884-4D1D-9864-8458731587C9}"/>
              </a:ext>
            </a:extLst>
          </p:cNvPr>
          <p:cNvSpPr txBox="1"/>
          <p:nvPr/>
        </p:nvSpPr>
        <p:spPr>
          <a:xfrm>
            <a:off x="7552034" y="2057933"/>
            <a:ext cx="272357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F1F6FB"/>
                </a:solidFill>
                <a:latin typeface="Eras Medium ITC"/>
              </a:rPr>
              <a:t>Gerente de projetos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CF2CB5-B9ED-45FF-8A5E-6A3E83AD6348}"/>
              </a:ext>
            </a:extLst>
          </p:cNvPr>
          <p:cNvCxnSpPr>
            <a:cxnSpLocks/>
          </p:cNvCxnSpPr>
          <p:nvPr/>
        </p:nvCxnSpPr>
        <p:spPr>
          <a:xfrm>
            <a:off x="5356577" y="2449689"/>
            <a:ext cx="1467554" cy="8354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69267FC-45AF-475A-9D18-80AD6898D3F0}"/>
              </a:ext>
            </a:extLst>
          </p:cNvPr>
          <p:cNvSpPr/>
          <p:nvPr/>
        </p:nvSpPr>
        <p:spPr>
          <a:xfrm>
            <a:off x="-5644" y="2054577"/>
            <a:ext cx="1439332" cy="1834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tângulo 53">
            <a:extLst>
              <a:ext uri="{FF2B5EF4-FFF2-40B4-BE49-F238E27FC236}">
                <a16:creationId xmlns:a16="http://schemas.microsoft.com/office/drawing/2014/main" id="{5ACCF062-7131-4946-A0C1-C172920EFB45}"/>
              </a:ext>
            </a:extLst>
          </p:cNvPr>
          <p:cNvSpPr/>
          <p:nvPr/>
        </p:nvSpPr>
        <p:spPr>
          <a:xfrm>
            <a:off x="1785430" y="2673627"/>
            <a:ext cx="3175953" cy="255454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pt-BR" sz="2000" b="1" dirty="0">
                <a:solidFill>
                  <a:schemeClr val="bg1"/>
                </a:solidFill>
                <a:latin typeface="Montserrat"/>
                <a:ea typeface="+mn-lt"/>
                <a:cs typeface="+mn-lt"/>
              </a:rPr>
              <a:t>API para capturar dados de máquina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  <a:latin typeface="Montserrat"/>
                <a:ea typeface="+mn-lt"/>
                <a:cs typeface="+mn-lt"/>
              </a:rPr>
              <a:t> Dashboards intuitivos e alertas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  <a:latin typeface="Montserrat"/>
                <a:ea typeface="+mn-lt"/>
                <a:cs typeface="+mn-lt"/>
              </a:rPr>
              <a:t>Uma interface para visualizar dados com um mínimo </a:t>
            </a:r>
            <a:r>
              <a:rPr lang="pt-BR" sz="2000" b="1">
                <a:solidFill>
                  <a:schemeClr val="bg1"/>
                </a:solidFill>
                <a:latin typeface="Montserrat"/>
                <a:ea typeface="+mn-lt"/>
                <a:cs typeface="+mn-lt"/>
              </a:rPr>
              <a:t>atraso possível </a:t>
            </a:r>
            <a:endParaRPr lang="pt-BR" sz="2000" b="1" dirty="0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A7B3156-84BC-4BD5-AAF0-78E5630E69F1}"/>
              </a:ext>
            </a:extLst>
          </p:cNvPr>
          <p:cNvSpPr txBox="1"/>
          <p:nvPr/>
        </p:nvSpPr>
        <p:spPr>
          <a:xfrm>
            <a:off x="7190956" y="2673627"/>
            <a:ext cx="3161017" cy="22159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  <a:latin typeface="Montserrat"/>
                <a:ea typeface="+mn-lt"/>
                <a:cs typeface="+mn-lt"/>
              </a:rPr>
              <a:t>Um Banco de dados para análise dos históricos</a:t>
            </a:r>
            <a:endParaRPr lang="en-US" sz="2000" b="1" dirty="0">
              <a:solidFill>
                <a:schemeClr val="bg1"/>
              </a:solidFill>
              <a:latin typeface="Montserrat"/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  <a:latin typeface="Montserrat"/>
                <a:ea typeface="+mn-lt"/>
                <a:cs typeface="+mn-lt"/>
              </a:rPr>
              <a:t>Alertas</a:t>
            </a:r>
            <a:endParaRPr lang="en-US" sz="2000" b="1" dirty="0">
              <a:solidFill>
                <a:schemeClr val="bg1"/>
              </a:solidFill>
              <a:latin typeface="Montserrat"/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  <a:latin typeface="Montserrat"/>
                <a:ea typeface="+mn-lt"/>
                <a:cs typeface="+mn-lt"/>
              </a:rPr>
              <a:t>Relatório eficiente e detalhado disponíveis para visualização</a:t>
            </a:r>
            <a:endParaRPr lang="en-US" sz="2000" b="1" dirty="0">
              <a:solidFill>
                <a:schemeClr val="bg1"/>
              </a:solidFill>
              <a:latin typeface="Montserrat"/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cxnSp>
        <p:nvCxnSpPr>
          <p:cNvPr id="31" name="Straight Arrow Connector 21">
            <a:extLst>
              <a:ext uri="{FF2B5EF4-FFF2-40B4-BE49-F238E27FC236}">
                <a16:creationId xmlns:a16="http://schemas.microsoft.com/office/drawing/2014/main" id="{DBCF2CB5-B9ED-45FF-8A5E-6A3E83AD6348}"/>
              </a:ext>
            </a:extLst>
          </p:cNvPr>
          <p:cNvCxnSpPr>
            <a:cxnSpLocks/>
          </p:cNvCxnSpPr>
          <p:nvPr/>
        </p:nvCxnSpPr>
        <p:spPr>
          <a:xfrm>
            <a:off x="-242936" y="2449689"/>
            <a:ext cx="1580443" cy="0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12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0115 L 0.22813 0.0011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0.21732 0.0006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8" grpId="0"/>
      <p:bldP spid="20" grpId="0"/>
      <p:bldP spid="29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>
                  <a:solidFill>
                    <a:srgbClr val="3AAFA9"/>
                  </a:solidFill>
                  <a:latin typeface="Montserrat SemiBold" panose="00000700000000000000" pitchFamily="2" charset="0"/>
                </a:rPr>
                <a:t>Backlog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5A7EC6C-922B-4012-A3C3-CC6DAA5BEB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4741880"/>
              </p:ext>
            </p:extLst>
          </p:nvPr>
        </p:nvGraphicFramePr>
        <p:xfrm>
          <a:off x="1636888" y="2144889"/>
          <a:ext cx="9164502" cy="2977447"/>
        </p:xfrm>
        <a:graphic>
          <a:graphicData uri="http://schemas.openxmlformats.org/drawingml/2006/table">
            <a:tbl>
              <a:tblPr bandRow="1">
                <a:tableStyleId>{0505E3EF-67EA-436B-97B2-0124C06EBD24}</a:tableStyleId>
              </a:tblPr>
              <a:tblGrid>
                <a:gridCol w="1945754">
                  <a:extLst>
                    <a:ext uri="{9D8B030D-6E8A-4147-A177-3AD203B41FA5}">
                      <a16:colId xmlns:a16="http://schemas.microsoft.com/office/drawing/2014/main" val="3964470688"/>
                    </a:ext>
                  </a:extLst>
                </a:gridCol>
                <a:gridCol w="3220224">
                  <a:extLst>
                    <a:ext uri="{9D8B030D-6E8A-4147-A177-3AD203B41FA5}">
                      <a16:colId xmlns:a16="http://schemas.microsoft.com/office/drawing/2014/main" val="4083666053"/>
                    </a:ext>
                  </a:extLst>
                </a:gridCol>
                <a:gridCol w="2753242">
                  <a:extLst>
                    <a:ext uri="{9D8B030D-6E8A-4147-A177-3AD203B41FA5}">
                      <a16:colId xmlns:a16="http://schemas.microsoft.com/office/drawing/2014/main" val="1825164953"/>
                    </a:ext>
                  </a:extLst>
                </a:gridCol>
                <a:gridCol w="1245282">
                  <a:extLst>
                    <a:ext uri="{9D8B030D-6E8A-4147-A177-3AD203B41FA5}">
                      <a16:colId xmlns:a16="http://schemas.microsoft.com/office/drawing/2014/main" val="2282912523"/>
                    </a:ext>
                  </a:extLst>
                </a:gridCol>
              </a:tblGrid>
              <a:tr h="33250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Referência</a:t>
                      </a:r>
                      <a:r>
                        <a:rPr lang="pt-BR" sz="18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252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Requisitos</a:t>
                      </a:r>
                      <a:endParaRPr lang="pt-BR" sz="18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252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Prioridade</a:t>
                      </a:r>
                      <a:endParaRPr lang="pt-BR" sz="18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252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Tamanho</a:t>
                      </a:r>
                      <a:endParaRPr lang="pt-BR" sz="18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25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718141"/>
                  </a:ext>
                </a:extLst>
              </a:tr>
              <a:tr h="64989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US001 + US005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Programa(API) em </a:t>
                      </a:r>
                      <a:r>
                        <a:rPr lang="pt-BR" sz="1800" u="none" strike="noStrike" err="1">
                          <a:effectLst/>
                        </a:rPr>
                        <a:t>python</a:t>
                      </a:r>
                      <a:r>
                        <a:rPr lang="pt-BR" sz="1800" u="none" strike="noStrike">
                          <a:effectLst/>
                        </a:rPr>
                        <a:t> para armazenagem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Essencial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21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F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473324"/>
                  </a:ext>
                </a:extLst>
              </a:tr>
              <a:tr h="33250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US002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F2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Adaptar Banco de dados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F2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Essencial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F2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F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497416"/>
                  </a:ext>
                </a:extLst>
              </a:tr>
              <a:tr h="33250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US004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Dashboard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Essencial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21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F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28500"/>
                  </a:ext>
                </a:extLst>
              </a:tr>
              <a:tr h="33250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US003 + US004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F2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Notificações de alerta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F2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Importante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F2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F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220787"/>
                  </a:ext>
                </a:extLst>
              </a:tr>
              <a:tr h="33250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US005 + US006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API para mineração de dados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Importante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13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F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557447"/>
                  </a:ext>
                </a:extLst>
              </a:tr>
              <a:tr h="33250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US006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F2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Gerador de relatórios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F2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Importante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F2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F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296049"/>
                  </a:ext>
                </a:extLst>
              </a:tr>
              <a:tr h="33250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US007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Tela de Login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Importante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F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81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08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Protótipo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012355D-8C3A-43B2-896D-CB0CA2CD1D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738" y="1277712"/>
            <a:ext cx="8649455" cy="5286389"/>
          </a:xfrm>
          <a:prstGeom prst="rect">
            <a:avLst/>
          </a:prstGeom>
          <a:ln w="28575">
            <a:solidFill>
              <a:srgbClr val="17252A"/>
            </a:solidFill>
          </a:ln>
        </p:spPr>
      </p:pic>
    </p:spTree>
    <p:extLst>
      <p:ext uri="{BB962C8B-B14F-4D97-AF65-F5344CB8AC3E}">
        <p14:creationId xmlns:p14="http://schemas.microsoft.com/office/powerpoint/2010/main" val="418983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63B016B9E10D44AF2D6A2076639652" ma:contentTypeVersion="9" ma:contentTypeDescription="Create a new document." ma:contentTypeScope="" ma:versionID="487f2b4f5bb26e664e658aeeb82afc06">
  <xsd:schema xmlns:xsd="http://www.w3.org/2001/XMLSchema" xmlns:xs="http://www.w3.org/2001/XMLSchema" xmlns:p="http://schemas.microsoft.com/office/2006/metadata/properties" xmlns:ns3="1f168f81-3f83-4b33-9f0c-ec152bce3f98" xmlns:ns4="86822d51-02f5-488a-80f3-0b621e7c317a" targetNamespace="http://schemas.microsoft.com/office/2006/metadata/properties" ma:root="true" ma:fieldsID="edc5afedb1afb76831d7c08402d80832" ns3:_="" ns4:_="">
    <xsd:import namespace="1f168f81-3f83-4b33-9f0c-ec152bce3f98"/>
    <xsd:import namespace="86822d51-02f5-488a-80f3-0b621e7c31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68f81-3f83-4b33-9f0c-ec152bce3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822d51-02f5-488a-80f3-0b621e7c317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2B114C-EB44-46E6-930B-B69E30F6F9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72C250-C430-4380-B8BD-02E395B67AF0}">
  <ds:schemaRefs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86822d51-02f5-488a-80f3-0b621e7c317a"/>
    <ds:schemaRef ds:uri="1f168f81-3f83-4b33-9f0c-ec152bce3f98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D87D459-01C6-46F3-85EB-8A8AB455C6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168f81-3f83-4b33-9f0c-ec152bce3f98"/>
    <ds:schemaRef ds:uri="86822d51-02f5-488a-80f3-0b621e7c31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228</Words>
  <Application>Microsoft Office PowerPoint</Application>
  <PresentationFormat>Widescreen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Eras Medium ITC</vt:lpstr>
      <vt:lpstr>Montserrat</vt:lpstr>
      <vt:lpstr>Montserrat Black</vt:lpstr>
      <vt:lpstr>Montserrat SemiBold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Giovanna</cp:lastModifiedBy>
  <cp:revision>275</cp:revision>
  <dcterms:created xsi:type="dcterms:W3CDTF">2020-09-13T21:03:25Z</dcterms:created>
  <dcterms:modified xsi:type="dcterms:W3CDTF">2020-12-12T23:53:16Z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0x010100A663B016B9E10D44AF2D6A2076639652</vt:lpwstr>
  </property>
</Properties>
</file>