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2E8"/>
    <a:srgbClr val="67BFB1"/>
    <a:srgbClr val="17252A"/>
    <a:srgbClr val="2B7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</a:t>
            </a:r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8100" b="1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3AAFA9"/>
                </a:solidFill>
                <a:latin typeface="Montserrat" panose="00000500000000000000" pitchFamily="2" charset="0"/>
              </a:rPr>
              <a:t>Sprint 1 – CCO</a:t>
            </a:r>
          </a:p>
          <a:p>
            <a:r>
              <a:rPr lang="pt-BR" sz="200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Implementações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Python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Client Linux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BA4B884-8098-4A36-BB0D-EC25A9A73130}"/>
              </a:ext>
            </a:extLst>
          </p:cNvPr>
          <p:cNvGrpSpPr/>
          <p:nvPr/>
        </p:nvGrpSpPr>
        <p:grpSpPr>
          <a:xfrm>
            <a:off x="8656679" y="2209993"/>
            <a:ext cx="1620000" cy="1620000"/>
            <a:chOff x="8739000" y="2234606"/>
            <a:chExt cx="1620000" cy="1620000"/>
          </a:xfrm>
        </p:grpSpPr>
        <p:sp>
          <p:nvSpPr>
            <p:cNvPr id="26" name="Lágrima 25">
              <a:extLst>
                <a:ext uri="{FF2B5EF4-FFF2-40B4-BE49-F238E27FC236}">
                  <a16:creationId xmlns:a16="http://schemas.microsoft.com/office/drawing/2014/main" id="{0ED9A0F9-2495-4CA1-A986-4FCA3674C166}"/>
                </a:ext>
              </a:extLst>
            </p:cNvPr>
            <p:cNvSpPr/>
            <p:nvPr/>
          </p:nvSpPr>
          <p:spPr>
            <a:xfrm rot="8100000">
              <a:off x="8739000" y="2234606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271AFFF-C6DC-42B9-A1EE-5AA38CBC16DF}"/>
                </a:ext>
              </a:extLst>
            </p:cNvPr>
            <p:cNvSpPr/>
            <p:nvPr/>
          </p:nvSpPr>
          <p:spPr>
            <a:xfrm>
              <a:off x="8919075" y="2414540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662" y="2563863"/>
              <a:ext cx="961351" cy="961351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Ferramenta de gestão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13" name="Picture 2" descr="Software de Gestão de Projetos - Artia">
            <a:extLst>
              <a:ext uri="{FF2B5EF4-FFF2-40B4-BE49-F238E27FC236}">
                <a16:creationId xmlns:a16="http://schemas.microsoft.com/office/drawing/2014/main" id="{2C9AEEB0-0116-47DE-B8BB-CD7DA771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44" y="1258067"/>
            <a:ext cx="381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45BAC5-C2BF-4691-9CDA-FA1D9B201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9" y="2871283"/>
            <a:ext cx="10197224" cy="2917950"/>
          </a:xfrm>
          <a:prstGeom prst="rect">
            <a:avLst/>
          </a:prstGeom>
          <a:ln w="25400">
            <a:solidFill>
              <a:srgbClr val="1F3239"/>
            </a:solidFill>
          </a:ln>
        </p:spPr>
      </p:pic>
    </p:spTree>
    <p:extLst>
      <p:ext uri="{BB962C8B-B14F-4D97-AF65-F5344CB8AC3E}">
        <p14:creationId xmlns:p14="http://schemas.microsoft.com/office/powerpoint/2010/main" val="10594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284159" y="3869027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 descr="Alvo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6" y="4673115"/>
            <a:ext cx="165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Beneficiados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Melhorias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2652504" y="4322054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1677498" y="4705466"/>
            <a:ext cx="2013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>
                <a:latin typeface="Montserrat" panose="00000500000000000000" pitchFamily="2" charset="0"/>
              </a:rPr>
              <a:t>Aumento da empresa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1932504" y="2113267"/>
            <a:ext cx="1620000" cy="1620000"/>
            <a:chOff x="1833000" y="2254378"/>
            <a:chExt cx="1620000" cy="1620000"/>
          </a:xfrm>
        </p:grpSpPr>
        <p:sp>
          <p:nvSpPr>
            <p:cNvPr id="18" name="Lágrima 17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082" y="2554433"/>
              <a:ext cx="927960" cy="927960"/>
            </a:xfrm>
            <a:prstGeom prst="rect">
              <a:avLst/>
            </a:prstGeom>
          </p:spPr>
        </p:pic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9327238" y="4322054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8362670" y="4705466"/>
            <a:ext cx="2210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>
                <a:latin typeface="Montserrat" panose="00000500000000000000" pitchFamily="2" charset="0"/>
              </a:rPr>
              <a:t>Novos funcionários e clientes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8617677" y="2113267"/>
            <a:ext cx="1620000" cy="1620000"/>
            <a:chOff x="1833000" y="2254378"/>
            <a:chExt cx="1620000" cy="1620000"/>
          </a:xfrm>
        </p:grpSpPr>
        <p:sp>
          <p:nvSpPr>
            <p:cNvPr id="24" name="Lágrima 2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sp>
        <p:nvSpPr>
          <p:cNvPr id="3" name="Elipse 20">
            <a:extLst>
              <a:ext uri="{FF2B5EF4-FFF2-40B4-BE49-F238E27FC236}">
                <a16:creationId xmlns:a16="http://schemas.microsoft.com/office/drawing/2014/main" id="{C37AF21C-BC1D-470F-889E-F13EFF7C7B64}"/>
              </a:ext>
            </a:extLst>
          </p:cNvPr>
          <p:cNvSpPr/>
          <p:nvPr/>
        </p:nvSpPr>
        <p:spPr>
          <a:xfrm>
            <a:off x="5932788" y="4705466"/>
            <a:ext cx="264666" cy="264666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21">
            <a:extLst>
              <a:ext uri="{FF2B5EF4-FFF2-40B4-BE49-F238E27FC236}">
                <a16:creationId xmlns:a16="http://schemas.microsoft.com/office/drawing/2014/main" id="{6A46C8E6-2A1B-40A8-80B4-4C0366C32E57}"/>
              </a:ext>
            </a:extLst>
          </p:cNvPr>
          <p:cNvSpPr/>
          <p:nvPr/>
        </p:nvSpPr>
        <p:spPr>
          <a:xfrm>
            <a:off x="4474332" y="5117101"/>
            <a:ext cx="3184185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000" b="1">
                <a:latin typeface="Montserrat"/>
              </a:rPr>
              <a:t>Novos</a:t>
            </a:r>
            <a:r>
              <a:rPr lang="pt-BR" sz="1600" b="1">
                <a:latin typeface="Montserrat"/>
              </a:rPr>
              <a:t> </a:t>
            </a:r>
            <a:r>
              <a:rPr lang="pt-BR" sz="2000" b="1">
                <a:latin typeface="Montserrat"/>
              </a:rPr>
              <a:t>requisitos</a:t>
            </a:r>
            <a:endParaRPr lang="en-US" sz="2000">
              <a:latin typeface="Montserrat"/>
            </a:endParaRPr>
          </a:p>
        </p:txBody>
      </p:sp>
      <p:grpSp>
        <p:nvGrpSpPr>
          <p:cNvPr id="34" name="Agrupar 22">
            <a:extLst>
              <a:ext uri="{FF2B5EF4-FFF2-40B4-BE49-F238E27FC236}">
                <a16:creationId xmlns:a16="http://schemas.microsoft.com/office/drawing/2014/main" id="{E7CC621F-431B-4B1F-A217-3D181C686AEF}"/>
              </a:ext>
            </a:extLst>
          </p:cNvPr>
          <p:cNvGrpSpPr/>
          <p:nvPr/>
        </p:nvGrpSpPr>
        <p:grpSpPr>
          <a:xfrm>
            <a:off x="4898671" y="1537124"/>
            <a:ext cx="2339666" cy="2325555"/>
            <a:chOff x="1833000" y="2254378"/>
            <a:chExt cx="1620000" cy="1620000"/>
          </a:xfrm>
        </p:grpSpPr>
        <p:sp>
          <p:nvSpPr>
            <p:cNvPr id="31" name="Lágrima 23">
              <a:extLst>
                <a:ext uri="{FF2B5EF4-FFF2-40B4-BE49-F238E27FC236}">
                  <a16:creationId xmlns:a16="http://schemas.microsoft.com/office/drawing/2014/main" id="{811F6C06-A048-4ED8-91DA-760ED348EAA6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24">
              <a:extLst>
                <a:ext uri="{FF2B5EF4-FFF2-40B4-BE49-F238E27FC236}">
                  <a16:creationId xmlns:a16="http://schemas.microsoft.com/office/drawing/2014/main" id="{27487EBA-1101-4663-A640-F747C6B082D3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25">
              <a:extLst>
                <a:ext uri="{FF2B5EF4-FFF2-40B4-BE49-F238E27FC236}">
                  <a16:creationId xmlns:a16="http://schemas.microsoft.com/office/drawing/2014/main" id="{54D7C022-E2DE-4CBB-A550-25E748E78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25389" y="2551474"/>
              <a:ext cx="1030777" cy="1037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  <p:bldP spid="22" grpId="0"/>
      <p:bldP spid="3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Backlog legado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7A1E154-E8C9-40CD-8609-E41833030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76927"/>
              </p:ext>
            </p:extLst>
          </p:nvPr>
        </p:nvGraphicFramePr>
        <p:xfrm>
          <a:off x="1612900" y="2769870"/>
          <a:ext cx="8966200" cy="131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50193269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3831304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726084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43041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Referência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Requisitos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Prioridade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Tamanho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1725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052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US008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Refatoração do </a:t>
                      </a:r>
                      <a:r>
                        <a:rPr lang="en-US" sz="1800" err="1">
                          <a:effectLst/>
                        </a:rPr>
                        <a:t>código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Desejável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51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US009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Responsividade</a:t>
                      </a:r>
                      <a:r>
                        <a:rPr lang="en-US" sz="1800">
                          <a:effectLst/>
                        </a:rPr>
                        <a:t> do site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Desejável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2409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effectLst/>
                        </a:rPr>
                        <a:t>------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Favoritar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 err="1">
                          <a:effectLst/>
                        </a:rPr>
                        <a:t>produtos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err="1">
                          <a:effectLst/>
                        </a:rPr>
                        <a:t>Desejável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5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077821" y="2570200"/>
            <a:ext cx="57492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Novo módulo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259582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3" name="Fluxograma: Atraso 12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Gráfico 39" descr="Alvo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20" name="Fluxograma: Atraso 1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conseguiremos?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41464"/>
              <a:ext cx="641200" cy="655311"/>
            </a:xfrm>
            <a:prstGeom prst="rect">
              <a:avLst/>
            </a:prstGeom>
          </p:spPr>
        </p:pic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Proto-personas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8" name="Agrupar 57"/>
          <p:cNvGrpSpPr/>
          <p:nvPr/>
        </p:nvGrpSpPr>
        <p:grpSpPr>
          <a:xfrm>
            <a:off x="717473" y="6917953"/>
            <a:ext cx="3371203" cy="5440519"/>
            <a:chOff x="717473" y="1417479"/>
            <a:chExt cx="3371203" cy="5440519"/>
          </a:xfrm>
        </p:grpSpPr>
        <p:sp>
          <p:nvSpPr>
            <p:cNvPr id="13" name="Seta: Pentágono 27">
              <a:extLst>
                <a:ext uri="{FF2B5EF4-FFF2-40B4-BE49-F238E27FC236}">
                  <a16:creationId xmlns:a16="http://schemas.microsoft.com/office/drawing/2014/main" id="{1540FC21-3C51-403A-894A-8055A5B1F79B}"/>
                </a:ext>
              </a:extLst>
            </p:cNvPr>
            <p:cNvSpPr/>
            <p:nvPr/>
          </p:nvSpPr>
          <p:spPr>
            <a:xfrm rot="16200000">
              <a:off x="-317185" y="2452137"/>
              <a:ext cx="5440519" cy="3371203"/>
            </a:xfrm>
            <a:prstGeom prst="homePlate">
              <a:avLst>
                <a:gd name="adj" fmla="val 25845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314" y="2469583"/>
              <a:ext cx="2361520" cy="1576714"/>
            </a:xfrm>
            <a:prstGeom prst="rect">
              <a:avLst/>
            </a:prstGeom>
          </p:spPr>
        </p:pic>
        <p:sp>
          <p:nvSpPr>
            <p:cNvPr id="33" name="Placa 32"/>
            <p:cNvSpPr/>
            <p:nvPr/>
          </p:nvSpPr>
          <p:spPr>
            <a:xfrm>
              <a:off x="824988" y="388217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Placa 33"/>
            <p:cNvSpPr/>
            <p:nvPr/>
          </p:nvSpPr>
          <p:spPr>
            <a:xfrm>
              <a:off x="3418229" y="388217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Placa 34"/>
            <p:cNvSpPr/>
            <p:nvPr/>
          </p:nvSpPr>
          <p:spPr>
            <a:xfrm>
              <a:off x="3424579" y="211300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Placa 35"/>
            <p:cNvSpPr/>
            <p:nvPr/>
          </p:nvSpPr>
          <p:spPr>
            <a:xfrm>
              <a:off x="819738" y="2106655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Retângulo 36"/>
            <p:cNvSpPr/>
            <p:nvPr/>
          </p:nvSpPr>
          <p:spPr>
            <a:xfrm rot="9512428">
              <a:off x="3725029" y="2052680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Triângulo Retângulo 37"/>
            <p:cNvSpPr/>
            <p:nvPr/>
          </p:nvSpPr>
          <p:spPr>
            <a:xfrm rot="14600451">
              <a:off x="873770" y="1992339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1344322" y="2094314"/>
              <a:ext cx="23601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Gerente de projetos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1108096" y="4440375"/>
              <a:ext cx="259739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Sérgio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35 anos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Gerente de projetos da Cold Stock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Relatórios pouco eficientes</a:t>
              </a:r>
            </a:p>
            <a:p>
              <a:endParaRPr lang="pt-BR" sz="1600" b="1" dirty="0">
                <a:solidFill>
                  <a:srgbClr val="3AAFA9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1417481"/>
            <a:chExt cx="3371203" cy="5440519"/>
          </a:xfrm>
        </p:grpSpPr>
        <p:sp>
          <p:nvSpPr>
            <p:cNvPr id="22" name="Seta: Pentágono 27">
              <a:extLst>
                <a:ext uri="{FF2B5EF4-FFF2-40B4-BE49-F238E27FC236}">
                  <a16:creationId xmlns:a16="http://schemas.microsoft.com/office/drawing/2014/main" id="{1540FC21-3C51-403A-894A-8055A5B1F79B}"/>
                </a:ext>
              </a:extLst>
            </p:cNvPr>
            <p:cNvSpPr/>
            <p:nvPr/>
          </p:nvSpPr>
          <p:spPr>
            <a:xfrm rot="16200000">
              <a:off x="3375740" y="2452139"/>
              <a:ext cx="5440519" cy="3371203"/>
            </a:xfrm>
            <a:prstGeom prst="homePlate">
              <a:avLst>
                <a:gd name="adj" fmla="val 25845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6"/>
            <a:srcRect l="8680" r="9105"/>
            <a:stretch/>
          </p:blipFill>
          <p:spPr>
            <a:xfrm>
              <a:off x="4914814" y="2469583"/>
              <a:ext cx="2338251" cy="1576714"/>
            </a:xfrm>
            <a:prstGeom prst="rect">
              <a:avLst/>
            </a:prstGeom>
          </p:spPr>
        </p:pic>
        <p:sp>
          <p:nvSpPr>
            <p:cNvPr id="39" name="Placa 38"/>
            <p:cNvSpPr/>
            <p:nvPr/>
          </p:nvSpPr>
          <p:spPr>
            <a:xfrm>
              <a:off x="4518544" y="3883737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Placa 39"/>
            <p:cNvSpPr/>
            <p:nvPr/>
          </p:nvSpPr>
          <p:spPr>
            <a:xfrm>
              <a:off x="7087504" y="3880322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Placa 40"/>
            <p:cNvSpPr/>
            <p:nvPr/>
          </p:nvSpPr>
          <p:spPr>
            <a:xfrm>
              <a:off x="7095973" y="2111443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Placa 41"/>
            <p:cNvSpPr/>
            <p:nvPr/>
          </p:nvSpPr>
          <p:spPr>
            <a:xfrm>
              <a:off x="4513693" y="2106396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Retângulo 43"/>
            <p:cNvSpPr/>
            <p:nvPr/>
          </p:nvSpPr>
          <p:spPr>
            <a:xfrm rot="14600451">
              <a:off x="4584350" y="1985343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Retângulo 42"/>
            <p:cNvSpPr/>
            <p:nvPr/>
          </p:nvSpPr>
          <p:spPr>
            <a:xfrm rot="9512428">
              <a:off x="7421042" y="2057468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4949781" y="2094314"/>
              <a:ext cx="23601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Analista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4846510" y="4473994"/>
              <a:ext cx="259739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Luidgi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19 anos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Estagiário da Cold Stock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Precisa se adaptar à empresa</a:t>
              </a:r>
            </a:p>
            <a:p>
              <a:endParaRPr lang="pt-BR" sz="1600" b="1" dirty="0">
                <a:solidFill>
                  <a:srgbClr val="3AAFA9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1417478"/>
            <a:chExt cx="3371203" cy="5440519"/>
          </a:xfrm>
        </p:grpSpPr>
        <p:sp>
          <p:nvSpPr>
            <p:cNvPr id="21" name="Seta: Pentágono 27">
              <a:extLst>
                <a:ext uri="{FF2B5EF4-FFF2-40B4-BE49-F238E27FC236}">
                  <a16:creationId xmlns:a16="http://schemas.microsoft.com/office/drawing/2014/main" id="{1540FC21-3C51-403A-894A-8055A5B1F79B}"/>
                </a:ext>
              </a:extLst>
            </p:cNvPr>
            <p:cNvSpPr/>
            <p:nvPr/>
          </p:nvSpPr>
          <p:spPr>
            <a:xfrm rot="16200000">
              <a:off x="7066139" y="2452136"/>
              <a:ext cx="5440519" cy="3371203"/>
            </a:xfrm>
            <a:prstGeom prst="homePlate">
              <a:avLst>
                <a:gd name="adj" fmla="val 25845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03400" y="2469583"/>
              <a:ext cx="2365995" cy="1576714"/>
            </a:xfrm>
            <a:prstGeom prst="rect">
              <a:avLst/>
            </a:prstGeom>
          </p:spPr>
        </p:pic>
        <p:sp>
          <p:nvSpPr>
            <p:cNvPr id="45" name="Placa 44"/>
            <p:cNvSpPr/>
            <p:nvPr/>
          </p:nvSpPr>
          <p:spPr>
            <a:xfrm>
              <a:off x="8206722" y="3885588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Placa 45"/>
            <p:cNvSpPr/>
            <p:nvPr/>
          </p:nvSpPr>
          <p:spPr>
            <a:xfrm>
              <a:off x="10801082" y="3882173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Placa 46"/>
            <p:cNvSpPr/>
            <p:nvPr/>
          </p:nvSpPr>
          <p:spPr>
            <a:xfrm>
              <a:off x="10807432" y="2109830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riângulo Retângulo 47"/>
            <p:cNvSpPr/>
            <p:nvPr/>
          </p:nvSpPr>
          <p:spPr>
            <a:xfrm rot="9512428">
              <a:off x="11104801" y="2050876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Placa 48"/>
            <p:cNvSpPr/>
            <p:nvPr/>
          </p:nvSpPr>
          <p:spPr>
            <a:xfrm>
              <a:off x="8198346" y="2110318"/>
              <a:ext cx="561831" cy="520700"/>
            </a:xfrm>
            <a:prstGeom prst="plaque">
              <a:avLst>
                <a:gd name="adj" fmla="val 31302"/>
              </a:avLst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Retângulo 49"/>
            <p:cNvSpPr/>
            <p:nvPr/>
          </p:nvSpPr>
          <p:spPr>
            <a:xfrm rot="14600451">
              <a:off x="8269003" y="1986090"/>
              <a:ext cx="155306" cy="1714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8534252" y="2094314"/>
              <a:ext cx="26094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Cliente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01DAFF5-52E0-4E39-80AD-13601B5CD22E}"/>
                </a:ext>
              </a:extLst>
            </p:cNvPr>
            <p:cNvSpPr/>
            <p:nvPr/>
          </p:nvSpPr>
          <p:spPr>
            <a:xfrm>
              <a:off x="8534252" y="4473994"/>
              <a:ext cx="2597398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Luiza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36 anos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Gerente de uma fornecedora de máquina de vendas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rPr>
                <a:t>Precisa de disponibilidade </a:t>
              </a:r>
            </a:p>
            <a:p>
              <a:endParaRPr lang="pt-BR" sz="1600" b="1" dirty="0">
                <a:solidFill>
                  <a:srgbClr val="3AAFA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User Stories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D94C3E9B-E446-4FAA-9A01-EE5A3F3A4CC2}"/>
              </a:ext>
            </a:extLst>
          </p:cNvPr>
          <p:cNvSpPr/>
          <p:nvPr/>
        </p:nvSpPr>
        <p:spPr>
          <a:xfrm>
            <a:off x="1442185" y="1813443"/>
            <a:ext cx="3855358" cy="3657030"/>
          </a:xfrm>
          <a:prstGeom prst="foldedCorner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 Dobrado 2">
            <a:extLst>
              <a:ext uri="{FF2B5EF4-FFF2-40B4-BE49-F238E27FC236}">
                <a16:creationId xmlns:a16="http://schemas.microsoft.com/office/drawing/2014/main" id="{98A06C10-B5DF-48FA-A8DF-57C3E6DF57B7}"/>
              </a:ext>
            </a:extLst>
          </p:cNvPr>
          <p:cNvSpPr/>
          <p:nvPr/>
        </p:nvSpPr>
        <p:spPr>
          <a:xfrm>
            <a:off x="6846740" y="1813443"/>
            <a:ext cx="3855358" cy="3657030"/>
          </a:xfrm>
          <a:prstGeom prst="foldedCorner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20">
            <a:extLst>
              <a:ext uri="{FF2B5EF4-FFF2-40B4-BE49-F238E27FC236}">
                <a16:creationId xmlns:a16="http://schemas.microsoft.com/office/drawing/2014/main" id="{0D068F87-02EF-4B68-BB77-8F0B14438159}"/>
              </a:ext>
            </a:extLst>
          </p:cNvPr>
          <p:cNvSpPr txBox="1"/>
          <p:nvPr/>
        </p:nvSpPr>
        <p:spPr>
          <a:xfrm>
            <a:off x="2771189" y="2060755"/>
            <a:ext cx="119957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F1F6FB"/>
                </a:solidFill>
                <a:latin typeface="Eras Medium ITC"/>
              </a:rPr>
              <a:t>Analista</a:t>
            </a:r>
            <a:endParaRPr lang="en-US" dirty="0"/>
          </a:p>
        </p:txBody>
      </p:sp>
      <p:sp>
        <p:nvSpPr>
          <p:cNvPr id="20" name="CaixaDeTexto 20">
            <a:extLst>
              <a:ext uri="{FF2B5EF4-FFF2-40B4-BE49-F238E27FC236}">
                <a16:creationId xmlns:a16="http://schemas.microsoft.com/office/drawing/2014/main" id="{6E2C9375-D884-4D1D-9864-8458731587C9}"/>
              </a:ext>
            </a:extLst>
          </p:cNvPr>
          <p:cNvSpPr txBox="1"/>
          <p:nvPr/>
        </p:nvSpPr>
        <p:spPr>
          <a:xfrm>
            <a:off x="7552034" y="2057933"/>
            <a:ext cx="272357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F1F6FB"/>
                </a:solidFill>
                <a:latin typeface="Eras Medium ITC"/>
              </a:rPr>
              <a:t>Gerente de projetos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F2CB5-B9ED-45FF-8A5E-6A3E83AD6348}"/>
              </a:ext>
            </a:extLst>
          </p:cNvPr>
          <p:cNvCxnSpPr>
            <a:cxnSpLocks/>
          </p:cNvCxnSpPr>
          <p:nvPr/>
        </p:nvCxnSpPr>
        <p:spPr>
          <a:xfrm>
            <a:off x="5356577" y="2449689"/>
            <a:ext cx="1467554" cy="8354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267FC-45AF-475A-9D18-80AD6898D3F0}"/>
              </a:ext>
            </a:extLst>
          </p:cNvPr>
          <p:cNvSpPr/>
          <p:nvPr/>
        </p:nvSpPr>
        <p:spPr>
          <a:xfrm>
            <a:off x="-5644" y="2054577"/>
            <a:ext cx="1439332" cy="183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53">
            <a:extLst>
              <a:ext uri="{FF2B5EF4-FFF2-40B4-BE49-F238E27FC236}">
                <a16:creationId xmlns:a16="http://schemas.microsoft.com/office/drawing/2014/main" id="{5ACCF062-7131-4946-A0C1-C172920EFB45}"/>
              </a:ext>
            </a:extLst>
          </p:cNvPr>
          <p:cNvSpPr/>
          <p:nvPr/>
        </p:nvSpPr>
        <p:spPr>
          <a:xfrm>
            <a:off x="1785430" y="2673627"/>
            <a:ext cx="3175953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API para capturar dados de máquina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 Dashboards intuitivos e alertas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Uma interface para visualizar </a:t>
            </a:r>
            <a:r>
              <a:rPr lang="pt-BR" sz="2000" b="1" dirty="0" smtClean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dados com um mínimo </a:t>
            </a:r>
            <a:r>
              <a:rPr lang="pt-BR" sz="2000" b="1" smtClean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atraso possível </a:t>
            </a:r>
            <a:endParaRPr lang="pt-BR" sz="2000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7B3156-84BC-4BD5-AAF0-78E5630E69F1}"/>
              </a:ext>
            </a:extLst>
          </p:cNvPr>
          <p:cNvSpPr txBox="1"/>
          <p:nvPr/>
        </p:nvSpPr>
        <p:spPr>
          <a:xfrm>
            <a:off x="7190956" y="2673627"/>
            <a:ext cx="3161017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Um Banco de dados para análise dos históricos</a:t>
            </a:r>
            <a:endParaRPr lang="en-US" sz="2000" b="1" dirty="0">
              <a:solidFill>
                <a:schemeClr val="bg1"/>
              </a:solidFill>
              <a:latin typeface="Montserrat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Alertas</a:t>
            </a:r>
            <a:endParaRPr lang="en-US" sz="2000" b="1" dirty="0">
              <a:solidFill>
                <a:schemeClr val="bg1"/>
              </a:solidFill>
              <a:latin typeface="Montserrat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Montserrat"/>
                <a:ea typeface="+mn-lt"/>
                <a:cs typeface="+mn-lt"/>
              </a:rPr>
              <a:t>Relatório eficiente e detalhado disponíveis para visualização</a:t>
            </a:r>
            <a:endParaRPr lang="en-US" sz="2000" b="1" dirty="0">
              <a:solidFill>
                <a:schemeClr val="bg1"/>
              </a:solidFill>
              <a:latin typeface="Montserra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1" name="Straight Arrow Connector 21">
            <a:extLst>
              <a:ext uri="{FF2B5EF4-FFF2-40B4-BE49-F238E27FC236}">
                <a16:creationId xmlns:a16="http://schemas.microsoft.com/office/drawing/2014/main" id="{DBCF2CB5-B9ED-45FF-8A5E-6A3E83AD6348}"/>
              </a:ext>
            </a:extLst>
          </p:cNvPr>
          <p:cNvCxnSpPr>
            <a:cxnSpLocks/>
          </p:cNvCxnSpPr>
          <p:nvPr/>
        </p:nvCxnSpPr>
        <p:spPr>
          <a:xfrm>
            <a:off x="-242936" y="2449689"/>
            <a:ext cx="1580443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15 L 0.22813 0.0011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21732 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8" grpId="0"/>
      <p:bldP spid="20" grpId="0"/>
      <p:bldP spid="2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Backlog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5A7EC6C-922B-4012-A3C3-CC6DAA5BE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741880"/>
              </p:ext>
            </p:extLst>
          </p:nvPr>
        </p:nvGraphicFramePr>
        <p:xfrm>
          <a:off x="1636888" y="2144889"/>
          <a:ext cx="9164502" cy="2977447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945754">
                  <a:extLst>
                    <a:ext uri="{9D8B030D-6E8A-4147-A177-3AD203B41FA5}">
                      <a16:colId xmlns:a16="http://schemas.microsoft.com/office/drawing/2014/main" val="3964470688"/>
                    </a:ext>
                  </a:extLst>
                </a:gridCol>
                <a:gridCol w="3220224">
                  <a:extLst>
                    <a:ext uri="{9D8B030D-6E8A-4147-A177-3AD203B41FA5}">
                      <a16:colId xmlns:a16="http://schemas.microsoft.com/office/drawing/2014/main" val="4083666053"/>
                    </a:ext>
                  </a:extLst>
                </a:gridCol>
                <a:gridCol w="2753242">
                  <a:extLst>
                    <a:ext uri="{9D8B030D-6E8A-4147-A177-3AD203B41FA5}">
                      <a16:colId xmlns:a16="http://schemas.microsoft.com/office/drawing/2014/main" val="1825164953"/>
                    </a:ext>
                  </a:extLst>
                </a:gridCol>
                <a:gridCol w="1245282">
                  <a:extLst>
                    <a:ext uri="{9D8B030D-6E8A-4147-A177-3AD203B41FA5}">
                      <a16:colId xmlns:a16="http://schemas.microsoft.com/office/drawing/2014/main" val="2282912523"/>
                    </a:ext>
                  </a:extLst>
                </a:gridCol>
              </a:tblGrid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Referência</a:t>
                      </a:r>
                      <a:r>
                        <a:rPr lang="pt-BR" sz="18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Prioridade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Tamanho</a:t>
                      </a:r>
                      <a:endParaRPr lang="pt-BR" sz="1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25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18141"/>
                  </a:ext>
                </a:extLst>
              </a:tr>
              <a:tr h="6498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US001 + US005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Programa(API) em </a:t>
                      </a:r>
                      <a:r>
                        <a:rPr lang="pt-BR" sz="1800" u="none" strike="noStrike" err="1">
                          <a:effectLst/>
                        </a:rPr>
                        <a:t>python</a:t>
                      </a:r>
                      <a:r>
                        <a:rPr lang="pt-BR" sz="1800" u="none" strike="noStrike">
                          <a:effectLst/>
                        </a:rPr>
                        <a:t> para armazenagem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Essencial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21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73324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Adaptar Banco de dados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Essencial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97416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US004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Dashboard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Essencial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21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8500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US003 + US004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Notificações de alerta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20787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US005 + US006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API para mineração de dados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57447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US006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Gerador de relatórios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96049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US007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Tela de Login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Importante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8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012355D-8C3A-43B2-896D-CB0CA2CD1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8" y="1277712"/>
            <a:ext cx="8649455" cy="5286389"/>
          </a:xfrm>
          <a:prstGeom prst="rect">
            <a:avLst/>
          </a:prstGeom>
          <a:ln w="28575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203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273</cp:revision>
  <dcterms:created xsi:type="dcterms:W3CDTF">2020-09-13T21:03:25Z</dcterms:created>
  <dcterms:modified xsi:type="dcterms:W3CDTF">2020-09-14T22:32:32Z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