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58" r:id="rId6"/>
    <p:sldId id="265" r:id="rId7"/>
    <p:sldId id="266" r:id="rId8"/>
    <p:sldId id="264" r:id="rId9"/>
    <p:sldId id="268" r:id="rId10"/>
    <p:sldId id="259" r:id="rId11"/>
    <p:sldId id="272" r:id="rId12"/>
    <p:sldId id="271" r:id="rId13"/>
    <p:sldId id="261" r:id="rId14"/>
    <p:sldId id="260" r:id="rId15"/>
    <p:sldId id="269" r:id="rId16"/>
    <p:sldId id="26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CFB4-FDAE-4D2A-8B15-710DB1B6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44B90-2B39-4C7A-A21F-7B28165C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E6888-C5DC-481F-BF7F-74BCD4B3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39417-9D2F-4FC6-9089-98F81B8E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115CF-22C7-4029-A77A-BC21B866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28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4ED26-2678-4E69-813E-7A0352D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4631B8-5803-4BEA-9A59-32A786B3C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F907A-858C-4FA7-B3D7-63FEE1E4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AD0C4-C2BD-46BC-900B-B78FE5C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D2430-54B2-45F7-83D9-DBE6D8DD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BA649-8DF1-4A73-B8DA-4A003736D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D384B1-8DB8-4749-89B0-F7DBB9A3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78D1D-63EF-430A-B8F4-5DFEAB3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94274-DD78-49D3-B8EC-ECC92541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867E6-D4F5-48FE-865D-D1E38E17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0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100F3-AE68-4B63-A076-7062B0F9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5ECA5-654E-4A4D-B1D5-D89CC14A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E50FF-CE97-44F3-8AF7-FAA87E62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D7041-7C2B-4340-99BE-D417A818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7A980-F600-428F-A330-82FBBBC5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BF589-23C1-4969-A5B6-C7E7DCD0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94788-DD83-4FE1-88F1-B26CF704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C3D18-F760-415C-AEA4-823ACC0E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ED35A-5845-4370-82A5-B487883A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D0DE4-490C-4528-A846-36CF1E67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CADC-1788-4C42-B7B9-EE07501B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FA022-A9F0-4197-8845-5BF2E7422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B1BF27-FED2-4664-A6E9-16252BF58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D31A6A-B431-441C-95A4-FAA31F52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35BF7-2F63-44EB-9EEC-52E7A303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D22A9E-2D2B-4C72-83FB-010B9D62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DE289-F33D-428D-BA69-D108F56F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FBAD8-A487-4387-9ABB-CEE9A8980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0DEE0B-0FEE-47A2-9842-7B050D79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3BE8B4-33EF-45FC-B4C6-56310803E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8A1DDD-0083-4376-9975-70B323803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68B580-8646-42E8-A003-87592CDA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510211-DAAE-4C49-BDD0-281C20D8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0E9A6-C006-4028-90F8-298517B5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338A5-CC7F-414A-8210-4466C3C4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9EDB40-2891-48AE-84FA-B0F73512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BFDFF7-623D-4097-9487-33A0D35F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EF76BA-C199-4D91-B2C4-C91897D7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2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10946B-EC4F-49AA-92CB-7CBDB32A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075428-AE6A-449F-A376-9FD20231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D0B07C-8B2B-4E7E-9AAC-FB57274B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6A8D-682F-45ED-814F-676E2D35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72FCD-4D42-4BA1-92E5-BF636281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B2E4AA-F794-4833-9ABB-A7EFE25D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58E89F-D6B6-4E33-883A-F983D3C1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26C28-8B21-4C83-AC0E-CBFF042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5E90CC-E063-485A-9A49-6782612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15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0A82-8764-4204-BE6B-66E4CA70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850F2E-DAEC-4DC7-8705-B6F74433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EA4B0-23D7-4473-8F8D-BF084487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4217C-DC0E-4FE1-A940-797B0B07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F4886C-4B42-411D-AB33-4363C314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828651-46E4-4BF9-83C0-E497EB8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FE3AB2-8910-4149-BED7-FE43AB93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26D7E-93B0-4637-BF0B-9A9EAFC4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58483-00ED-4591-9CC1-9B766E24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C366-83E4-48DF-B685-A9E9273D9C57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B0ECE-B62E-45E6-B7A7-64E62E7D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22BEC-E7BE-444E-9029-D89568A38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30AA-3E42-4F94-A5FD-9CC01ED9F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microsoft.com/office/2007/relationships/hdphoto" Target="../media/hdphoto1.wdp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03448D-A1AC-4580-B500-FA4C5CB8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BA4BBA-6264-4A1C-8E30-10C0837FF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1" y="1114217"/>
            <a:ext cx="4880211" cy="231478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BB35D07-1802-4F6D-9DA5-98A6D708BF2E}"/>
              </a:ext>
            </a:extLst>
          </p:cNvPr>
          <p:cNvSpPr/>
          <p:nvPr/>
        </p:nvSpPr>
        <p:spPr>
          <a:xfrm>
            <a:off x="715618" y="3039718"/>
            <a:ext cx="1722782" cy="2335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31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9BC8E2-52FB-4DD6-86DF-B4E59DC82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1681916"/>
            <a:ext cx="7554379" cy="43249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86FC183-843F-4030-A04E-FE33C1F5CD0D}"/>
              </a:ext>
            </a:extLst>
          </p:cNvPr>
          <p:cNvSpPr txBox="1"/>
          <p:nvPr/>
        </p:nvSpPr>
        <p:spPr>
          <a:xfrm>
            <a:off x="4092498" y="412595"/>
            <a:ext cx="3947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Nossa solução </a:t>
            </a:r>
            <a:r>
              <a:rPr lang="pt-BR" sz="3200" dirty="0">
                <a:solidFill>
                  <a:schemeClr val="accent2"/>
                </a:solidFill>
              </a:rPr>
              <a:t>(Trocar)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81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96A9123-8041-407E-A0C1-C926001F643A}"/>
              </a:ext>
            </a:extLst>
          </p:cNvPr>
          <p:cNvSpPr/>
          <p:nvPr/>
        </p:nvSpPr>
        <p:spPr>
          <a:xfrm>
            <a:off x="6578090" y="918863"/>
            <a:ext cx="5323363" cy="51938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1C4E45-1FE2-4B2D-907B-8F2868D89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" y="918863"/>
            <a:ext cx="6392092" cy="2752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9278C5-3B0B-4DEE-9B2C-939649D3235E}"/>
              </a:ext>
            </a:extLst>
          </p:cNvPr>
          <p:cNvSpPr txBox="1"/>
          <p:nvPr/>
        </p:nvSpPr>
        <p:spPr>
          <a:xfrm>
            <a:off x="5013199" y="369121"/>
            <a:ext cx="151977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0B70F0-3CC1-4308-8E5F-20A9F5ADDC46}"/>
              </a:ext>
            </a:extLst>
          </p:cNvPr>
          <p:cNvSpPr txBox="1"/>
          <p:nvPr/>
        </p:nvSpPr>
        <p:spPr>
          <a:xfrm>
            <a:off x="7908573" y="918863"/>
            <a:ext cx="291737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Requisitos funcionais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5D4FBC-4864-47CB-B1F0-773D0AA4648C}"/>
              </a:ext>
            </a:extLst>
          </p:cNvPr>
          <p:cNvSpPr txBox="1"/>
          <p:nvPr/>
        </p:nvSpPr>
        <p:spPr>
          <a:xfrm>
            <a:off x="6709955" y="1380528"/>
            <a:ext cx="5068388" cy="295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RF1: Conter seção “ </a:t>
            </a:r>
            <a:r>
              <a:rPr lang="pt-BR" sz="2400" dirty="0"/>
              <a:t>home</a:t>
            </a:r>
            <a:r>
              <a:rPr lang="pt-BR" sz="2400" dirty="0">
                <a:solidFill>
                  <a:schemeClr val="bg1"/>
                </a:solidFill>
              </a:rPr>
              <a:t>“ no Site</a:t>
            </a:r>
          </a:p>
          <a:p>
            <a:r>
              <a:rPr lang="pt-BR" sz="2400" dirty="0">
                <a:solidFill>
                  <a:schemeClr val="bg1"/>
                </a:solidFill>
              </a:rPr>
              <a:t>RF4-RF7: No sistema ter tela de “</a:t>
            </a:r>
            <a:r>
              <a:rPr lang="pt-BR" sz="2400" dirty="0"/>
              <a:t>cadastro</a:t>
            </a:r>
            <a:r>
              <a:rPr lang="pt-BR" sz="2400" dirty="0">
                <a:solidFill>
                  <a:schemeClr val="bg1"/>
                </a:solidFill>
              </a:rPr>
              <a:t>” para reter as informações do usuário  e ter uma tela de “</a:t>
            </a:r>
            <a:r>
              <a:rPr lang="pt-BR" sz="2400" dirty="0"/>
              <a:t>login</a:t>
            </a:r>
            <a:r>
              <a:rPr lang="pt-BR" sz="2400" dirty="0">
                <a:solidFill>
                  <a:schemeClr val="bg1"/>
                </a:solidFill>
              </a:rPr>
              <a:t>” para dar acesso</a:t>
            </a:r>
          </a:p>
          <a:p>
            <a:r>
              <a:rPr lang="pt-BR" sz="2400" dirty="0">
                <a:solidFill>
                  <a:schemeClr val="bg1"/>
                </a:solidFill>
              </a:rPr>
              <a:t>RF9-RF12: Campo de “</a:t>
            </a:r>
            <a:r>
              <a:rPr lang="pt-BR" sz="2400" dirty="0"/>
              <a:t>monitoramento</a:t>
            </a:r>
            <a:r>
              <a:rPr lang="pt-BR" sz="2400" dirty="0">
                <a:solidFill>
                  <a:schemeClr val="bg1"/>
                </a:solidFill>
              </a:rPr>
              <a:t>“ no sistema e “</a:t>
            </a:r>
            <a:r>
              <a:rPr lang="pt-BR" sz="2400" dirty="0"/>
              <a:t>alerta</a:t>
            </a:r>
            <a:r>
              <a:rPr lang="pt-BR" sz="2400" dirty="0">
                <a:solidFill>
                  <a:schemeClr val="bg1"/>
                </a:solidFill>
              </a:rPr>
              <a:t>”</a:t>
            </a:r>
          </a:p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81EEBEE-CD08-4060-9818-B33F117B8294}"/>
              </a:ext>
            </a:extLst>
          </p:cNvPr>
          <p:cNvSpPr/>
          <p:nvPr/>
        </p:nvSpPr>
        <p:spPr>
          <a:xfrm>
            <a:off x="92999" y="3763313"/>
            <a:ext cx="6392092" cy="2349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2F6A34-8496-4ECF-B9A7-4198D6A12F47}"/>
              </a:ext>
            </a:extLst>
          </p:cNvPr>
          <p:cNvSpPr txBox="1"/>
          <p:nvPr/>
        </p:nvSpPr>
        <p:spPr>
          <a:xfrm>
            <a:off x="1416702" y="3823113"/>
            <a:ext cx="3744686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Requisitos não funcionais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A84709-4B54-4753-835B-7EEACF5EEFCE}"/>
              </a:ext>
            </a:extLst>
          </p:cNvPr>
          <p:cNvSpPr txBox="1"/>
          <p:nvPr/>
        </p:nvSpPr>
        <p:spPr>
          <a:xfrm>
            <a:off x="197131" y="4283092"/>
            <a:ext cx="616012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RFN18: Deve ser instalado um “</a:t>
            </a:r>
            <a:r>
              <a:rPr lang="pt-BR" sz="2400" dirty="0"/>
              <a:t>Arduino</a:t>
            </a:r>
            <a:r>
              <a:rPr lang="pt-BR" sz="2400" dirty="0">
                <a:solidFill>
                  <a:schemeClr val="bg1"/>
                </a:solidFill>
              </a:rPr>
              <a:t>” para comandar o sensor e registrar os dados para o site</a:t>
            </a:r>
          </a:p>
        </p:txBody>
      </p:sp>
    </p:spTree>
    <p:extLst>
      <p:ext uri="{BB962C8B-B14F-4D97-AF65-F5344CB8AC3E}">
        <p14:creationId xmlns:p14="http://schemas.microsoft.com/office/powerpoint/2010/main" val="412219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58F67F5-7709-432A-AFA1-4E693725D49F}"/>
              </a:ext>
            </a:extLst>
          </p:cNvPr>
          <p:cNvSpPr/>
          <p:nvPr/>
        </p:nvSpPr>
        <p:spPr>
          <a:xfrm>
            <a:off x="896983" y="1802785"/>
            <a:ext cx="9891090" cy="3749964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92821B-AD37-44D0-AA1A-54BABE78B957}"/>
              </a:ext>
            </a:extLst>
          </p:cNvPr>
          <p:cNvSpPr txBox="1"/>
          <p:nvPr/>
        </p:nvSpPr>
        <p:spPr>
          <a:xfrm>
            <a:off x="2355668" y="670560"/>
            <a:ext cx="7480663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Processos e ferramentas usadas para a gestão do projeto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A35B56F-CEEC-42AD-92D5-629CBB28D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4" y="2897032"/>
            <a:ext cx="4394565" cy="146119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DD4E78-5BBE-4BC3-A5FF-70642FF09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0202"/>
            <a:ext cx="4017819" cy="1234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33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32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3E946B-52C3-4E90-AD2A-94E30A8EBB6E}"/>
              </a:ext>
            </a:extLst>
          </p:cNvPr>
          <p:cNvSpPr txBox="1"/>
          <p:nvPr/>
        </p:nvSpPr>
        <p:spPr>
          <a:xfrm>
            <a:off x="4914364" y="538398"/>
            <a:ext cx="3273552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Riscos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8467E1-EEF9-4954-ABE9-EDDE05F17CCF}"/>
              </a:ext>
            </a:extLst>
          </p:cNvPr>
          <p:cNvSpPr/>
          <p:nvPr/>
        </p:nvSpPr>
        <p:spPr>
          <a:xfrm>
            <a:off x="984169" y="1789297"/>
            <a:ext cx="4740899" cy="4089871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CB346A-52D5-4772-8EBE-367F0848BFD5}"/>
              </a:ext>
            </a:extLst>
          </p:cNvPr>
          <p:cNvSpPr/>
          <p:nvPr/>
        </p:nvSpPr>
        <p:spPr>
          <a:xfrm>
            <a:off x="3166585" y="1789297"/>
            <a:ext cx="4740899" cy="40898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C97937-F7AF-4841-BE05-D3195DCE31F8}"/>
              </a:ext>
            </a:extLst>
          </p:cNvPr>
          <p:cNvSpPr/>
          <p:nvPr/>
        </p:nvSpPr>
        <p:spPr>
          <a:xfrm>
            <a:off x="5197143" y="1789298"/>
            <a:ext cx="4740898" cy="40898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681C0C-D749-47BA-A0A2-8CDCC216FE5A}"/>
              </a:ext>
            </a:extLst>
          </p:cNvPr>
          <p:cNvSpPr/>
          <p:nvPr/>
        </p:nvSpPr>
        <p:spPr>
          <a:xfrm>
            <a:off x="7836470" y="1789297"/>
            <a:ext cx="3155272" cy="4089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17424A-D9E0-4CFF-B018-E4D8B1E3A3B6}"/>
              </a:ext>
            </a:extLst>
          </p:cNvPr>
          <p:cNvSpPr txBox="1"/>
          <p:nvPr/>
        </p:nvSpPr>
        <p:spPr>
          <a:xfrm>
            <a:off x="1091074" y="2103120"/>
            <a:ext cx="201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Atrasos devido a falta de comunicação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634F6A-36FB-4D78-9F0E-249E98F208A3}"/>
              </a:ext>
            </a:extLst>
          </p:cNvPr>
          <p:cNvSpPr txBox="1"/>
          <p:nvPr/>
        </p:nvSpPr>
        <p:spPr>
          <a:xfrm>
            <a:off x="3210406" y="2103120"/>
            <a:ext cx="199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Desistência de membros do grupo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4A27FE-55C2-4B53-A1E5-CB9FFD489BF2}"/>
              </a:ext>
            </a:extLst>
          </p:cNvPr>
          <p:cNvSpPr txBox="1"/>
          <p:nvPr/>
        </p:nvSpPr>
        <p:spPr>
          <a:xfrm>
            <a:off x="5321808" y="2081684"/>
            <a:ext cx="251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Falta de dedicação dos membros com o projeto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54DBDD-97E4-4CB3-8E1D-C3D1F85547AB}"/>
              </a:ext>
            </a:extLst>
          </p:cNvPr>
          <p:cNvSpPr txBox="1"/>
          <p:nvPr/>
        </p:nvSpPr>
        <p:spPr>
          <a:xfrm>
            <a:off x="7978498" y="2103120"/>
            <a:ext cx="2871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Problemas com os arquivos do projeto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87C3B4-8EED-470B-B1A4-9C988805F56B}"/>
              </a:ext>
            </a:extLst>
          </p:cNvPr>
          <p:cNvSpPr txBox="1"/>
          <p:nvPr/>
        </p:nvSpPr>
        <p:spPr>
          <a:xfrm>
            <a:off x="3532346" y="1200232"/>
            <a:ext cx="386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“A tonalidade da cor indica o impacto”</a:t>
            </a:r>
          </a:p>
        </p:txBody>
      </p:sp>
    </p:spTree>
    <p:extLst>
      <p:ext uri="{BB962C8B-B14F-4D97-AF65-F5344CB8AC3E}">
        <p14:creationId xmlns:p14="http://schemas.microsoft.com/office/powerpoint/2010/main" val="3260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6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09612B-D76D-499B-9611-293EBBEA5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15" y="1147962"/>
            <a:ext cx="5099845" cy="5303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E4F26F5-A72E-4D36-85ED-715310EDFF28}"/>
              </a:ext>
            </a:extLst>
          </p:cNvPr>
          <p:cNvSpPr txBox="1"/>
          <p:nvPr/>
        </p:nvSpPr>
        <p:spPr>
          <a:xfrm>
            <a:off x="4918217" y="281594"/>
            <a:ext cx="146304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104063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B3201B-190D-4744-8723-899A7470E56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29" y="1150888"/>
            <a:ext cx="4986445" cy="5185903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56BDD47-B278-45C6-A320-4874040B451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294376" y="1362896"/>
            <a:ext cx="1436807" cy="11830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B410CD-A931-43C3-AEA9-C46E0D693FC1}"/>
              </a:ext>
            </a:extLst>
          </p:cNvPr>
          <p:cNvSpPr/>
          <p:nvPr/>
        </p:nvSpPr>
        <p:spPr>
          <a:xfrm>
            <a:off x="5629331" y="165032"/>
            <a:ext cx="2203704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FBA75CD-85CE-4CFA-8F55-F06DFD9532B8}"/>
              </a:ext>
            </a:extLst>
          </p:cNvPr>
          <p:cNvCxnSpPr>
            <a:cxnSpLocks/>
          </p:cNvCxnSpPr>
          <p:nvPr/>
        </p:nvCxnSpPr>
        <p:spPr>
          <a:xfrm flipH="1">
            <a:off x="2761488" y="3355848"/>
            <a:ext cx="17647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9A502BDF-BD5A-4B88-B2F1-D896B27F5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5" y="1098542"/>
            <a:ext cx="2577738" cy="15885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2B1CCB2E-6E45-44B3-A85F-A9E0F5CB74D7}"/>
              </a:ext>
            </a:extLst>
          </p:cNvPr>
          <p:cNvSpPr/>
          <p:nvPr/>
        </p:nvSpPr>
        <p:spPr>
          <a:xfrm>
            <a:off x="402336" y="2826132"/>
            <a:ext cx="2359152" cy="134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2F1FFA-E93E-45B0-96E6-CF194B81A0F5}"/>
              </a:ext>
            </a:extLst>
          </p:cNvPr>
          <p:cNvCxnSpPr>
            <a:cxnSpLocks/>
          </p:cNvCxnSpPr>
          <p:nvPr/>
        </p:nvCxnSpPr>
        <p:spPr>
          <a:xfrm flipV="1">
            <a:off x="5017701" y="1921181"/>
            <a:ext cx="3194073" cy="1909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A828FCE-34BA-4E02-A291-7F3E076539C2}"/>
              </a:ext>
            </a:extLst>
          </p:cNvPr>
          <p:cNvCxnSpPr>
            <a:cxnSpLocks/>
          </p:cNvCxnSpPr>
          <p:nvPr/>
        </p:nvCxnSpPr>
        <p:spPr>
          <a:xfrm flipV="1">
            <a:off x="5174756" y="2438045"/>
            <a:ext cx="4480844" cy="2019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6411B5C-4286-423E-BB2E-A06BB63171A8}"/>
              </a:ext>
            </a:extLst>
          </p:cNvPr>
          <p:cNvCxnSpPr>
            <a:cxnSpLocks/>
          </p:cNvCxnSpPr>
          <p:nvPr/>
        </p:nvCxnSpPr>
        <p:spPr>
          <a:xfrm flipH="1" flipV="1">
            <a:off x="2761488" y="5029200"/>
            <a:ext cx="1883664" cy="77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C7091E55-1C4F-42BC-A653-866043290C47}"/>
              </a:ext>
            </a:extLst>
          </p:cNvPr>
          <p:cNvSpPr/>
          <p:nvPr/>
        </p:nvSpPr>
        <p:spPr>
          <a:xfrm>
            <a:off x="563430" y="4300215"/>
            <a:ext cx="2225155" cy="133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5BD04F0-E8C7-412C-A35C-F6C97938EFBB}"/>
              </a:ext>
            </a:extLst>
          </p:cNvPr>
          <p:cNvSpPr/>
          <p:nvPr/>
        </p:nvSpPr>
        <p:spPr>
          <a:xfrm>
            <a:off x="7236311" y="3642512"/>
            <a:ext cx="2287353" cy="1134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75F67EE-0CDD-4719-825D-6B411A32E6D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776217" y="4209596"/>
            <a:ext cx="2460094" cy="1497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E268D3B9-9F8F-4ADF-AF0A-2D984AF9E73E}"/>
              </a:ext>
            </a:extLst>
          </p:cNvPr>
          <p:cNvSpPr/>
          <p:nvPr/>
        </p:nvSpPr>
        <p:spPr>
          <a:xfrm>
            <a:off x="7415784" y="4905858"/>
            <a:ext cx="2505456" cy="149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9F67DB8-8C46-454A-B904-D31EC2595979}"/>
              </a:ext>
            </a:extLst>
          </p:cNvPr>
          <p:cNvCxnSpPr>
            <a:endCxn id="58" idx="1"/>
          </p:cNvCxnSpPr>
          <p:nvPr/>
        </p:nvCxnSpPr>
        <p:spPr>
          <a:xfrm flipV="1">
            <a:off x="5017701" y="5650886"/>
            <a:ext cx="2398083" cy="393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6EC61F23-A0E0-4552-9F94-58DCE6811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57" y="277730"/>
            <a:ext cx="3188629" cy="168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D4C34487-1016-4844-AB22-5F434EB34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00" y="1987175"/>
            <a:ext cx="2404464" cy="2694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D2EDDAE9-7F16-4693-8180-95F727A65828}"/>
              </a:ext>
            </a:extLst>
          </p:cNvPr>
          <p:cNvCxnSpPr>
            <a:stCxn id="23" idx="3"/>
          </p:cNvCxnSpPr>
          <p:nvPr/>
        </p:nvCxnSpPr>
        <p:spPr>
          <a:xfrm>
            <a:off x="3051593" y="1892808"/>
            <a:ext cx="1613886" cy="61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25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46" grpId="0" animBg="1"/>
      <p:bldP spid="5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32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988840-6018-4271-A2B1-1459CA8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54" y="1095934"/>
            <a:ext cx="7615093" cy="52210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4EBFDA-EB55-455B-BDE2-A05C5B0F1FA7}"/>
              </a:ext>
            </a:extLst>
          </p:cNvPr>
          <p:cNvSpPr txBox="1"/>
          <p:nvPr/>
        </p:nvSpPr>
        <p:spPr>
          <a:xfrm>
            <a:off x="4435302" y="352816"/>
            <a:ext cx="332139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Atendimento de suporte</a:t>
            </a:r>
          </a:p>
        </p:txBody>
      </p:sp>
    </p:spTree>
    <p:extLst>
      <p:ext uri="{BB962C8B-B14F-4D97-AF65-F5344CB8AC3E}">
        <p14:creationId xmlns:p14="http://schemas.microsoft.com/office/powerpoint/2010/main" val="7306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D045DF3-3DEB-4075-A897-D002DB4867BA}"/>
              </a:ext>
            </a:extLst>
          </p:cNvPr>
          <p:cNvSpPr/>
          <p:nvPr/>
        </p:nvSpPr>
        <p:spPr>
          <a:xfrm>
            <a:off x="330925" y="830786"/>
            <a:ext cx="5259977" cy="56919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0A6DED-1986-4104-8596-12D410B07D54}"/>
              </a:ext>
            </a:extLst>
          </p:cNvPr>
          <p:cNvSpPr txBox="1"/>
          <p:nvPr/>
        </p:nvSpPr>
        <p:spPr>
          <a:xfrm>
            <a:off x="470263" y="1062446"/>
            <a:ext cx="49987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Somos uma empresa focada em promover eficiência e economia, tendo como nossos produtos sistemas focados em gerenciamentos e gestão de pessoas e produtos.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Focamos em segurança e na criação de dados que agreguem valor ao serviço, produto ou empresa.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Atualmente estamos desenvolvendo um software para monitoramento e gestão de temperatura em medicamentos.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285E92-A92E-4AFF-A290-791D08C0C7A7}"/>
              </a:ext>
            </a:extLst>
          </p:cNvPr>
          <p:cNvSpPr/>
          <p:nvPr/>
        </p:nvSpPr>
        <p:spPr>
          <a:xfrm>
            <a:off x="8368936" y="296117"/>
            <a:ext cx="2908663" cy="190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B13B6-8EAB-4FB1-8B12-687F2076FE96}"/>
              </a:ext>
            </a:extLst>
          </p:cNvPr>
          <p:cNvSpPr/>
          <p:nvPr/>
        </p:nvSpPr>
        <p:spPr>
          <a:xfrm>
            <a:off x="6096000" y="2502907"/>
            <a:ext cx="2908663" cy="190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26DD69-35F2-409B-9191-E8E91C0F803F}"/>
              </a:ext>
            </a:extLst>
          </p:cNvPr>
          <p:cNvSpPr/>
          <p:nvPr/>
        </p:nvSpPr>
        <p:spPr>
          <a:xfrm>
            <a:off x="8368935" y="4680453"/>
            <a:ext cx="2908663" cy="190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71B3E2-C0E8-48CE-B596-208A0EE02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16" y="269171"/>
            <a:ext cx="3866607" cy="19558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849DB3D-A155-47E4-AC6C-3F5D2A39F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89" y="2316837"/>
            <a:ext cx="3735979" cy="211233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2FAC2B1-F305-4B31-96BE-C2A1F070E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06" y="4514944"/>
            <a:ext cx="3866607" cy="22027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57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A963EF-28E2-436E-9D1E-EA73DD60B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78" y="3962829"/>
            <a:ext cx="3810000" cy="2543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847F4D-3ED8-45FA-AC72-D39D17B79A03}"/>
              </a:ext>
            </a:extLst>
          </p:cNvPr>
          <p:cNvSpPr txBox="1"/>
          <p:nvPr/>
        </p:nvSpPr>
        <p:spPr>
          <a:xfrm>
            <a:off x="3167494" y="786929"/>
            <a:ext cx="57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Mais quais são esses medicamentos?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A3F4BD-2E94-4CAC-8798-C4D70A2B1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55" y="1834127"/>
            <a:ext cx="3820704" cy="17767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A65EFF-7320-410E-B0AE-B9914FC27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" y="1710449"/>
            <a:ext cx="3810000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26BCBD-C222-4036-B16A-97180D8C5AD7}"/>
              </a:ext>
            </a:extLst>
          </p:cNvPr>
          <p:cNvSpPr/>
          <p:nvPr/>
        </p:nvSpPr>
        <p:spPr>
          <a:xfrm>
            <a:off x="516645" y="800181"/>
            <a:ext cx="11158710" cy="40898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759635-8210-4E16-847C-00F89C74853E}"/>
              </a:ext>
            </a:extLst>
          </p:cNvPr>
          <p:cNvSpPr txBox="1"/>
          <p:nvPr/>
        </p:nvSpPr>
        <p:spPr>
          <a:xfrm>
            <a:off x="1119808" y="1126435"/>
            <a:ext cx="99523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b="1" dirty="0">
                <a:solidFill>
                  <a:schemeClr val="bg1"/>
                </a:solidFill>
              </a:rPr>
              <a:t>O que é cadeia do frio? Quando ocorre uma falha?</a:t>
            </a:r>
          </a:p>
          <a:p>
            <a:pPr fontAlgn="base"/>
            <a:r>
              <a:rPr lang="pt-BR" sz="2800" dirty="0">
                <a:solidFill>
                  <a:schemeClr val="bg1"/>
                </a:solidFill>
              </a:rPr>
              <a:t>Um requisito fundamental para a conservação de medicamentos termolábeis é a cadeia do frio, que precisa manter estabilidade das temperaturas do início, na produção, ao fim, na administração ao paciente. Nesse caminho, os medicamentos passam por várias empresas e pessoas, e muitas normas e requisitos de infraestrutura devem ser atendidos para garantir a estabilidade desses produtos.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92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249CB7-9043-4C3D-B9FC-964D41291F3B}"/>
              </a:ext>
            </a:extLst>
          </p:cNvPr>
          <p:cNvSpPr txBox="1"/>
          <p:nvPr/>
        </p:nvSpPr>
        <p:spPr>
          <a:xfrm>
            <a:off x="768626" y="1179443"/>
            <a:ext cx="2968487" cy="141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1DA9B7-F2CB-40C8-A82B-7609A287935B}"/>
              </a:ext>
            </a:extLst>
          </p:cNvPr>
          <p:cNvSpPr/>
          <p:nvPr/>
        </p:nvSpPr>
        <p:spPr>
          <a:xfrm>
            <a:off x="330925" y="3631012"/>
            <a:ext cx="11602244" cy="30221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019635-68E0-4662-91A3-DC1228605F60}"/>
              </a:ext>
            </a:extLst>
          </p:cNvPr>
          <p:cNvSpPr txBox="1"/>
          <p:nvPr/>
        </p:nvSpPr>
        <p:spPr>
          <a:xfrm>
            <a:off x="613954" y="3927418"/>
            <a:ext cx="10915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 acordo com o ministério da saúde no paragrafo 14 de boas praticas de estocagem de medicamentos: “Deve haver meios de alertas a prevenção de falhas na refrigeração, um sistema de monitoramentos na cadeia de frio para não haver oscilações prevenindo a perda ou diminuição da eficiência dos medicamentos.”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C44E4A-6BAA-4B79-80E9-0B1F027B0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98" y="830786"/>
            <a:ext cx="4827958" cy="24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FE77246-2D43-486F-BDB6-80540558A943}"/>
              </a:ext>
            </a:extLst>
          </p:cNvPr>
          <p:cNvSpPr/>
          <p:nvPr/>
        </p:nvSpPr>
        <p:spPr>
          <a:xfrm>
            <a:off x="330925" y="1170928"/>
            <a:ext cx="11602244" cy="50805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5292FB-DB74-4A44-87F9-6C89D301B7B2}"/>
              </a:ext>
            </a:extLst>
          </p:cNvPr>
          <p:cNvSpPr txBox="1"/>
          <p:nvPr/>
        </p:nvSpPr>
        <p:spPr>
          <a:xfrm>
            <a:off x="3834847" y="1757032"/>
            <a:ext cx="923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Nosso 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A20720-0B89-46C4-AA52-9C399B3CCBBE}"/>
              </a:ext>
            </a:extLst>
          </p:cNvPr>
          <p:cNvSpPr txBox="1"/>
          <p:nvPr/>
        </p:nvSpPr>
        <p:spPr>
          <a:xfrm>
            <a:off x="2424108" y="2910245"/>
            <a:ext cx="71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Prevenir as perdas, elevando a eficiência 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B2A91B-ADAE-4292-87A5-0191F4CF603E}"/>
              </a:ext>
            </a:extLst>
          </p:cNvPr>
          <p:cNvSpPr txBox="1"/>
          <p:nvPr/>
        </p:nvSpPr>
        <p:spPr>
          <a:xfrm>
            <a:off x="4072591" y="3878792"/>
            <a:ext cx="404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Como faremos?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1BCED3-4281-4E60-9F67-7AA33E7D2F41}"/>
              </a:ext>
            </a:extLst>
          </p:cNvPr>
          <p:cNvSpPr txBox="1"/>
          <p:nvPr/>
        </p:nvSpPr>
        <p:spPr>
          <a:xfrm>
            <a:off x="1453896" y="4959255"/>
            <a:ext cx="98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Diminuindo a burocracia para poder focar a atenção nas possíveis perdas.</a:t>
            </a:r>
          </a:p>
        </p:txBody>
      </p:sp>
    </p:spTree>
    <p:extLst>
      <p:ext uri="{BB962C8B-B14F-4D97-AF65-F5344CB8AC3E}">
        <p14:creationId xmlns:p14="http://schemas.microsoft.com/office/powerpoint/2010/main" val="306179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AD18BE-577B-4173-9048-FADCB279202B}"/>
              </a:ext>
            </a:extLst>
          </p:cNvPr>
          <p:cNvSpPr txBox="1"/>
          <p:nvPr/>
        </p:nvSpPr>
        <p:spPr>
          <a:xfrm>
            <a:off x="3077308" y="670560"/>
            <a:ext cx="611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Qual o nosso impacto na sua eficiência?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F7FDC7B-79E1-4771-8AB4-080928FDEC29}"/>
              </a:ext>
            </a:extLst>
          </p:cNvPr>
          <p:cNvSpPr/>
          <p:nvPr/>
        </p:nvSpPr>
        <p:spPr>
          <a:xfrm>
            <a:off x="2131423" y="1384828"/>
            <a:ext cx="6317633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6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D3DDCB-7154-4B2A-8DA5-53B362F0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B2495B-C143-4F9E-B013-F53A2334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" y="165032"/>
            <a:ext cx="2649832" cy="66575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3D3AD03-579C-4CF3-8374-2A8EDC166A34}"/>
              </a:ext>
            </a:extLst>
          </p:cNvPr>
          <p:cNvSpPr/>
          <p:nvPr/>
        </p:nvSpPr>
        <p:spPr>
          <a:xfrm>
            <a:off x="330925" y="670560"/>
            <a:ext cx="566058" cy="696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3F8A31-9B9C-45EC-8AE0-82DE67C070D0}"/>
              </a:ext>
            </a:extLst>
          </p:cNvPr>
          <p:cNvSpPr/>
          <p:nvPr/>
        </p:nvSpPr>
        <p:spPr>
          <a:xfrm>
            <a:off x="2313432" y="2048256"/>
            <a:ext cx="7580376" cy="387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938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299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Uezu</dc:creator>
  <cp:lastModifiedBy>Leonardo Uezu</cp:lastModifiedBy>
  <cp:revision>49</cp:revision>
  <dcterms:created xsi:type="dcterms:W3CDTF">2019-05-13T19:28:19Z</dcterms:created>
  <dcterms:modified xsi:type="dcterms:W3CDTF">2019-05-27T17:22:42Z</dcterms:modified>
</cp:coreProperties>
</file>