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4"/>
  </p:notesMasterIdLst>
  <p:sldIdLst>
    <p:sldId id="256" r:id="rId2"/>
    <p:sldId id="263" r:id="rId3"/>
    <p:sldId id="285" r:id="rId4"/>
    <p:sldId id="287" r:id="rId5"/>
    <p:sldId id="257" r:id="rId6"/>
    <p:sldId id="288" r:id="rId7"/>
    <p:sldId id="258" r:id="rId8"/>
    <p:sldId id="289" r:id="rId9"/>
    <p:sldId id="290" r:id="rId10"/>
    <p:sldId id="291" r:id="rId11"/>
    <p:sldId id="293" r:id="rId12"/>
    <p:sldId id="292" r:id="rId13"/>
    <p:sldId id="294" r:id="rId14"/>
    <p:sldId id="301" r:id="rId15"/>
    <p:sldId id="302" r:id="rId16"/>
    <p:sldId id="304" r:id="rId17"/>
    <p:sldId id="305" r:id="rId18"/>
    <p:sldId id="306" r:id="rId19"/>
    <p:sldId id="307" r:id="rId20"/>
    <p:sldId id="308" r:id="rId21"/>
    <p:sldId id="309" r:id="rId22"/>
    <p:sldId id="311" r:id="rId23"/>
  </p:sldIdLst>
  <p:sldSz cx="9144000" cy="5143500" type="screen16x9"/>
  <p:notesSz cx="6858000" cy="9144000"/>
  <p:embeddedFontLst>
    <p:embeddedFont>
      <p:font typeface="Bahnschrift SemiBold SemiConden" panose="020B0502040204020203" pitchFamily="34" charset="0"/>
      <p:bold r:id="rId25"/>
    </p:embeddedFont>
    <p:embeddedFont>
      <p:font typeface="Gadugi" panose="020B0502040204020203" pitchFamily="34" charset="0"/>
      <p:regular r:id="rId26"/>
      <p:bold r:id="rId27"/>
    </p:embeddedFont>
    <p:embeddedFont>
      <p:font typeface="Josefin Sans" panose="020B0604020202020204" charset="0"/>
      <p:regular r:id="rId28"/>
      <p:bold r:id="rId29"/>
      <p:italic r:id="rId30"/>
      <p:boldItalic r:id="rId31"/>
    </p:embeddedFont>
    <p:embeddedFont>
      <p:font typeface="Lucida Sans Unicode" panose="020B0602030504020204" pitchFamily="34" charset="0"/>
      <p:regular r:id="rId32"/>
    </p:embeddedFont>
    <p:embeddedFont>
      <p:font typeface="MV Boli" panose="02000500030200090000" pitchFamily="2" charset="0"/>
      <p:regular r:id="rId33"/>
    </p:embeddedFont>
    <p:embeddedFont>
      <p:font typeface="Roboto Light" pitchFamily="2" charset="0"/>
      <p:regular r:id="rId34"/>
      <p:bold r:id="rId35"/>
      <p:italic r:id="rId36"/>
      <p:boldItalic r:id="rId37"/>
    </p:embeddedFont>
    <p:embeddedFont>
      <p:font typeface="Roboto Thin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9D803A-9E24-48EC-930A-CBF98D06A8F8}">
  <a:tblStyle styleId="{179D803A-9E24-48EC-930A-CBF98D06A8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9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158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37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447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282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058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77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911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080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043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555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382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26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290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6329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5704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703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14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33e15472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633e15472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8466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33e15472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33e15472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73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33e15472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33e15472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755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903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568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85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emplary Slideshow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625261" y="0"/>
            <a:ext cx="4547074" cy="5143617"/>
            <a:chOff x="4597000" y="0"/>
            <a:chExt cx="4547074" cy="5143617"/>
          </a:xfrm>
        </p:grpSpPr>
        <p:sp>
          <p:nvSpPr>
            <p:cNvPr id="10" name="Google Shape;10;p2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720000" y="30662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"/>
          <p:cNvGrpSpPr/>
          <p:nvPr/>
        </p:nvGrpSpPr>
        <p:grpSpPr>
          <a:xfrm flipH="1">
            <a:off x="-3827075" y="0"/>
            <a:ext cx="4547074" cy="5143617"/>
            <a:chOff x="4597000" y="0"/>
            <a:chExt cx="4547074" cy="5143617"/>
          </a:xfrm>
        </p:grpSpPr>
        <p:sp>
          <p:nvSpPr>
            <p:cNvPr id="39" name="Google Shape;39;p4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34263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1"/>
          </p:nvPr>
        </p:nvSpPr>
        <p:spPr>
          <a:xfrm>
            <a:off x="3426300" y="305993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 rot="10800000">
            <a:off x="1219" y="0"/>
            <a:ext cx="3625581" cy="5143497"/>
            <a:chOff x="5518417" y="0"/>
            <a:chExt cx="3625581" cy="5143497"/>
          </a:xfrm>
        </p:grpSpPr>
        <p:sp>
          <p:nvSpPr>
            <p:cNvPr id="66" name="Google Shape;66;p5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>
            <a:off x="841500" y="2657900"/>
            <a:ext cx="32649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2"/>
          </p:nvPr>
        </p:nvSpPr>
        <p:spPr>
          <a:xfrm>
            <a:off x="841500" y="2108800"/>
            <a:ext cx="32649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3"/>
          </p:nvPr>
        </p:nvSpPr>
        <p:spPr>
          <a:xfrm>
            <a:off x="5037675" y="2657899"/>
            <a:ext cx="32649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4"/>
          </p:nvPr>
        </p:nvSpPr>
        <p:spPr>
          <a:xfrm>
            <a:off x="5037675" y="2108800"/>
            <a:ext cx="32649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720000" y="312349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116" name="Google Shape;116;p7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1600"/>
              </a:spcBef>
              <a:spcAft>
                <a:spcPts val="160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4"/>
          <p:cNvGrpSpPr/>
          <p:nvPr/>
        </p:nvGrpSpPr>
        <p:grpSpPr>
          <a:xfrm flipH="1">
            <a:off x="1219" y="0"/>
            <a:ext cx="3625581" cy="5143497"/>
            <a:chOff x="5518417" y="0"/>
            <a:chExt cx="3625581" cy="5143497"/>
          </a:xfrm>
        </p:grpSpPr>
        <p:sp>
          <p:nvSpPr>
            <p:cNvPr id="219" name="Google Shape;219;p14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4"/>
          <p:cNvSpPr txBox="1">
            <a:spLocks noGrp="1"/>
          </p:cNvSpPr>
          <p:nvPr>
            <p:ph type="subTitle" idx="1"/>
          </p:nvPr>
        </p:nvSpPr>
        <p:spPr>
          <a:xfrm>
            <a:off x="743862" y="1718996"/>
            <a:ext cx="35568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39" name="Google Shape;239;p14"/>
          <p:cNvSpPr txBox="1">
            <a:spLocks noGrp="1"/>
          </p:cNvSpPr>
          <p:nvPr>
            <p:ph type="subTitle" idx="2"/>
          </p:nvPr>
        </p:nvSpPr>
        <p:spPr>
          <a:xfrm>
            <a:off x="4843361" y="1718996"/>
            <a:ext cx="35568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40" name="Google Shape;240;p14"/>
          <p:cNvSpPr txBox="1">
            <a:spLocks noGrp="1"/>
          </p:cNvSpPr>
          <p:nvPr>
            <p:ph type="subTitle" idx="3"/>
          </p:nvPr>
        </p:nvSpPr>
        <p:spPr>
          <a:xfrm>
            <a:off x="720012" y="2118650"/>
            <a:ext cx="360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subTitle" idx="4"/>
          </p:nvPr>
        </p:nvSpPr>
        <p:spPr>
          <a:xfrm>
            <a:off x="4819511" y="2118650"/>
            <a:ext cx="360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42" name="Google Shape;242;p14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●"/>
              <a:defRPr sz="18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Prime</a:t>
            </a:r>
            <a:r>
              <a:rPr lang="en" dirty="0">
                <a:solidFill>
                  <a:srgbClr val="92D05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Loitters</a:t>
            </a:r>
            <a:r>
              <a:rPr lang="en" dirty="0"/>
              <a:t>:</a:t>
            </a:r>
            <a:br>
              <a:rPr lang="en" dirty="0"/>
            </a:br>
            <a:r>
              <a:rPr lang="en" dirty="0"/>
              <a:t>KPRunnin’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26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720000" y="28376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92D050"/>
                </a:solidFill>
              </a:rPr>
              <a:t>Continue sua jornada.</a:t>
            </a:r>
            <a:endParaRPr dirty="0">
              <a:solidFill>
                <a:srgbClr val="92D050"/>
              </a:solidFill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8" name="Google Shape;328;p20"/>
          <p:cNvGrpSpPr/>
          <p:nvPr/>
        </p:nvGrpSpPr>
        <p:grpSpPr>
          <a:xfrm>
            <a:off x="841425" y="720000"/>
            <a:ext cx="264000" cy="264000"/>
            <a:chOff x="841425" y="540000"/>
            <a:chExt cx="264000" cy="264000"/>
          </a:xfrm>
          <a:solidFill>
            <a:srgbClr val="92D050"/>
          </a:solidFill>
        </p:grpSpPr>
        <p:sp>
          <p:nvSpPr>
            <p:cNvPr id="329" name="Google Shape;329;p20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1513113"/>
            <a:ext cx="6475457" cy="1279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LEAN CANVAS UX</a:t>
            </a:r>
            <a:endParaRPr sz="4800" dirty="0"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6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STORIES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8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m 7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6C3D71D8-FD11-4B76-9CBD-8EBAC3BCB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8" r="348" b="57818"/>
          <a:stretch/>
        </p:blipFill>
        <p:spPr>
          <a:xfrm>
            <a:off x="111576" y="182052"/>
            <a:ext cx="1418315" cy="1674086"/>
          </a:xfrm>
          <a:prstGeom prst="rect">
            <a:avLst/>
          </a:prstGeom>
        </p:spPr>
      </p:pic>
      <p:sp>
        <p:nvSpPr>
          <p:cNvPr id="9" name="Google Shape;361;p23"/>
          <p:cNvSpPr txBox="1">
            <a:spLocks noGrp="1"/>
          </p:cNvSpPr>
          <p:nvPr>
            <p:ph type="subTitle" idx="1"/>
          </p:nvPr>
        </p:nvSpPr>
        <p:spPr>
          <a:xfrm>
            <a:off x="1641066" y="313174"/>
            <a:ext cx="6693171" cy="1542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b="1" dirty="0"/>
              <a:t>Eu, enquanto</a:t>
            </a:r>
            <a:r>
              <a:rPr lang="pt-BR" sz="2000" dirty="0"/>
              <a:t> atendente de caixa, </a:t>
            </a:r>
            <a:r>
              <a:rPr lang="pt-BR" sz="2000" b="1" dirty="0"/>
              <a:t>quero</a:t>
            </a:r>
            <a:r>
              <a:rPr lang="pt-BR" sz="2000" dirty="0"/>
              <a:t> que minha aplicação de compras não trave </a:t>
            </a:r>
            <a:r>
              <a:rPr lang="pt-BR" sz="2000" b="1" dirty="0"/>
              <a:t>para</a:t>
            </a:r>
            <a:r>
              <a:rPr lang="pt-BR" sz="2000" dirty="0"/>
              <a:t> não atrasar o atendimento e crescimento da fila de espera, </a:t>
            </a:r>
            <a:r>
              <a:rPr lang="pt-BR" sz="2000" b="1" dirty="0"/>
              <a:t>pois</a:t>
            </a:r>
            <a:r>
              <a:rPr lang="pt-BR" sz="2000" dirty="0"/>
              <a:t> ocasiona reclamação e perda dos clientes.</a:t>
            </a:r>
          </a:p>
          <a:p>
            <a:endParaRPr lang="pt-BR" dirty="0"/>
          </a:p>
        </p:txBody>
      </p:sp>
      <p:pic>
        <p:nvPicPr>
          <p:cNvPr id="7" name="Imagem 6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39483AC1-317A-4E08-98D0-F3C1A2FD1F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782"/>
          <a:stretch/>
        </p:blipFill>
        <p:spPr>
          <a:xfrm>
            <a:off x="7388201" y="1733256"/>
            <a:ext cx="1529490" cy="1674084"/>
          </a:xfrm>
          <a:prstGeom prst="rect">
            <a:avLst/>
          </a:prstGeom>
        </p:spPr>
      </p:pic>
      <p:sp>
        <p:nvSpPr>
          <p:cNvPr id="11" name="Google Shape;361;p23">
            <a:extLst>
              <a:ext uri="{FF2B5EF4-FFF2-40B4-BE49-F238E27FC236}">
                <a16:creationId xmlns:a16="http://schemas.microsoft.com/office/drawing/2014/main" id="{2E0590D5-7D04-4069-B331-9F6341A03415}"/>
              </a:ext>
            </a:extLst>
          </p:cNvPr>
          <p:cNvSpPr txBox="1">
            <a:spLocks/>
          </p:cNvSpPr>
          <p:nvPr/>
        </p:nvSpPr>
        <p:spPr>
          <a:xfrm>
            <a:off x="111576" y="1987258"/>
            <a:ext cx="6693171" cy="154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pt-BR" sz="2000" b="1"/>
              <a:t>Eu, enquanto</a:t>
            </a:r>
            <a:r>
              <a:rPr lang="pt-BR" sz="2000"/>
              <a:t> gerente de loja, </a:t>
            </a:r>
            <a:r>
              <a:rPr lang="pt-BR" sz="2000" b="1"/>
              <a:t>quero</a:t>
            </a:r>
            <a:r>
              <a:rPr lang="pt-BR" sz="2000"/>
              <a:t> que meus caixas atendam com agilidade e rapidez </a:t>
            </a:r>
            <a:r>
              <a:rPr lang="pt-BR" sz="2000" b="1"/>
              <a:t>para</a:t>
            </a:r>
            <a:r>
              <a:rPr lang="pt-BR" sz="2000"/>
              <a:t> não ter perdas e insatisfação de clientes, </a:t>
            </a:r>
            <a:r>
              <a:rPr lang="pt-BR" sz="2000" b="1"/>
              <a:t>pois</a:t>
            </a:r>
            <a:r>
              <a:rPr lang="pt-BR" sz="2000"/>
              <a:t> ocasiona perda de fidelidade e déficit da receita.</a:t>
            </a:r>
          </a:p>
          <a:p>
            <a:endParaRPr lang="pt-BR" dirty="0"/>
          </a:p>
        </p:txBody>
      </p:sp>
      <p:pic>
        <p:nvPicPr>
          <p:cNvPr id="12" name="Imagem 11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A6801215-D7AB-469A-9936-33602BD12F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8706"/>
          <a:stretch/>
        </p:blipFill>
        <p:spPr>
          <a:xfrm>
            <a:off x="-19577" y="3293896"/>
            <a:ext cx="1668879" cy="1800072"/>
          </a:xfrm>
          <a:prstGeom prst="rect">
            <a:avLst/>
          </a:prstGeom>
        </p:spPr>
      </p:pic>
      <p:sp>
        <p:nvSpPr>
          <p:cNvPr id="13" name="Google Shape;361;p23">
            <a:extLst>
              <a:ext uri="{FF2B5EF4-FFF2-40B4-BE49-F238E27FC236}">
                <a16:creationId xmlns:a16="http://schemas.microsoft.com/office/drawing/2014/main" id="{5372EB1C-21B4-4B55-971C-557DBA6E2B02}"/>
              </a:ext>
            </a:extLst>
          </p:cNvPr>
          <p:cNvSpPr txBox="1">
            <a:spLocks/>
          </p:cNvSpPr>
          <p:nvPr/>
        </p:nvSpPr>
        <p:spPr>
          <a:xfrm>
            <a:off x="2113460" y="3606173"/>
            <a:ext cx="6693171" cy="11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pt-BR" sz="2000" b="1"/>
              <a:t>Eu, enquanto</a:t>
            </a:r>
            <a:r>
              <a:rPr lang="pt-BR" sz="2000"/>
              <a:t> responsável de suporte da loja, </a:t>
            </a:r>
            <a:r>
              <a:rPr lang="pt-BR" sz="2000" b="1"/>
              <a:t>quero</a:t>
            </a:r>
            <a:r>
              <a:rPr lang="pt-BR" sz="2000"/>
              <a:t> uma aplicação que monitore o computador dos atendentes </a:t>
            </a:r>
            <a:r>
              <a:rPr lang="pt-BR" sz="2000" b="1"/>
              <a:t>para</a:t>
            </a:r>
            <a:r>
              <a:rPr lang="pt-BR" sz="2000"/>
              <a:t> não precisar realizar contínuas manutenções.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2010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>
                <a:latin typeface="Josefin Sans"/>
                <a:ea typeface="Josefin Sans"/>
                <a:cs typeface="Josefin Sans"/>
                <a:sym typeface="Josefin Sans"/>
              </a:rPr>
              <a:t>PROTO-PERSONAS</a:t>
            </a:r>
            <a:endParaRPr sz="4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3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AE1B687-ECCF-424A-8E69-4E5B730F7B8E}"/>
              </a:ext>
            </a:extLst>
          </p:cNvPr>
          <p:cNvSpPr/>
          <p:nvPr/>
        </p:nvSpPr>
        <p:spPr>
          <a:xfrm>
            <a:off x="4434344" y="361985"/>
            <a:ext cx="4679471" cy="2453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C9196B7-97A5-4B39-A923-112EB7F5EABF}"/>
              </a:ext>
            </a:extLst>
          </p:cNvPr>
          <p:cNvSpPr/>
          <p:nvPr/>
        </p:nvSpPr>
        <p:spPr>
          <a:xfrm>
            <a:off x="89210" y="361986"/>
            <a:ext cx="4092233" cy="2453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A0C7732-3813-4A91-95BB-F5B928C707DD}"/>
              </a:ext>
            </a:extLst>
          </p:cNvPr>
          <p:cNvSpPr txBox="1"/>
          <p:nvPr/>
        </p:nvSpPr>
        <p:spPr>
          <a:xfrm flipH="1">
            <a:off x="1902292" y="846891"/>
            <a:ext cx="138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Dave Bob</a:t>
            </a:r>
          </a:p>
        </p:txBody>
      </p:sp>
      <p:pic>
        <p:nvPicPr>
          <p:cNvPr id="14" name="Imagem 13" descr="Homem com camiseta azul&#10;&#10;Descrição gerada automaticamente">
            <a:extLst>
              <a:ext uri="{FF2B5EF4-FFF2-40B4-BE49-F238E27FC236}">
                <a16:creationId xmlns:a16="http://schemas.microsoft.com/office/drawing/2014/main" id="{B365DD62-9654-41D4-9386-2CDEBD1988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0192"/>
          <a:stretch/>
        </p:blipFill>
        <p:spPr>
          <a:xfrm>
            <a:off x="285404" y="846891"/>
            <a:ext cx="1363987" cy="145134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780F13-34BB-4E6F-A8F3-AB24C4BAF997}"/>
              </a:ext>
            </a:extLst>
          </p:cNvPr>
          <p:cNvSpPr txBox="1"/>
          <p:nvPr/>
        </p:nvSpPr>
        <p:spPr>
          <a:xfrm flipH="1">
            <a:off x="285405" y="420875"/>
            <a:ext cx="879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Quem?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A47B938-8A81-40D6-8E62-BDA188816E44}"/>
              </a:ext>
            </a:extLst>
          </p:cNvPr>
          <p:cNvSpPr txBox="1"/>
          <p:nvPr/>
        </p:nvSpPr>
        <p:spPr>
          <a:xfrm flipH="1">
            <a:off x="4456769" y="455205"/>
            <a:ext cx="25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Informações/Comportamento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1382648-FE7B-46F5-9C65-A79D84A8D715}"/>
              </a:ext>
            </a:extLst>
          </p:cNvPr>
          <p:cNvSpPr/>
          <p:nvPr/>
        </p:nvSpPr>
        <p:spPr>
          <a:xfrm>
            <a:off x="89210" y="2880594"/>
            <a:ext cx="9024605" cy="2240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E0339EC-3DA0-4DD7-B37C-207CFD968DDA}"/>
              </a:ext>
            </a:extLst>
          </p:cNvPr>
          <p:cNvSpPr txBox="1"/>
          <p:nvPr/>
        </p:nvSpPr>
        <p:spPr>
          <a:xfrm flipH="1">
            <a:off x="189084" y="2979934"/>
            <a:ext cx="560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Dores e Necessidades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9C1A4E7-72AF-4989-BA32-A083ECC02B29}"/>
              </a:ext>
            </a:extLst>
          </p:cNvPr>
          <p:cNvSpPr txBox="1"/>
          <p:nvPr/>
        </p:nvSpPr>
        <p:spPr>
          <a:xfrm flipH="1">
            <a:off x="189085" y="3409930"/>
            <a:ext cx="88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Peso em resolver tudo relacionado a empresa;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Falta de interpretação do usuário;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Dificuldade em resolver tudo de imediato, e sozinho;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Poucas informações sobre os problemas ocorridos durante a execução das máquinas;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srgbClr val="0070C0"/>
              </a:solidFill>
              <a:latin typeface="Bahnschrift SemiBold SemiConden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srgbClr val="0070C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A65275-0DC8-4825-B417-8E4799B8DFB3}"/>
              </a:ext>
            </a:extLst>
          </p:cNvPr>
          <p:cNvSpPr txBox="1"/>
          <p:nvPr/>
        </p:nvSpPr>
        <p:spPr>
          <a:xfrm flipH="1">
            <a:off x="4456769" y="759429"/>
            <a:ext cx="47446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Idade entre 25 a 30 anos;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Solteiro;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Antenado nas tecnologias atuais;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Programador – Tester;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Trabalhador remoto, só presente quando precisa;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Tem o objetivo de resolver o problema sem muitas firulas;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Gosta de filmes e séries cult;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Ambivertido.</a:t>
            </a:r>
          </a:p>
        </p:txBody>
      </p:sp>
    </p:spTree>
    <p:extLst>
      <p:ext uri="{BB962C8B-B14F-4D97-AF65-F5344CB8AC3E}">
        <p14:creationId xmlns:p14="http://schemas.microsoft.com/office/powerpoint/2010/main" val="259651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AE1B687-ECCF-424A-8E69-4E5B730F7B8E}"/>
              </a:ext>
            </a:extLst>
          </p:cNvPr>
          <p:cNvSpPr/>
          <p:nvPr/>
        </p:nvSpPr>
        <p:spPr>
          <a:xfrm>
            <a:off x="4434344" y="361985"/>
            <a:ext cx="4679471" cy="2453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C9196B7-97A5-4B39-A923-112EB7F5EABF}"/>
              </a:ext>
            </a:extLst>
          </p:cNvPr>
          <p:cNvSpPr/>
          <p:nvPr/>
        </p:nvSpPr>
        <p:spPr>
          <a:xfrm>
            <a:off x="89210" y="361986"/>
            <a:ext cx="4092233" cy="2453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A0C7732-3813-4A91-95BB-F5B928C707DD}"/>
              </a:ext>
            </a:extLst>
          </p:cNvPr>
          <p:cNvSpPr txBox="1"/>
          <p:nvPr/>
        </p:nvSpPr>
        <p:spPr>
          <a:xfrm flipH="1">
            <a:off x="1902292" y="846891"/>
            <a:ext cx="138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Valéria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780F13-34BB-4E6F-A8F3-AB24C4BAF997}"/>
              </a:ext>
            </a:extLst>
          </p:cNvPr>
          <p:cNvSpPr txBox="1"/>
          <p:nvPr/>
        </p:nvSpPr>
        <p:spPr>
          <a:xfrm flipH="1">
            <a:off x="285405" y="420875"/>
            <a:ext cx="879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Quem?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A47B938-8A81-40D6-8E62-BDA188816E44}"/>
              </a:ext>
            </a:extLst>
          </p:cNvPr>
          <p:cNvSpPr txBox="1"/>
          <p:nvPr/>
        </p:nvSpPr>
        <p:spPr>
          <a:xfrm flipH="1">
            <a:off x="4456769" y="455205"/>
            <a:ext cx="25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Informações/Comportamento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1382648-FE7B-46F5-9C65-A79D84A8D715}"/>
              </a:ext>
            </a:extLst>
          </p:cNvPr>
          <p:cNvSpPr/>
          <p:nvPr/>
        </p:nvSpPr>
        <p:spPr>
          <a:xfrm>
            <a:off x="89210" y="2880594"/>
            <a:ext cx="9024605" cy="2240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E0339EC-3DA0-4DD7-B37C-207CFD968DDA}"/>
              </a:ext>
            </a:extLst>
          </p:cNvPr>
          <p:cNvSpPr txBox="1"/>
          <p:nvPr/>
        </p:nvSpPr>
        <p:spPr>
          <a:xfrm flipH="1">
            <a:off x="189084" y="2979934"/>
            <a:ext cx="560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Dores e Necessidades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9C1A4E7-72AF-4989-BA32-A083ECC02B29}"/>
              </a:ext>
            </a:extLst>
          </p:cNvPr>
          <p:cNvSpPr txBox="1"/>
          <p:nvPr/>
        </p:nvSpPr>
        <p:spPr>
          <a:xfrm flipH="1">
            <a:off x="189085" y="3409931"/>
            <a:ext cx="8821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Preocupada com resultados;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Crescer ainda mais profissionalmente;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Saber como está o andamento da loja, para evitar problemas futuros;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Entregas pontuais para não ser repreendida pelo chefe;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Chefe ríspido e impaciente.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A65275-0DC8-4825-B417-8E4799B8DFB3}"/>
              </a:ext>
            </a:extLst>
          </p:cNvPr>
          <p:cNvSpPr txBox="1"/>
          <p:nvPr/>
        </p:nvSpPr>
        <p:spPr>
          <a:xfrm flipH="1">
            <a:off x="4456769" y="759429"/>
            <a:ext cx="4744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Idade entre 30 a 40 anos;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Divorciada;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Gerente/Supervisora;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Séria, ocupada, focada.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365DD62-9654-41D4-9386-2CDEBD198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766" y="846891"/>
            <a:ext cx="1351970" cy="14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2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Josefin Sans"/>
                <a:ea typeface="Josefin Sans"/>
                <a:cs typeface="Josefin Sans"/>
                <a:sym typeface="Josefin Sans"/>
              </a:rPr>
              <a:t>STORYBOARD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2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Josefin Sans"/>
                <a:ea typeface="Josefin Sans"/>
                <a:cs typeface="Josefin Sans"/>
                <a:sym typeface="Josefin Sans"/>
              </a:rPr>
              <a:t>REQUISITOS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8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Josefin Sans"/>
                <a:ea typeface="Josefin Sans"/>
                <a:cs typeface="Josefin Sans"/>
                <a:sym typeface="Josefin Sans"/>
              </a:rPr>
              <a:t>DIAGRAMA</a:t>
            </a:r>
            <a:r>
              <a:rPr lang="pt-BR" dirty="0"/>
              <a:t> BD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27"/>
          <p:cNvCxnSpPr/>
          <p:nvPr/>
        </p:nvCxnSpPr>
        <p:spPr>
          <a:xfrm>
            <a:off x="1844542" y="1370756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6434861" y="1402174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230657" y="712348"/>
            <a:ext cx="355680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Henrique Carlos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4843361" y="743449"/>
            <a:ext cx="355680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Maycon Maia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661529" y="1370756"/>
            <a:ext cx="2871836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Web Designer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4484915" y="1402174"/>
            <a:ext cx="4659056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Analista de Banco de Dados</a:t>
            </a:r>
            <a:endParaRPr sz="2800" dirty="0">
              <a:solidFill>
                <a:srgbClr val="92D05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2" y="2041739"/>
            <a:ext cx="2483809" cy="31017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31" y="2041738"/>
            <a:ext cx="3061459" cy="310176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F4C609-0905-4563-AD13-C516B627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3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SITE ESTÁTICO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6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OBRIGADO!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0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27"/>
          <p:cNvCxnSpPr/>
          <p:nvPr/>
        </p:nvCxnSpPr>
        <p:spPr>
          <a:xfrm>
            <a:off x="1292599" y="1286488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4296820" y="1261633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17799" y="723262"/>
            <a:ext cx="298638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Oliver Gabriel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3186237" y="709553"/>
            <a:ext cx="2912707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Pedro Henrique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242803" y="1311344"/>
            <a:ext cx="2536372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Desenvolvedor </a:t>
            </a:r>
            <a:endParaRPr sz="2800" dirty="0">
              <a:solidFill>
                <a:srgbClr val="92D050"/>
              </a:solidFill>
            </a:endParaRPr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2965432" y="1306844"/>
            <a:ext cx="320219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Gestor de Projetos</a:t>
            </a:r>
            <a:endParaRPr sz="2800" dirty="0">
              <a:solidFill>
                <a:srgbClr val="92D050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42" y="2032514"/>
            <a:ext cx="2606124" cy="3101760"/>
          </a:xfrm>
          <a:prstGeom prst="rect">
            <a:avLst/>
          </a:prstGeom>
        </p:spPr>
      </p:pic>
      <p:sp>
        <p:nvSpPr>
          <p:cNvPr id="19" name="Google Shape;446;p27"/>
          <p:cNvSpPr txBox="1">
            <a:spLocks/>
          </p:cNvSpPr>
          <p:nvPr/>
        </p:nvSpPr>
        <p:spPr>
          <a:xfrm>
            <a:off x="6122019" y="1311344"/>
            <a:ext cx="3021981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2800" dirty="0">
                <a:solidFill>
                  <a:srgbClr val="92D050"/>
                </a:solidFill>
              </a:rPr>
              <a:t>Desenvolvedor </a:t>
            </a:r>
          </a:p>
        </p:txBody>
      </p:sp>
      <p:sp>
        <p:nvSpPr>
          <p:cNvPr id="20" name="Google Shape;445;p27"/>
          <p:cNvSpPr txBox="1">
            <a:spLocks/>
          </p:cNvSpPr>
          <p:nvPr/>
        </p:nvSpPr>
        <p:spPr>
          <a:xfrm>
            <a:off x="6435987" y="709553"/>
            <a:ext cx="2394044" cy="53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dirty="0">
                <a:solidFill>
                  <a:srgbClr val="00B0F0"/>
                </a:solidFill>
              </a:rPr>
              <a:t>Ramon Silva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" t="2975" r="7275"/>
          <a:stretch/>
        </p:blipFill>
        <p:spPr>
          <a:xfrm>
            <a:off x="3186237" y="2032514"/>
            <a:ext cx="2760580" cy="3101760"/>
          </a:xfrm>
          <a:prstGeom prst="rect">
            <a:avLst/>
          </a:prstGeom>
        </p:spPr>
      </p:pic>
      <p:cxnSp>
        <p:nvCxnSpPr>
          <p:cNvPr id="21" name="Google Shape;443;p27"/>
          <p:cNvCxnSpPr/>
          <p:nvPr/>
        </p:nvCxnSpPr>
        <p:spPr>
          <a:xfrm>
            <a:off x="7443322" y="1234601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67" t="8352" r="30083" b="6061"/>
          <a:stretch/>
        </p:blipFill>
        <p:spPr>
          <a:xfrm>
            <a:off x="200257" y="2032514"/>
            <a:ext cx="2621464" cy="311098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8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"/>
          <p:cNvSpPr txBox="1">
            <a:spLocks noGrp="1"/>
          </p:cNvSpPr>
          <p:nvPr>
            <p:ph type="title"/>
          </p:nvPr>
        </p:nvSpPr>
        <p:spPr>
          <a:xfrm>
            <a:off x="1398006" y="96906"/>
            <a:ext cx="7704000" cy="656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TRILHA DE APRENDIZADOS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6E294EF-AE8F-44A7-88BF-EF64CB089274}"/>
              </a:ext>
            </a:extLst>
          </p:cNvPr>
          <p:cNvSpPr txBox="1"/>
          <p:nvPr/>
        </p:nvSpPr>
        <p:spPr>
          <a:xfrm>
            <a:off x="1253377" y="834425"/>
            <a:ext cx="1358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rgbClr val="F3F3F3"/>
                </a:solidFill>
                <a:latin typeface="Josefin Sans"/>
                <a:sym typeface="Josefin Sans"/>
              </a:rPr>
              <a:t>Louco</a:t>
            </a:r>
            <a:endParaRPr lang="en" sz="3000" dirty="0">
              <a:solidFill>
                <a:srgbClr val="F3F3F3"/>
              </a:solidFill>
              <a:latin typeface="Josefin Sans"/>
              <a:sym typeface="Josefin San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D8A8397-B3FF-478B-96E2-4B6C07DA5070}"/>
              </a:ext>
            </a:extLst>
          </p:cNvPr>
          <p:cNvSpPr txBox="1"/>
          <p:nvPr/>
        </p:nvSpPr>
        <p:spPr>
          <a:xfrm>
            <a:off x="3107758" y="911457"/>
            <a:ext cx="1412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rgbClr val="F3F3F3"/>
                </a:solidFill>
                <a:latin typeface="Josefin Sans"/>
                <a:sym typeface="Josefin Sans"/>
              </a:rPr>
              <a:t>Triste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5A13FDA-974B-4F4A-B141-14763A5A93A9}"/>
              </a:ext>
            </a:extLst>
          </p:cNvPr>
          <p:cNvSpPr txBox="1"/>
          <p:nvPr/>
        </p:nvSpPr>
        <p:spPr>
          <a:xfrm>
            <a:off x="7242755" y="834425"/>
            <a:ext cx="1859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rgbClr val="F3F3F3"/>
                </a:solidFill>
                <a:latin typeface="Josefin Sans"/>
                <a:sym typeface="Josefin Sans"/>
              </a:rPr>
              <a:t>Contente</a:t>
            </a:r>
            <a:endParaRPr lang="pt-BR" sz="2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0EE5F6F-6141-4FFD-9117-643557C95A04}"/>
              </a:ext>
            </a:extLst>
          </p:cNvPr>
          <p:cNvSpPr/>
          <p:nvPr/>
        </p:nvSpPr>
        <p:spPr>
          <a:xfrm>
            <a:off x="1297677" y="1357645"/>
            <a:ext cx="1628441" cy="132586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 integrante perde</a:t>
            </a:r>
          </a:p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 direito de escolher tarefas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22D16C1-5503-48A4-8DA9-9D1226661A0C}"/>
              </a:ext>
            </a:extLst>
          </p:cNvPr>
          <p:cNvSpPr/>
          <p:nvPr/>
        </p:nvSpPr>
        <p:spPr>
          <a:xfrm>
            <a:off x="4205647" y="1079409"/>
            <a:ext cx="2064714" cy="841403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reuniões diárias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73FD2A5-F36B-4EB3-A71D-9B99E8EEE0DC}"/>
              </a:ext>
            </a:extLst>
          </p:cNvPr>
          <p:cNvSpPr/>
          <p:nvPr/>
        </p:nvSpPr>
        <p:spPr>
          <a:xfrm>
            <a:off x="7663813" y="1319016"/>
            <a:ext cx="1480188" cy="1070231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Manter a boa comunicação</a:t>
            </a:r>
          </a:p>
        </p:txBody>
      </p:sp>
      <p:sp>
        <p:nvSpPr>
          <p:cNvPr id="22" name="Retângulo 18">
            <a:extLst>
              <a:ext uri="{FF2B5EF4-FFF2-40B4-BE49-F238E27FC236}">
                <a16:creationId xmlns:a16="http://schemas.microsoft.com/office/drawing/2014/main" id="{F3919B45-7328-42AD-998D-9D68CEDB89BF}"/>
              </a:ext>
            </a:extLst>
          </p:cNvPr>
          <p:cNvSpPr/>
          <p:nvPr/>
        </p:nvSpPr>
        <p:spPr>
          <a:xfrm>
            <a:off x="1358478" y="2776921"/>
            <a:ext cx="1658312" cy="127311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Comunicar a equipe e buscar conhecimento por fora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9DC5948-0AC3-443D-9293-804AF5AC02AC}"/>
              </a:ext>
            </a:extLst>
          </p:cNvPr>
          <p:cNvSpPr/>
          <p:nvPr/>
        </p:nvSpPr>
        <p:spPr>
          <a:xfrm>
            <a:off x="3998323" y="2230535"/>
            <a:ext cx="2095076" cy="79196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Sentar perto um do outro por mais tempo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0DEEF00-5042-4D6E-93BE-BB8DF907A628}"/>
              </a:ext>
            </a:extLst>
          </p:cNvPr>
          <p:cNvSpPr/>
          <p:nvPr/>
        </p:nvSpPr>
        <p:spPr>
          <a:xfrm>
            <a:off x="3150542" y="1482872"/>
            <a:ext cx="1657712" cy="750120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1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comunicação</a:t>
            </a:r>
          </a:p>
        </p:txBody>
      </p:sp>
      <p:sp>
        <p:nvSpPr>
          <p:cNvPr id="25" name="Retângulo 22">
            <a:extLst>
              <a:ext uri="{FF2B5EF4-FFF2-40B4-BE49-F238E27FC236}">
                <a16:creationId xmlns:a16="http://schemas.microsoft.com/office/drawing/2014/main" id="{32A04514-909E-4922-A5D1-14D89FB7CFDE}"/>
              </a:ext>
            </a:extLst>
          </p:cNvPr>
          <p:cNvSpPr/>
          <p:nvPr/>
        </p:nvSpPr>
        <p:spPr>
          <a:xfrm>
            <a:off x="4307277" y="3351384"/>
            <a:ext cx="2066048" cy="105334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Reorganizar as tarefas que ficaram sem responsável</a:t>
            </a:r>
          </a:p>
        </p:txBody>
      </p:sp>
      <p:sp>
        <p:nvSpPr>
          <p:cNvPr id="26" name="Retângulo 15">
            <a:extLst>
              <a:ext uri="{FF2B5EF4-FFF2-40B4-BE49-F238E27FC236}">
                <a16:creationId xmlns:a16="http://schemas.microsoft.com/office/drawing/2014/main" id="{B1604A6D-3D83-4A9B-8380-E2664820B2CC}"/>
              </a:ext>
            </a:extLst>
          </p:cNvPr>
          <p:cNvSpPr/>
          <p:nvPr/>
        </p:nvSpPr>
        <p:spPr>
          <a:xfrm>
            <a:off x="3029766" y="3509606"/>
            <a:ext cx="1657712" cy="872124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1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Abandono do projeto/curso</a:t>
            </a:r>
          </a:p>
        </p:txBody>
      </p:sp>
      <p:sp>
        <p:nvSpPr>
          <p:cNvPr id="27" name="Retângulo 24">
            <a:extLst>
              <a:ext uri="{FF2B5EF4-FFF2-40B4-BE49-F238E27FC236}">
                <a16:creationId xmlns:a16="http://schemas.microsoft.com/office/drawing/2014/main" id="{905AAC6D-9097-4944-8F2F-256BF542C774}"/>
              </a:ext>
            </a:extLst>
          </p:cNvPr>
          <p:cNvSpPr/>
          <p:nvPr/>
        </p:nvSpPr>
        <p:spPr>
          <a:xfrm>
            <a:off x="7121515" y="3439222"/>
            <a:ext cx="1915931" cy="64245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Motivar a cada tarefa realizada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9C877A58-3C6E-4F2F-AA1E-AC81E44D85C8}"/>
              </a:ext>
            </a:extLst>
          </p:cNvPr>
          <p:cNvSpPr/>
          <p:nvPr/>
        </p:nvSpPr>
        <p:spPr>
          <a:xfrm>
            <a:off x="18148" y="1688120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2177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Não fazer as tarefas</a:t>
            </a:r>
          </a:p>
        </p:txBody>
      </p:sp>
      <p:sp>
        <p:nvSpPr>
          <p:cNvPr id="29" name="Retângulo 10">
            <a:extLst>
              <a:ext uri="{FF2B5EF4-FFF2-40B4-BE49-F238E27FC236}">
                <a16:creationId xmlns:a16="http://schemas.microsoft.com/office/drawing/2014/main" id="{490B4BE0-BABE-4331-90BF-F6517E1C425E}"/>
              </a:ext>
            </a:extLst>
          </p:cNvPr>
          <p:cNvSpPr/>
          <p:nvPr/>
        </p:nvSpPr>
        <p:spPr>
          <a:xfrm>
            <a:off x="18148" y="2936469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2177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habilidade </a:t>
            </a:r>
          </a:p>
        </p:txBody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607E339C-CA4F-40A5-AAFE-4DEE2BF6B42E}"/>
              </a:ext>
            </a:extLst>
          </p:cNvPr>
          <p:cNvSpPr/>
          <p:nvPr/>
        </p:nvSpPr>
        <p:spPr>
          <a:xfrm>
            <a:off x="6547869" y="4043846"/>
            <a:ext cx="2205934" cy="1012744"/>
          </a:xfrm>
          <a:prstGeom prst="rect">
            <a:avLst/>
          </a:prstGeom>
          <a:solidFill>
            <a:srgbClr val="FF99CC"/>
          </a:solidFill>
          <a:ln w="3175">
            <a:solidFill>
              <a:schemeClr val="bg1"/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Transmitir conhecimento e elogiar as realizações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AB8A9D4-1777-464D-9F85-9A1160ABBFFF}"/>
              </a:ext>
            </a:extLst>
          </p:cNvPr>
          <p:cNvSpPr/>
          <p:nvPr/>
        </p:nvSpPr>
        <p:spPr>
          <a:xfrm>
            <a:off x="6252009" y="2407834"/>
            <a:ext cx="2237801" cy="10943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1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Integrante motivado</a:t>
            </a:r>
          </a:p>
          <a:p>
            <a:pPr algn="ctr"/>
            <a:r>
              <a:rPr lang="pt-BR" sz="181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mesmo sem habilidades técnicas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72B1A62D-2861-4826-A10D-229E0B4D3112}"/>
              </a:ext>
            </a:extLst>
          </p:cNvPr>
          <p:cNvSpPr/>
          <p:nvPr/>
        </p:nvSpPr>
        <p:spPr>
          <a:xfrm>
            <a:off x="6396649" y="1357645"/>
            <a:ext cx="1367341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1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Equipe empenhada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4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>
            <a:spLocks noGrp="1"/>
          </p:cNvSpPr>
          <p:nvPr>
            <p:ph type="title"/>
          </p:nvPr>
        </p:nvSpPr>
        <p:spPr>
          <a:xfrm>
            <a:off x="993825" y="682171"/>
            <a:ext cx="7430175" cy="2099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O QUE OBSERVAMOS?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36" name="Google Shape;336;p21"/>
          <p:cNvSpPr txBox="1">
            <a:spLocks noGrp="1"/>
          </p:cNvSpPr>
          <p:nvPr>
            <p:ph type="subTitle" idx="1"/>
          </p:nvPr>
        </p:nvSpPr>
        <p:spPr>
          <a:xfrm>
            <a:off x="696687" y="3065229"/>
            <a:ext cx="7727314" cy="1971227"/>
          </a:xfrm>
          <a:prstGeom prst="rect">
            <a:avLst/>
          </a:prstGeom>
        </p:spPr>
        <p:txBody>
          <a:bodyPr spcFirstLastPara="1" wrap="square" lIns="91425" tIns="19800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Baseado em entrevistas, gerentes de lojas perdem clientes e/ou os deixam insatisfeitos quando o sistema dos pontos de vendas falham ou caem</a:t>
            </a:r>
            <a:endParaRPr sz="2800" dirty="0">
              <a:solidFill>
                <a:srgbClr val="92D050"/>
              </a:solidFill>
            </a:endParaRPr>
          </a:p>
        </p:txBody>
      </p:sp>
      <p:cxnSp>
        <p:nvCxnSpPr>
          <p:cNvPr id="337" name="Google Shape;337;p21"/>
          <p:cNvCxnSpPr/>
          <p:nvPr/>
        </p:nvCxnSpPr>
        <p:spPr>
          <a:xfrm>
            <a:off x="7889709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>
            <a:spLocks noGrp="1"/>
          </p:cNvSpPr>
          <p:nvPr>
            <p:ph type="title"/>
          </p:nvPr>
        </p:nvSpPr>
        <p:spPr>
          <a:xfrm>
            <a:off x="993825" y="682171"/>
            <a:ext cx="7430175" cy="2099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PROBLEMA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36" name="Google Shape;336;p21"/>
          <p:cNvSpPr txBox="1">
            <a:spLocks noGrp="1"/>
          </p:cNvSpPr>
          <p:nvPr>
            <p:ph type="subTitle" idx="1"/>
          </p:nvPr>
        </p:nvSpPr>
        <p:spPr>
          <a:xfrm>
            <a:off x="725715" y="3065229"/>
            <a:ext cx="7698286" cy="1971227"/>
          </a:xfrm>
          <a:prstGeom prst="rect">
            <a:avLst/>
          </a:prstGeom>
        </p:spPr>
        <p:txBody>
          <a:bodyPr spcFirstLastPara="1" wrap="square" lIns="91425" tIns="19800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00B0F0"/>
                </a:solidFill>
              </a:rPr>
              <a:t>Sistemas de hardware sobrecarregados em horários de alto e médio movimento, ocasionando filas, demora para atendimento e desistência da compra</a:t>
            </a:r>
            <a:endParaRPr sz="2800" dirty="0">
              <a:solidFill>
                <a:srgbClr val="00B0F0"/>
              </a:solidFill>
            </a:endParaRPr>
          </a:p>
        </p:txBody>
      </p:sp>
      <p:cxnSp>
        <p:nvCxnSpPr>
          <p:cNvPr id="337" name="Google Shape;337;p21"/>
          <p:cNvCxnSpPr/>
          <p:nvPr/>
        </p:nvCxnSpPr>
        <p:spPr>
          <a:xfrm>
            <a:off x="7889709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1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719999" y="961803"/>
            <a:ext cx="6043657" cy="18202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SOLUCIONAR?</a:t>
            </a:r>
            <a:endParaRPr dirty="0"/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1"/>
          </p:nvPr>
        </p:nvSpPr>
        <p:spPr>
          <a:xfrm>
            <a:off x="719999" y="3123491"/>
            <a:ext cx="7451543" cy="1819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Baseado nas experiências de cada integrante, decidimos realizar testes de capacidade e monitorar o desempenho das maquinas</a:t>
            </a:r>
            <a:endParaRPr sz="2800" dirty="0">
              <a:solidFill>
                <a:srgbClr val="92D050"/>
              </a:solidFill>
            </a:endParaRPr>
          </a:p>
        </p:txBody>
      </p:sp>
      <p:cxnSp>
        <p:nvCxnSpPr>
          <p:cNvPr id="347" name="Google Shape;347;p22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7200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/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1"/>
          </p:nvPr>
        </p:nvSpPr>
        <p:spPr>
          <a:xfrm>
            <a:off x="720000" y="2842406"/>
            <a:ext cx="6943543" cy="2200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sz="2650" dirty="0" err="1">
                <a:solidFill>
                  <a:srgbClr val="00B0F0"/>
                </a:solidFill>
              </a:rPr>
              <a:t>KPRunnin</a:t>
            </a:r>
            <a:r>
              <a:rPr lang="pt-BR" sz="2650" dirty="0">
                <a:solidFill>
                  <a:srgbClr val="00B0F0"/>
                </a:solidFill>
              </a:rPr>
              <a:t>’ realizará monitoramento de máquina e servidores de mercados que possuam servidor interno, oferecendo aos clientes ferramentas que consigam detectar a performance em picos de uso</a:t>
            </a:r>
          </a:p>
        </p:txBody>
      </p:sp>
      <p:cxnSp>
        <p:nvCxnSpPr>
          <p:cNvPr id="347" name="Google Shape;347;p22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7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ENTREGÁVEIS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2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UY KAWASAKI">
  <a:themeElements>
    <a:clrScheme name="Simple Dark">
      <a:dk1>
        <a:srgbClr val="434343"/>
      </a:dk1>
      <a:lt1>
        <a:srgbClr val="303030"/>
      </a:lt1>
      <a:dk2>
        <a:srgbClr val="F3F3F3"/>
      </a:dk2>
      <a:lt2>
        <a:srgbClr val="FF552E"/>
      </a:lt2>
      <a:accent1>
        <a:srgbClr val="F9CB9C"/>
      </a:accent1>
      <a:accent2>
        <a:srgbClr val="434343"/>
      </a:accent2>
      <a:accent3>
        <a:srgbClr val="FF552E"/>
      </a:accent3>
      <a:accent4>
        <a:srgbClr val="F9CB9C"/>
      </a:accent4>
      <a:accent5>
        <a:srgbClr val="F3F3F3"/>
      </a:accent5>
      <a:accent6>
        <a:srgbClr val="434343"/>
      </a:accent6>
      <a:hlink>
        <a:srgbClr val="F3F3F3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474</Words>
  <Application>Microsoft Office PowerPoint</Application>
  <PresentationFormat>On-screen Show (16:9)</PresentationFormat>
  <Paragraphs>81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Josefin Sans</vt:lpstr>
      <vt:lpstr>Arial</vt:lpstr>
      <vt:lpstr>Roboto Thin</vt:lpstr>
      <vt:lpstr>MV Boli</vt:lpstr>
      <vt:lpstr>Bahnschrift SemiBold SemiConden</vt:lpstr>
      <vt:lpstr>Roboto Light</vt:lpstr>
      <vt:lpstr>Lucida Sans Unicode</vt:lpstr>
      <vt:lpstr>Gadugi</vt:lpstr>
      <vt:lpstr>GUY KAWASAKI</vt:lpstr>
      <vt:lpstr>PrimeLoitters: KPRunnin’</vt:lpstr>
      <vt:lpstr>PowerPoint Presentation</vt:lpstr>
      <vt:lpstr>PowerPoint Presentation</vt:lpstr>
      <vt:lpstr>TRILHA DE APRENDIZADOS</vt:lpstr>
      <vt:lpstr>O QUE OBSERVAMOS?</vt:lpstr>
      <vt:lpstr>PROBLEMA</vt:lpstr>
      <vt:lpstr>COMO SOLUCIONAR?</vt:lpstr>
      <vt:lpstr>SOLUÇÃO</vt:lpstr>
      <vt:lpstr> ENTREGÁVEIS</vt:lpstr>
      <vt:lpstr>LEAN CANVAS UX</vt:lpstr>
      <vt:lpstr>PowerPoint Presentation</vt:lpstr>
      <vt:lpstr>USER STORIES</vt:lpstr>
      <vt:lpstr>PowerPoint Presentation</vt:lpstr>
      <vt:lpstr>PROTO-PERSONAS</vt:lpstr>
      <vt:lpstr>PowerPoint Presentation</vt:lpstr>
      <vt:lpstr>PowerPoint Presentation</vt:lpstr>
      <vt:lpstr>STORYBOARD</vt:lpstr>
      <vt:lpstr>REQUISITOS</vt:lpstr>
      <vt:lpstr>DIAGRAMA BD</vt:lpstr>
      <vt:lpstr>PowerPoint Presentation</vt:lpstr>
      <vt:lpstr>SITE ESTÁTICO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PrimeLoitters: KPRunnin’</dc:title>
  <cp:lastModifiedBy>Maia, Maycon Gomes Silva</cp:lastModifiedBy>
  <cp:revision>33</cp:revision>
  <dcterms:modified xsi:type="dcterms:W3CDTF">2020-03-16T19:21:07Z</dcterms:modified>
</cp:coreProperties>
</file>