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23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Dosis ExtraLight" panose="020B0604020202020204" charset="0"/>
      <p:regular r:id="rId16"/>
      <p:bold r:id="rId17"/>
    </p:embeddedFont>
    <p:embeddedFont>
      <p:font typeface="Staatliche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BEB"/>
    <a:srgbClr val="05A7F5"/>
    <a:srgbClr val="0752DE"/>
    <a:srgbClr val="A4D8F4"/>
    <a:srgbClr val="53A7D5"/>
    <a:srgbClr val="217BAC"/>
    <a:srgbClr val="4343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67"/>
      </p:cViewPr>
      <p:guideLst>
        <p:guide pos="487"/>
        <p:guide orient="horz" pos="336"/>
        <p:guide orient="horz" pos="2904"/>
        <p:guide pos="2880"/>
        <p:guide pos="702"/>
        <p:guide orient="horz" pos="264"/>
        <p:guide pos="86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11.fntdata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3"/>
          <p:cNvSpPr txBox="true">
            <a:spLocks noGrp="true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 hasCustomPrompt="tru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>
            <a:spLocks noGrp="true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true">
            <a:spLocks noGrp="true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Retângulo 52"/>
          <p:cNvSpPr/>
          <p:nvPr/>
        </p:nvSpPr>
        <p:spPr>
          <a:xfrm>
            <a:off x="316865" y="3683000"/>
            <a:ext cx="1594485" cy="1101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Corbel"/>
              </a:rPr>
              <a:t>View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MVVM Architecture]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Camada de apresentação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203200" y="1950720"/>
            <a:ext cx="6471920" cy="2955290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1050"/>
          </a:p>
        </p:txBody>
      </p:sp>
      <p:sp>
        <p:nvSpPr>
          <p:cNvPr id="13" name="CaixaDeTexto 12"/>
          <p:cNvSpPr txBox="true"/>
          <p:nvPr/>
        </p:nvSpPr>
        <p:spPr>
          <a:xfrm>
            <a:off x="316865" y="2096135"/>
            <a:ext cx="15951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500" dirty="0">
                <a:latin typeface="Corbel" panose="020B0503020204020204" pitchFamily="34" charset="0"/>
              </a:rPr>
              <a:t>Aplicação </a:t>
            </a:r>
            <a:r>
              <a:rPr lang="pt-PT" altLang="pt-BR" sz="1500" dirty="0">
                <a:latin typeface="Corbel" panose="020B0503020204020204" pitchFamily="34" charset="0"/>
              </a:rPr>
              <a:t>Mobile</a:t>
            </a:r>
            <a:endParaRPr lang="pt-PT" altLang="pt-BR" sz="1500" dirty="0">
              <a:latin typeface="Corbel" panose="020B0503020204020204" pitchFamily="34" charset="0"/>
            </a:endParaRPr>
          </a:p>
        </p:txBody>
      </p:sp>
      <p:sp>
        <p:nvSpPr>
          <p:cNvPr id="16" name="Retângulo 52"/>
          <p:cNvSpPr/>
          <p:nvPr/>
        </p:nvSpPr>
        <p:spPr>
          <a:xfrm>
            <a:off x="4946015" y="2153285"/>
            <a:ext cx="1614170" cy="1102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Corbel"/>
              </a:rPr>
              <a:t>Retrofit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Kotlin Lib ]</a:t>
            </a:r>
            <a:endParaRPr lang="pt-PT" altLang="pt-BR" sz="10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Biblioteca para chamar a API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tângulo 52"/>
          <p:cNvSpPr/>
          <p:nvPr/>
        </p:nvSpPr>
        <p:spPr>
          <a:xfrm>
            <a:off x="2642235" y="3683000"/>
            <a:ext cx="1594485" cy="1101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Corbel"/>
              </a:rPr>
              <a:t>ViewModel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MVVM Architecture]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Lógica de apresentação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tângulo 52"/>
          <p:cNvSpPr/>
          <p:nvPr/>
        </p:nvSpPr>
        <p:spPr>
          <a:xfrm>
            <a:off x="4955540" y="3683000"/>
            <a:ext cx="1594485" cy="1101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Corbel"/>
              </a:rPr>
              <a:t>Model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MVVM Architecture]</a:t>
            </a:r>
            <a:endParaRPr lang="pt-PT" altLang="pt-BR" sz="10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Camada de negócios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Conector: Angulado 29"/>
          <p:cNvCxnSpPr>
            <a:stCxn id="53" idx="3"/>
            <a:endCxn id="18" idx="1"/>
          </p:cNvCxnSpPr>
          <p:nvPr/>
        </p:nvCxnSpPr>
        <p:spPr>
          <a:xfrm>
            <a:off x="1901825" y="4234180"/>
            <a:ext cx="730885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29"/>
          <p:cNvCxnSpPr>
            <a:stCxn id="18" idx="3"/>
            <a:endCxn id="19" idx="1"/>
          </p:cNvCxnSpPr>
          <p:nvPr/>
        </p:nvCxnSpPr>
        <p:spPr>
          <a:xfrm>
            <a:off x="4227195" y="4234180"/>
            <a:ext cx="718820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9"/>
          <p:cNvCxnSpPr>
            <a:stCxn id="19" idx="0"/>
            <a:endCxn id="16" idx="2"/>
          </p:cNvCxnSpPr>
          <p:nvPr/>
        </p:nvCxnSpPr>
        <p:spPr>
          <a:xfrm rot="16200000">
            <a:off x="5539740" y="3469640"/>
            <a:ext cx="426720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52"/>
          <p:cNvSpPr/>
          <p:nvPr/>
        </p:nvSpPr>
        <p:spPr>
          <a:xfrm>
            <a:off x="7117080" y="170180"/>
            <a:ext cx="1614170" cy="1102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Corbel"/>
              </a:rPr>
              <a:t>ClientSide Web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ReactJS ]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Alugar e disponibilizar garagens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tângulo 52"/>
          <p:cNvSpPr/>
          <p:nvPr/>
        </p:nvSpPr>
        <p:spPr>
          <a:xfrm>
            <a:off x="3764915" y="170180"/>
            <a:ext cx="1614170" cy="1102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Corbel"/>
              </a:rPr>
              <a:t>WebApplication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Spring Boot]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Buscar, inserir e autenticar dados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Fluxograma: Armazenamento de Acesso Direto 7"/>
          <p:cNvSpPr/>
          <p:nvPr/>
        </p:nvSpPr>
        <p:spPr>
          <a:xfrm rot="16200000">
            <a:off x="239053" y="162107"/>
            <a:ext cx="1382981" cy="1454679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1050" dirty="0"/>
          </a:p>
        </p:txBody>
      </p:sp>
      <p:sp>
        <p:nvSpPr>
          <p:cNvPr id="25" name="CaixaDeTexto 13"/>
          <p:cNvSpPr txBox="true"/>
          <p:nvPr/>
        </p:nvSpPr>
        <p:spPr>
          <a:xfrm>
            <a:off x="203205" y="197956"/>
            <a:ext cx="14665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1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3"/>
                </a:solidFill>
                <a:latin typeface="Corbel" panose="020B0503020204020204" pitchFamily="34" charset="0"/>
              </a:rPr>
              <a:t>(Container: SQL Server)</a:t>
            </a:r>
            <a:endParaRPr lang="pt-BR" sz="1000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endParaRPr lang="pt-BR" sz="1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3"/>
                </a:solidFill>
                <a:latin typeface="Corbel" panose="020B0503020204020204" pitchFamily="34" charset="0"/>
              </a:rPr>
              <a:t>Armazena os dados dos usuários, garagens, anúncios, alugueis</a:t>
            </a:r>
            <a:endParaRPr lang="pt-BR" sz="1000" dirty="0">
              <a:solidFill>
                <a:schemeClr val="accent3"/>
              </a:solidFill>
              <a:latin typeface="Corbel" panose="020B0503020204020204" pitchFamily="34" charset="0"/>
            </a:endParaRPr>
          </a:p>
        </p:txBody>
      </p:sp>
      <p:cxnSp>
        <p:nvCxnSpPr>
          <p:cNvPr id="26" name="Conector: Angulado 29"/>
          <p:cNvCxnSpPr>
            <a:stCxn id="16" idx="0"/>
            <a:endCxn id="23" idx="2"/>
          </p:cNvCxnSpPr>
          <p:nvPr/>
        </p:nvCxnSpPr>
        <p:spPr>
          <a:xfrm rot="16200000" flipV="true">
            <a:off x="4722495" y="1122680"/>
            <a:ext cx="880110" cy="1181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9"/>
          <p:cNvCxnSpPr>
            <a:stCxn id="22" idx="1"/>
            <a:endCxn id="23" idx="3"/>
          </p:cNvCxnSpPr>
          <p:nvPr/>
        </p:nvCxnSpPr>
        <p:spPr>
          <a:xfrm rot="10800000">
            <a:off x="5379085" y="721995"/>
            <a:ext cx="1737995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9"/>
          <p:cNvCxnSpPr>
            <a:stCxn id="23" idx="1"/>
            <a:endCxn id="25" idx="3"/>
          </p:cNvCxnSpPr>
          <p:nvPr/>
        </p:nvCxnSpPr>
        <p:spPr>
          <a:xfrm rot="10800000">
            <a:off x="1670050" y="721360"/>
            <a:ext cx="2094865" cy="635"/>
          </a:xfrm>
          <a:prstGeom prst="bentConnector3">
            <a:avLst>
              <a:gd name="adj1" fmla="val 49985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52"/>
          <p:cNvSpPr/>
          <p:nvPr/>
        </p:nvSpPr>
        <p:spPr>
          <a:xfrm>
            <a:off x="7411085" y="1705610"/>
            <a:ext cx="1614170" cy="1102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Corbel"/>
              </a:rPr>
              <a:t>API Pagamentos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Pagar.me]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Realizar o pagamento dos alugueis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1" name="Conector: Angulado 29"/>
          <p:cNvCxnSpPr>
            <a:stCxn id="16" idx="3"/>
            <a:endCxn id="29" idx="1"/>
          </p:cNvCxnSpPr>
          <p:nvPr/>
        </p:nvCxnSpPr>
        <p:spPr>
          <a:xfrm flipV="true">
            <a:off x="6560185" y="2257425"/>
            <a:ext cx="850900" cy="4476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52"/>
          <p:cNvSpPr/>
          <p:nvPr/>
        </p:nvSpPr>
        <p:spPr>
          <a:xfrm>
            <a:off x="7411085" y="3134360"/>
            <a:ext cx="1614170" cy="1102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Corbel"/>
              </a:rPr>
              <a:t>API Endereço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Corbel"/>
              </a:rPr>
              <a:t>[Component: ViaCep]</a:t>
            </a:r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alibri"/>
              </a:rPr>
              <a:t>Buscar os dados do cep cadastrado</a:t>
            </a:r>
            <a:endParaRPr lang="pt-PT" altLang="pt-BR" sz="1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3" name="Conector: Angulado 29"/>
          <p:cNvCxnSpPr>
            <a:endCxn id="32" idx="1"/>
          </p:cNvCxnSpPr>
          <p:nvPr/>
        </p:nvCxnSpPr>
        <p:spPr>
          <a:xfrm>
            <a:off x="6558280" y="2905125"/>
            <a:ext cx="852805" cy="781050"/>
          </a:xfrm>
          <a:prstGeom prst="bentConnector3">
            <a:avLst>
              <a:gd name="adj1" fmla="val 5003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Presentation</Application>
  <PresentationFormat>Apresentação na tela (16:9)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Arial</vt:lpstr>
      <vt:lpstr>DejaVu Sans</vt:lpstr>
      <vt:lpstr>Staatliches</vt:lpstr>
      <vt:lpstr>Montserrat Thin</vt:lpstr>
      <vt:lpstr>Josefin Sans</vt:lpstr>
      <vt:lpstr>Dosis ExtraLight</vt:lpstr>
      <vt:lpstr>Corbel</vt:lpstr>
      <vt:lpstr>PT Sans</vt:lpstr>
      <vt:lpstr>Corbel</vt:lpstr>
      <vt:lpstr>Calibri</vt:lpstr>
      <vt:lpstr>微软雅黑</vt:lpstr>
      <vt:lpstr>Droid Sans Fallback</vt:lpstr>
      <vt:lpstr>Arial Unicode MS</vt:lpstr>
      <vt:lpstr>D050000L</vt:lpstr>
      <vt:lpstr>Isometric Proposal by Slidesgo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>VINICIUS SOBRAL DE ARAUJO .</dc:creator>
  <cp:lastModifiedBy>desk-m</cp:lastModifiedBy>
  <cp:revision>47</cp:revision>
  <dcterms:created xsi:type="dcterms:W3CDTF">2021-02-27T14:01:54Z</dcterms:created>
  <dcterms:modified xsi:type="dcterms:W3CDTF">2021-02-27T14:01:54Z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