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3"/>
  </p:notesMasterIdLst>
  <p:sldIdLst>
    <p:sldId id="318" r:id="rId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orbel" panose="020B0503020204020204" pitchFamily="34" charset="0"/>
      <p:regular r:id="rId8"/>
      <p:bold r:id="rId9"/>
      <p:italic r:id="rId10"/>
      <p:boldItalic r:id="rId11"/>
    </p:embeddedFont>
    <p:embeddedFont>
      <p:font typeface="Dosis ExtraLight" panose="020B0604020202020204" charset="0"/>
      <p:regular r:id="rId12"/>
      <p:bold r:id="rId13"/>
    </p:embeddedFont>
    <p:embeddedFont>
      <p:font typeface="Staatliches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BEBEB"/>
    <a:srgbClr val="05A7F5"/>
    <a:srgbClr val="0752DE"/>
    <a:srgbClr val="A4D8F4"/>
    <a:srgbClr val="53A7D5"/>
    <a:srgbClr val="217BAC"/>
    <a:srgbClr val="43434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0" y="67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26_1_1_1_1">
    <p:bg>
      <p:bgPr>
        <a:solidFill>
          <a:schemeClr val="accent2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ctrTitle"/>
          </p:nvPr>
        </p:nvSpPr>
        <p:spPr>
          <a:xfrm>
            <a:off x="939750" y="366800"/>
            <a:ext cx="38100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84837-6D8D-45C4-B82A-DB28108D9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E3A4E1-39C4-4C54-BF10-46A5B972D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F196E8-EEAD-4680-B219-A7422AFF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3949-446E-40E8-B451-13AA7A5CEF4B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F33918-0C78-4805-8A9A-3C6EB4463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5912BD-02B6-4846-BF7D-A3B2DADB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0E0-0A04-4CA8-8CC3-F966C60A0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83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●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○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■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●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○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■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●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○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Dosis ExtraLight"/>
              <a:buChar char="■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3" r:id="rId2"/>
    <p:sldLayoutId id="2147483664" r:id="rId3"/>
    <p:sldLayoutId id="2147483668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uxograma: Armazenamento de Acesso Direto 7">
            <a:extLst>
              <a:ext uri="{FF2B5EF4-FFF2-40B4-BE49-F238E27FC236}">
                <a16:creationId xmlns:a16="http://schemas.microsoft.com/office/drawing/2014/main" id="{627218BA-4D12-46C3-BBA0-50D21A4090E5}"/>
              </a:ext>
            </a:extLst>
          </p:cNvPr>
          <p:cNvSpPr/>
          <p:nvPr/>
        </p:nvSpPr>
        <p:spPr>
          <a:xfrm rot="16200000">
            <a:off x="75223" y="274502"/>
            <a:ext cx="1382981" cy="1454679"/>
          </a:xfrm>
          <a:prstGeom prst="flowChartMagneticDrum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EEDFED0-3750-47BE-9111-CFA618654BF2}"/>
              </a:ext>
            </a:extLst>
          </p:cNvPr>
          <p:cNvSpPr/>
          <p:nvPr/>
        </p:nvSpPr>
        <p:spPr>
          <a:xfrm>
            <a:off x="1544880" y="56553"/>
            <a:ext cx="7599119" cy="4809307"/>
          </a:xfrm>
          <a:prstGeom prst="roundRect">
            <a:avLst>
              <a:gd name="adj" fmla="val 5145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6054DCD-1698-44EB-8B44-7A7148369491}"/>
              </a:ext>
            </a:extLst>
          </p:cNvPr>
          <p:cNvSpPr txBox="1"/>
          <p:nvPr/>
        </p:nvSpPr>
        <p:spPr>
          <a:xfrm>
            <a:off x="4921006" y="45889"/>
            <a:ext cx="15402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Corbel" panose="020B0503020204020204" pitchFamily="34" charset="0"/>
              </a:rPr>
              <a:t>Aplicação WEB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0973413-783E-4896-8B82-5B10961D05DD}"/>
              </a:ext>
            </a:extLst>
          </p:cNvPr>
          <p:cNvSpPr txBox="1"/>
          <p:nvPr/>
        </p:nvSpPr>
        <p:spPr>
          <a:xfrm>
            <a:off x="39375" y="310351"/>
            <a:ext cx="14665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>
                <a:solidFill>
                  <a:schemeClr val="accent3"/>
                </a:solidFill>
                <a:latin typeface="Corbel" panose="020B0503020204020204" pitchFamily="34" charset="0"/>
              </a:rPr>
              <a:t>Database</a:t>
            </a:r>
            <a:endParaRPr lang="pt-BR" sz="1100" b="1" dirty="0">
              <a:solidFill>
                <a:schemeClr val="accent3"/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solidFill>
                  <a:schemeClr val="accent3"/>
                </a:solidFill>
                <a:latin typeface="Corbel" panose="020B0503020204020204" pitchFamily="34" charset="0"/>
              </a:rPr>
              <a:t>(Container: SQL Server)</a:t>
            </a:r>
          </a:p>
          <a:p>
            <a:pPr algn="ctr"/>
            <a:endParaRPr lang="pt-BR" sz="11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solidFill>
                  <a:schemeClr val="accent3"/>
                </a:solidFill>
                <a:latin typeface="Corbel" panose="020B0503020204020204" pitchFamily="34" charset="0"/>
              </a:rPr>
              <a:t>Armazena os dados dos usuários, garagens, anúncios, alugueis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30857A5-717D-49A9-8279-7D39E3BE8E42}"/>
              </a:ext>
            </a:extLst>
          </p:cNvPr>
          <p:cNvSpPr/>
          <p:nvPr/>
        </p:nvSpPr>
        <p:spPr>
          <a:xfrm>
            <a:off x="3030020" y="258221"/>
            <a:ext cx="1469537" cy="11476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350" dirty="0"/>
          </a:p>
          <a:p>
            <a:pPr algn="ctr"/>
            <a:r>
              <a:rPr lang="pt-BR" sz="1200" b="1" dirty="0">
                <a:solidFill>
                  <a:schemeClr val="bg1"/>
                </a:solidFill>
                <a:latin typeface="Corbel"/>
              </a:rPr>
              <a:t>ORM</a:t>
            </a:r>
          </a:p>
          <a:p>
            <a:pPr algn="ctr"/>
            <a:r>
              <a:rPr lang="pt-BR" sz="1200" b="1" dirty="0">
                <a:solidFill>
                  <a:schemeClr val="bg1"/>
                </a:solidFill>
                <a:latin typeface="Corbel"/>
              </a:rPr>
              <a:t>[</a:t>
            </a:r>
            <a:r>
              <a:rPr lang="pt-BR" sz="1200" b="1" dirty="0" err="1">
                <a:solidFill>
                  <a:schemeClr val="bg1"/>
                </a:solidFill>
                <a:latin typeface="Corbel"/>
              </a:rPr>
              <a:t>Component</a:t>
            </a:r>
            <a:r>
              <a:rPr lang="pt-BR" sz="1200" b="1" dirty="0">
                <a:solidFill>
                  <a:schemeClr val="bg1"/>
                </a:solidFill>
                <a:latin typeface="Corbel"/>
              </a:rPr>
              <a:t>: JPA]</a:t>
            </a:r>
          </a:p>
          <a:p>
            <a:pPr algn="ctr"/>
            <a:r>
              <a:rPr lang="pt-BR" sz="1000" dirty="0">
                <a:latin typeface="Corbel"/>
              </a:rPr>
              <a:t>Componente que gerencia as conexões e transações com o Banco de Dados</a:t>
            </a:r>
          </a:p>
          <a:p>
            <a:pPr algn="ctr"/>
            <a:endParaRPr lang="pt-BR" sz="135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22E94A-7F6D-40AF-838F-36D98EC094B9}"/>
              </a:ext>
            </a:extLst>
          </p:cNvPr>
          <p:cNvSpPr/>
          <p:nvPr/>
        </p:nvSpPr>
        <p:spPr>
          <a:xfrm>
            <a:off x="7238552" y="138215"/>
            <a:ext cx="1302621" cy="9793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350" dirty="0"/>
          </a:p>
          <a:p>
            <a:pPr algn="ctr"/>
            <a:r>
              <a:rPr lang="pt-BR" sz="1100" b="1" dirty="0" err="1">
                <a:solidFill>
                  <a:schemeClr val="bg1"/>
                </a:solidFill>
                <a:latin typeface="Corbel"/>
              </a:rPr>
              <a:t>Usuario</a:t>
            </a:r>
            <a:r>
              <a:rPr lang="pt-BR" sz="1100" b="1" dirty="0">
                <a:solidFill>
                  <a:schemeClr val="bg1"/>
                </a:solidFill>
                <a:latin typeface="Corbel"/>
              </a:rPr>
              <a:t> </a:t>
            </a:r>
            <a:r>
              <a:rPr lang="pt-BR" sz="1100" b="1" dirty="0" err="1">
                <a:solidFill>
                  <a:schemeClr val="bg1"/>
                </a:solidFill>
                <a:latin typeface="Corbel"/>
              </a:rPr>
              <a:t>Controller</a:t>
            </a:r>
            <a:endParaRPr lang="pt-BR" sz="1100" dirty="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pt-BR" sz="1000" dirty="0">
                <a:latin typeface="Corbel"/>
              </a:rPr>
              <a:t>[</a:t>
            </a:r>
            <a:r>
              <a:rPr lang="pt-BR" sz="1000" dirty="0" err="1">
                <a:latin typeface="Corbel"/>
              </a:rPr>
              <a:t>Component</a:t>
            </a:r>
            <a:r>
              <a:rPr lang="pt-BR" sz="1000" dirty="0">
                <a:latin typeface="Corbel"/>
              </a:rPr>
              <a:t>: Spring MVC </a:t>
            </a:r>
            <a:r>
              <a:rPr lang="pt-BR" sz="1000" dirty="0" err="1">
                <a:latin typeface="Corbel"/>
              </a:rPr>
              <a:t>Rest</a:t>
            </a:r>
            <a:r>
              <a:rPr lang="pt-BR" sz="1000" dirty="0">
                <a:latin typeface="Corbel"/>
              </a:rPr>
              <a:t> </a:t>
            </a:r>
            <a:r>
              <a:rPr lang="pt-BR" sz="1000" dirty="0" err="1">
                <a:latin typeface="Corbel"/>
              </a:rPr>
              <a:t>Controller</a:t>
            </a:r>
            <a:r>
              <a:rPr lang="pt-BR" sz="1000" dirty="0">
                <a:latin typeface="Corbel"/>
              </a:rPr>
              <a:t>]</a:t>
            </a:r>
          </a:p>
          <a:p>
            <a:pPr algn="ctr"/>
            <a:endParaRPr lang="pt-BR" sz="1000" dirty="0"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latin typeface="Corbel"/>
              </a:rPr>
              <a:t>Controle do Usuário</a:t>
            </a:r>
          </a:p>
          <a:p>
            <a:pPr algn="ctr"/>
            <a:endParaRPr lang="pt-BR" sz="135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AEC42328-F2CF-4178-98E4-325FA5136B15}"/>
              </a:ext>
            </a:extLst>
          </p:cNvPr>
          <p:cNvCxnSpPr>
            <a:cxnSpLocks/>
            <a:stCxn id="115" idx="0"/>
          </p:cNvCxnSpPr>
          <p:nvPr/>
        </p:nvCxnSpPr>
        <p:spPr>
          <a:xfrm rot="16200000" flipV="1">
            <a:off x="3156825" y="1691129"/>
            <a:ext cx="917429" cy="369230"/>
          </a:xfrm>
          <a:prstGeom prst="bentConnector3">
            <a:avLst>
              <a:gd name="adj1" fmla="val 33757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8C76179F-D658-4941-91F4-5C1B089F5590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rot="10800000" flipV="1">
            <a:off x="1505930" y="832055"/>
            <a:ext cx="1524090" cy="151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ítulo 14">
            <a:extLst>
              <a:ext uri="{FF2B5EF4-FFF2-40B4-BE49-F238E27FC236}">
                <a16:creationId xmlns:a16="http://schemas.microsoft.com/office/drawing/2014/main" id="{D83B301B-0CE9-482F-B3B0-6FFE42EBB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1947" y="206680"/>
            <a:ext cx="1864458" cy="427372"/>
          </a:xfrm>
        </p:spPr>
        <p:txBody>
          <a:bodyPr/>
          <a:lstStyle/>
          <a:p>
            <a:r>
              <a:rPr lang="pt-BR" sz="2300" dirty="0"/>
              <a:t>Componentes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563808C-1ACD-48F0-866F-B8CE11D600A3}"/>
              </a:ext>
            </a:extLst>
          </p:cNvPr>
          <p:cNvSpPr/>
          <p:nvPr/>
        </p:nvSpPr>
        <p:spPr>
          <a:xfrm>
            <a:off x="6090909" y="2331171"/>
            <a:ext cx="1390482" cy="10935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100" b="1" dirty="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pt-BR" sz="1100" b="1" dirty="0">
                <a:solidFill>
                  <a:schemeClr val="bg1"/>
                </a:solidFill>
                <a:latin typeface="Corbel"/>
              </a:rPr>
              <a:t>Anuncio </a:t>
            </a:r>
            <a:r>
              <a:rPr lang="pt-BR" sz="1100" b="1" dirty="0" err="1">
                <a:solidFill>
                  <a:schemeClr val="bg1"/>
                </a:solidFill>
                <a:latin typeface="Corbel"/>
              </a:rPr>
              <a:t>Controller</a:t>
            </a:r>
            <a:endParaRPr lang="pt-BR" sz="1100" dirty="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en-US" sz="1000" dirty="0">
                <a:latin typeface="Corbel"/>
              </a:rPr>
              <a:t>[Component: Spring MVC Rest Controller]</a:t>
            </a:r>
          </a:p>
          <a:p>
            <a:pPr algn="ctr"/>
            <a:endParaRPr lang="pt-BR" sz="1000" dirty="0"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latin typeface="Corbel"/>
              </a:rPr>
              <a:t>Controle do anúncio</a:t>
            </a:r>
          </a:p>
          <a:p>
            <a:pPr algn="ctr"/>
            <a:endParaRPr lang="pt-BR" sz="135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7D4CB8E2-ED7E-4250-BCB1-CE50F8F4BA70}"/>
              </a:ext>
            </a:extLst>
          </p:cNvPr>
          <p:cNvSpPr/>
          <p:nvPr/>
        </p:nvSpPr>
        <p:spPr>
          <a:xfrm>
            <a:off x="4589014" y="2331171"/>
            <a:ext cx="1463940" cy="10992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100" b="1" dirty="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pt-BR" sz="1100" b="1" dirty="0">
                <a:solidFill>
                  <a:schemeClr val="bg1"/>
                </a:solidFill>
                <a:latin typeface="Corbel"/>
              </a:rPr>
              <a:t>Garagem  </a:t>
            </a:r>
            <a:r>
              <a:rPr lang="pt-BR" sz="1100" b="1" dirty="0" err="1">
                <a:solidFill>
                  <a:schemeClr val="bg1"/>
                </a:solidFill>
                <a:latin typeface="Corbel"/>
              </a:rPr>
              <a:t>Controller</a:t>
            </a:r>
            <a:endParaRPr lang="pt-BR" sz="1100" dirty="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en-US" sz="1000" dirty="0">
                <a:latin typeface="Corbel"/>
              </a:rPr>
              <a:t>[Component: Spring MVC Rest Controller]</a:t>
            </a:r>
          </a:p>
          <a:p>
            <a:pPr algn="ctr"/>
            <a:endParaRPr lang="pt-BR" sz="1000" dirty="0"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latin typeface="Corbel"/>
              </a:rPr>
              <a:t>Controle de garagem</a:t>
            </a:r>
          </a:p>
          <a:p>
            <a:pPr algn="ctr"/>
            <a:endParaRPr lang="pt-BR" sz="135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EF9B94DB-E183-4D13-9950-9FC37CAF6502}"/>
              </a:ext>
            </a:extLst>
          </p:cNvPr>
          <p:cNvSpPr/>
          <p:nvPr/>
        </p:nvSpPr>
        <p:spPr>
          <a:xfrm>
            <a:off x="7513841" y="2331172"/>
            <a:ext cx="1380248" cy="1074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100" b="1" dirty="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pt-BR" sz="1100" b="1" dirty="0">
                <a:solidFill>
                  <a:schemeClr val="bg1"/>
                </a:solidFill>
                <a:latin typeface="Corbel"/>
              </a:rPr>
              <a:t>Aluguel </a:t>
            </a:r>
            <a:r>
              <a:rPr lang="pt-BR" sz="1100" b="1" dirty="0" err="1">
                <a:solidFill>
                  <a:schemeClr val="bg1"/>
                </a:solidFill>
                <a:latin typeface="Corbel"/>
              </a:rPr>
              <a:t>Controller</a:t>
            </a:r>
            <a:endParaRPr lang="pt-BR" sz="1100" b="1" dirty="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en-US" sz="1000" dirty="0">
                <a:latin typeface="Corbel"/>
              </a:rPr>
              <a:t>[Component: Spring MVC Rest Controller]</a:t>
            </a:r>
          </a:p>
          <a:p>
            <a:pPr algn="ctr"/>
            <a:endParaRPr lang="pt-BR" sz="1000" dirty="0"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latin typeface="Corbel"/>
              </a:rPr>
              <a:t>Controle do Aluguel</a:t>
            </a:r>
          </a:p>
          <a:p>
            <a:pPr algn="ctr"/>
            <a:endParaRPr lang="pt-BR" sz="135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3" name="Conector: Angulado 102">
            <a:extLst>
              <a:ext uri="{FF2B5EF4-FFF2-40B4-BE49-F238E27FC236}">
                <a16:creationId xmlns:a16="http://schemas.microsoft.com/office/drawing/2014/main" id="{76368A47-8061-4777-B246-2A40256BEE5F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53351" y="-77881"/>
            <a:ext cx="1141658" cy="3663399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8D414D4C-2DA8-4892-BDB0-64FD4E6705D8}"/>
              </a:ext>
            </a:extLst>
          </p:cNvPr>
          <p:cNvSpPr/>
          <p:nvPr/>
        </p:nvSpPr>
        <p:spPr>
          <a:xfrm>
            <a:off x="3059745" y="2334458"/>
            <a:ext cx="1480818" cy="10944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>
                <a:solidFill>
                  <a:schemeClr val="bg1"/>
                </a:solidFill>
                <a:latin typeface="Corbel"/>
              </a:rPr>
              <a:t>Veiculo </a:t>
            </a:r>
            <a:r>
              <a:rPr lang="pt-BR" sz="1100" b="1" dirty="0" err="1">
                <a:solidFill>
                  <a:schemeClr val="bg1"/>
                </a:solidFill>
                <a:latin typeface="Corbel"/>
              </a:rPr>
              <a:t>Controller</a:t>
            </a:r>
            <a:endParaRPr lang="pt-BR" sz="1100" dirty="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en-US" sz="1000" dirty="0">
                <a:latin typeface="Corbel"/>
              </a:rPr>
              <a:t>[Component: Spring MVC Rest Controller]</a:t>
            </a:r>
          </a:p>
          <a:p>
            <a:pPr algn="ctr"/>
            <a:endParaRPr lang="pt-BR" sz="1000" dirty="0"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latin typeface="Corbel"/>
              </a:rPr>
              <a:t>Controle de veiculo</a:t>
            </a:r>
          </a:p>
          <a:p>
            <a:pPr algn="ctr"/>
            <a:endParaRPr lang="pt-BR" sz="135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28" name="Conector: Angulado 127">
            <a:extLst>
              <a:ext uri="{FF2B5EF4-FFF2-40B4-BE49-F238E27FC236}">
                <a16:creationId xmlns:a16="http://schemas.microsoft.com/office/drawing/2014/main" id="{ADD0CB1F-9833-4E93-80C3-6B6A29A4AEDB}"/>
              </a:ext>
            </a:extLst>
          </p:cNvPr>
          <p:cNvCxnSpPr>
            <a:cxnSpLocks/>
          </p:cNvCxnSpPr>
          <p:nvPr/>
        </p:nvCxnSpPr>
        <p:spPr>
          <a:xfrm rot="16200000" flipV="1">
            <a:off x="4064732" y="1102592"/>
            <a:ext cx="922880" cy="1551755"/>
          </a:xfrm>
          <a:prstGeom prst="bentConnector3">
            <a:avLst>
              <a:gd name="adj1" fmla="val 50734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22">
            <a:extLst>
              <a:ext uri="{FF2B5EF4-FFF2-40B4-BE49-F238E27FC236}">
                <a16:creationId xmlns:a16="http://schemas.microsoft.com/office/drawing/2014/main" id="{D3DD9E5F-74B3-48AB-B78E-525DD54BD701}"/>
              </a:ext>
            </a:extLst>
          </p:cNvPr>
          <p:cNvGrpSpPr/>
          <p:nvPr/>
        </p:nvGrpSpPr>
        <p:grpSpPr>
          <a:xfrm>
            <a:off x="5459736" y="3902055"/>
            <a:ext cx="1728889" cy="1175094"/>
            <a:chOff x="8392958" y="3891083"/>
            <a:chExt cx="3276202" cy="2212133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34" name="Retângulo 6">
              <a:extLst>
                <a:ext uri="{FF2B5EF4-FFF2-40B4-BE49-F238E27FC236}">
                  <a16:creationId xmlns:a16="http://schemas.microsoft.com/office/drawing/2014/main" id="{1D4ED81E-9E3B-4E05-B54E-FA5180669100}"/>
                </a:ext>
              </a:extLst>
            </p:cNvPr>
            <p:cNvSpPr/>
            <p:nvPr/>
          </p:nvSpPr>
          <p:spPr>
            <a:xfrm>
              <a:off x="8392958" y="3891083"/>
              <a:ext cx="3276202" cy="221213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5" name="Retângulo 6">
              <a:extLst>
                <a:ext uri="{FF2B5EF4-FFF2-40B4-BE49-F238E27FC236}">
                  <a16:creationId xmlns:a16="http://schemas.microsoft.com/office/drawing/2014/main" id="{29D714EB-F05F-4231-A738-87701FCD7E04}"/>
                </a:ext>
              </a:extLst>
            </p:cNvPr>
            <p:cNvSpPr/>
            <p:nvPr/>
          </p:nvSpPr>
          <p:spPr>
            <a:xfrm>
              <a:off x="8464949" y="3959113"/>
              <a:ext cx="2577005" cy="226901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6" name="Multiply 18">
              <a:extLst>
                <a:ext uri="{FF2B5EF4-FFF2-40B4-BE49-F238E27FC236}">
                  <a16:creationId xmlns:a16="http://schemas.microsoft.com/office/drawing/2014/main" id="{4A097035-E545-4F3D-871B-44A9C9BECD50}"/>
                </a:ext>
              </a:extLst>
            </p:cNvPr>
            <p:cNvSpPr/>
            <p:nvPr/>
          </p:nvSpPr>
          <p:spPr>
            <a:xfrm>
              <a:off x="11309204" y="3924647"/>
              <a:ext cx="288032" cy="295831"/>
            </a:xfrm>
            <a:prstGeom prst="mathMultiply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Circular Arrow 19">
              <a:extLst>
                <a:ext uri="{FF2B5EF4-FFF2-40B4-BE49-F238E27FC236}">
                  <a16:creationId xmlns:a16="http://schemas.microsoft.com/office/drawing/2014/main" id="{DE22191C-EBE4-4B81-A615-15228C275605}"/>
                </a:ext>
              </a:extLst>
            </p:cNvPr>
            <p:cNvSpPr/>
            <p:nvPr/>
          </p:nvSpPr>
          <p:spPr>
            <a:xfrm rot="16500000">
              <a:off x="11158829" y="3927941"/>
              <a:ext cx="216000" cy="288000"/>
            </a:xfrm>
            <a:prstGeom prst="circularArrow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A6E5CBB3-8CFA-47B9-8EBF-FA533222C558}"/>
              </a:ext>
            </a:extLst>
          </p:cNvPr>
          <p:cNvSpPr txBox="1"/>
          <p:nvPr/>
        </p:nvSpPr>
        <p:spPr>
          <a:xfrm>
            <a:off x="5387322" y="4062846"/>
            <a:ext cx="1801303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300" b="1" dirty="0" err="1">
                <a:solidFill>
                  <a:schemeClr val="bg1"/>
                </a:solidFill>
                <a:latin typeface="Corbel"/>
              </a:rPr>
              <a:t>ClienteSide</a:t>
            </a:r>
            <a:r>
              <a:rPr lang="pt-BR" sz="1300" b="1" dirty="0">
                <a:solidFill>
                  <a:schemeClr val="bg1"/>
                </a:solidFill>
                <a:latin typeface="Corbel"/>
              </a:rPr>
              <a:t> Web</a:t>
            </a:r>
          </a:p>
          <a:p>
            <a:pPr algn="ctr"/>
            <a:r>
              <a:rPr lang="pt-BR" sz="1200" dirty="0">
                <a:solidFill>
                  <a:schemeClr val="bg1"/>
                </a:solidFill>
                <a:latin typeface="Corbel"/>
              </a:rPr>
              <a:t>[Container: </a:t>
            </a:r>
            <a:r>
              <a:rPr lang="pt-BR" sz="1200" dirty="0" err="1">
                <a:solidFill>
                  <a:schemeClr val="bg1"/>
                </a:solidFill>
                <a:latin typeface="Corbel"/>
              </a:rPr>
              <a:t>JavaScript</a:t>
            </a:r>
            <a:r>
              <a:rPr lang="pt-BR" sz="1200" dirty="0">
                <a:solidFill>
                  <a:schemeClr val="bg1"/>
                </a:solidFill>
                <a:latin typeface="Corbel"/>
              </a:rPr>
              <a:t> + </a:t>
            </a:r>
            <a:r>
              <a:rPr lang="pt-BR" sz="1200" dirty="0" err="1">
                <a:solidFill>
                  <a:schemeClr val="bg1"/>
                </a:solidFill>
                <a:latin typeface="Corbel"/>
              </a:rPr>
              <a:t>React</a:t>
            </a:r>
            <a:r>
              <a:rPr lang="pt-BR" sz="1200" dirty="0">
                <a:solidFill>
                  <a:schemeClr val="bg1"/>
                </a:solidFill>
                <a:latin typeface="Corbel"/>
              </a:rPr>
              <a:t>]</a:t>
            </a:r>
          </a:p>
          <a:p>
            <a:pPr algn="ctr"/>
            <a:endParaRPr lang="pt-BR" sz="1200" dirty="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pt-BR" sz="1200" dirty="0">
                <a:solidFill>
                  <a:schemeClr val="bg1"/>
                </a:solidFill>
                <a:latin typeface="Corbel"/>
              </a:rPr>
              <a:t>Cadastros</a:t>
            </a:r>
          </a:p>
          <a:p>
            <a:pPr algn="ctr"/>
            <a:endParaRPr lang="pt-BR" sz="1400" dirty="0">
              <a:solidFill>
                <a:schemeClr val="bg1"/>
              </a:solidFill>
              <a:latin typeface="Corbel"/>
            </a:endParaRPr>
          </a:p>
        </p:txBody>
      </p:sp>
      <p:cxnSp>
        <p:nvCxnSpPr>
          <p:cNvPr id="140" name="Conector: Angulado 139">
            <a:extLst>
              <a:ext uri="{FF2B5EF4-FFF2-40B4-BE49-F238E27FC236}">
                <a16:creationId xmlns:a16="http://schemas.microsoft.com/office/drawing/2014/main" id="{3C45AD80-04B5-4F0C-8272-7C3163177CBD}"/>
              </a:ext>
            </a:extLst>
          </p:cNvPr>
          <p:cNvCxnSpPr>
            <a:cxnSpLocks/>
            <a:stCxn id="134" idx="0"/>
          </p:cNvCxnSpPr>
          <p:nvPr/>
        </p:nvCxnSpPr>
        <p:spPr>
          <a:xfrm rot="5400000" flipH="1" flipV="1">
            <a:off x="6074202" y="3652074"/>
            <a:ext cx="499961" cy="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: Angulado 152">
            <a:extLst>
              <a:ext uri="{FF2B5EF4-FFF2-40B4-BE49-F238E27FC236}">
                <a16:creationId xmlns:a16="http://schemas.microsoft.com/office/drawing/2014/main" id="{18AF3D7C-E59C-4FAC-913F-8FCA4D2E958E}"/>
              </a:ext>
            </a:extLst>
          </p:cNvPr>
          <p:cNvCxnSpPr>
            <a:cxnSpLocks/>
            <a:endCxn id="115" idx="2"/>
          </p:cNvCxnSpPr>
          <p:nvPr/>
        </p:nvCxnSpPr>
        <p:spPr>
          <a:xfrm rot="10800000">
            <a:off x="3800154" y="3428880"/>
            <a:ext cx="1659582" cy="1000880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: Angulado 154">
            <a:extLst>
              <a:ext uri="{FF2B5EF4-FFF2-40B4-BE49-F238E27FC236}">
                <a16:creationId xmlns:a16="http://schemas.microsoft.com/office/drawing/2014/main" id="{7AD7F93C-4D33-40BB-8443-4F696BABAF17}"/>
              </a:ext>
            </a:extLst>
          </p:cNvPr>
          <p:cNvCxnSpPr>
            <a:cxnSpLocks/>
            <a:stCxn id="139" idx="3"/>
            <a:endCxn id="4" idx="3"/>
          </p:cNvCxnSpPr>
          <p:nvPr/>
        </p:nvCxnSpPr>
        <p:spPr>
          <a:xfrm flipV="1">
            <a:off x="7188625" y="627908"/>
            <a:ext cx="1352548" cy="4058186"/>
          </a:xfrm>
          <a:prstGeom prst="bentConnector3">
            <a:avLst>
              <a:gd name="adj1" fmla="val 133427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: Angulado 169">
            <a:extLst>
              <a:ext uri="{FF2B5EF4-FFF2-40B4-BE49-F238E27FC236}">
                <a16:creationId xmlns:a16="http://schemas.microsoft.com/office/drawing/2014/main" id="{7CE6B0B9-5940-46CE-8DBC-D9608F76EDFC}"/>
              </a:ext>
            </a:extLst>
          </p:cNvPr>
          <p:cNvCxnSpPr>
            <a:cxnSpLocks/>
          </p:cNvCxnSpPr>
          <p:nvPr/>
        </p:nvCxnSpPr>
        <p:spPr>
          <a:xfrm rot="10800000">
            <a:off x="5228591" y="3402094"/>
            <a:ext cx="208159" cy="589271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: Angulado 174">
            <a:extLst>
              <a:ext uri="{FF2B5EF4-FFF2-40B4-BE49-F238E27FC236}">
                <a16:creationId xmlns:a16="http://schemas.microsoft.com/office/drawing/2014/main" id="{55714C0F-1F19-4048-A683-056D0BC1D0E0}"/>
              </a:ext>
            </a:extLst>
          </p:cNvPr>
          <p:cNvCxnSpPr>
            <a:cxnSpLocks/>
            <a:stCxn id="134" idx="3"/>
            <a:endCxn id="90" idx="2"/>
          </p:cNvCxnSpPr>
          <p:nvPr/>
        </p:nvCxnSpPr>
        <p:spPr>
          <a:xfrm flipV="1">
            <a:off x="7188625" y="3406008"/>
            <a:ext cx="1015340" cy="1083594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D5C80A-5A88-42CB-AFDA-82BCADF27BF8}"/>
              </a:ext>
            </a:extLst>
          </p:cNvPr>
          <p:cNvSpPr/>
          <p:nvPr/>
        </p:nvSpPr>
        <p:spPr>
          <a:xfrm>
            <a:off x="1618152" y="2331172"/>
            <a:ext cx="1411868" cy="10944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100" b="1" dirty="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pt-BR" sz="1100" b="1" dirty="0">
                <a:solidFill>
                  <a:schemeClr val="bg1"/>
                </a:solidFill>
                <a:latin typeface="Corbel"/>
              </a:rPr>
              <a:t>File </a:t>
            </a:r>
            <a:r>
              <a:rPr lang="pt-BR" sz="1100" b="1" dirty="0" err="1">
                <a:solidFill>
                  <a:schemeClr val="bg1"/>
                </a:solidFill>
                <a:latin typeface="Corbel"/>
              </a:rPr>
              <a:t>Controller</a:t>
            </a:r>
            <a:endParaRPr lang="pt-BR" sz="1100" dirty="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en-US" sz="1000" dirty="0">
                <a:latin typeface="Corbel"/>
              </a:rPr>
              <a:t>[Component: Spring MVC Rest Controller]</a:t>
            </a:r>
          </a:p>
          <a:p>
            <a:pPr algn="ctr"/>
            <a:endParaRPr lang="pt-BR" sz="1000" dirty="0"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latin typeface="Corbel"/>
              </a:rPr>
              <a:t>Controle do anúncio</a:t>
            </a:r>
          </a:p>
          <a:p>
            <a:pPr algn="ctr"/>
            <a:endParaRPr lang="pt-BR" sz="135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4" name="Conector: Angulado 63">
            <a:extLst>
              <a:ext uri="{FF2B5EF4-FFF2-40B4-BE49-F238E27FC236}">
                <a16:creationId xmlns:a16="http://schemas.microsoft.com/office/drawing/2014/main" id="{E31EF5F8-9FF2-4787-B3DF-2B6FE65E178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45680" y="1541393"/>
            <a:ext cx="941688" cy="634318"/>
          </a:xfrm>
          <a:prstGeom prst="bentConnector3">
            <a:avLst>
              <a:gd name="adj1" fmla="val 32737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: Angulado 115">
            <a:extLst>
              <a:ext uri="{FF2B5EF4-FFF2-40B4-BE49-F238E27FC236}">
                <a16:creationId xmlns:a16="http://schemas.microsoft.com/office/drawing/2014/main" id="{C97AC9E9-B0D6-4D5C-B310-01E920E12FAF}"/>
              </a:ext>
            </a:extLst>
          </p:cNvPr>
          <p:cNvCxnSpPr>
            <a:cxnSpLocks/>
            <a:stCxn id="24" idx="0"/>
          </p:cNvCxnSpPr>
          <p:nvPr/>
        </p:nvCxnSpPr>
        <p:spPr>
          <a:xfrm rot="16200000" flipV="1">
            <a:off x="5149165" y="694186"/>
            <a:ext cx="978526" cy="2295444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D080FA50-033D-4471-A034-7713F92F5E72}"/>
              </a:ext>
            </a:extLst>
          </p:cNvPr>
          <p:cNvSpPr/>
          <p:nvPr/>
        </p:nvSpPr>
        <p:spPr>
          <a:xfrm>
            <a:off x="2081308" y="3909588"/>
            <a:ext cx="1411868" cy="10944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100" b="1" dirty="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pt-BR" sz="1100" b="1" dirty="0" err="1">
                <a:solidFill>
                  <a:schemeClr val="bg1"/>
                </a:solidFill>
                <a:latin typeface="Corbel"/>
              </a:rPr>
              <a:t>FileStorageService</a:t>
            </a:r>
            <a:endParaRPr lang="pt-BR" sz="1100" dirty="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en-US" sz="1000" dirty="0">
                <a:latin typeface="Corbel"/>
              </a:rPr>
              <a:t>[Component: Spring MVC Service]</a:t>
            </a:r>
          </a:p>
          <a:p>
            <a:pPr algn="ctr"/>
            <a:endParaRPr lang="pt-BR" sz="1000" dirty="0"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latin typeface="Corbel" panose="020B0503020204020204" pitchFamily="34" charset="0"/>
              </a:rPr>
              <a:t>Serviço do Upload de imagens </a:t>
            </a:r>
            <a:endParaRPr lang="pt-BR" sz="1000" dirty="0">
              <a:latin typeface="Corbel"/>
            </a:endParaRPr>
          </a:p>
          <a:p>
            <a:pPr algn="ctr"/>
            <a:endParaRPr lang="pt-BR" sz="135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8" name="Conector: Angulado 137">
            <a:extLst>
              <a:ext uri="{FF2B5EF4-FFF2-40B4-BE49-F238E27FC236}">
                <a16:creationId xmlns:a16="http://schemas.microsoft.com/office/drawing/2014/main" id="{B642FC2E-7D16-49E6-B3EB-A619265A1948}"/>
              </a:ext>
            </a:extLst>
          </p:cNvPr>
          <p:cNvCxnSpPr>
            <a:cxnSpLocks/>
          </p:cNvCxnSpPr>
          <p:nvPr/>
        </p:nvCxnSpPr>
        <p:spPr>
          <a:xfrm rot="10800000">
            <a:off x="4512837" y="684029"/>
            <a:ext cx="2735625" cy="43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: Angulado 143">
            <a:extLst>
              <a:ext uri="{FF2B5EF4-FFF2-40B4-BE49-F238E27FC236}">
                <a16:creationId xmlns:a16="http://schemas.microsoft.com/office/drawing/2014/main" id="{0A951DF5-4DBC-418E-A275-CFFCC8916845}"/>
              </a:ext>
            </a:extLst>
          </p:cNvPr>
          <p:cNvCxnSpPr>
            <a:cxnSpLocks/>
            <a:stCxn id="132" idx="1"/>
          </p:cNvCxnSpPr>
          <p:nvPr/>
        </p:nvCxnSpPr>
        <p:spPr>
          <a:xfrm rot="10800000">
            <a:off x="1823756" y="3402095"/>
            <a:ext cx="257552" cy="1054705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649472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263238"/>
      </a:dk1>
      <a:lt1>
        <a:srgbClr val="37474F"/>
      </a:lt1>
      <a:dk2>
        <a:srgbClr val="455A64"/>
      </a:dk2>
      <a:lt2>
        <a:srgbClr val="999999"/>
      </a:lt2>
      <a:accent1>
        <a:srgbClr val="E0E0E0"/>
      </a:accent1>
      <a:accent2>
        <a:srgbClr val="EBEBEB"/>
      </a:accent2>
      <a:accent3>
        <a:srgbClr val="FAFAFA"/>
      </a:accent3>
      <a:accent4>
        <a:srgbClr val="3C78D8"/>
      </a:accent4>
      <a:accent5>
        <a:srgbClr val="6D9EEB"/>
      </a:accent5>
      <a:accent6>
        <a:srgbClr val="A4C2F4"/>
      </a:accent6>
      <a:hlink>
        <a:srgbClr val="C9DA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140</Words>
  <Application>Microsoft Office PowerPoint</Application>
  <PresentationFormat>Apresentação na tela (16:9)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Staatliches</vt:lpstr>
      <vt:lpstr>Josefin Sans</vt:lpstr>
      <vt:lpstr>Dosis ExtraLight</vt:lpstr>
      <vt:lpstr>Corbel</vt:lpstr>
      <vt:lpstr>Arial</vt:lpstr>
      <vt:lpstr>Calibri</vt:lpstr>
      <vt:lpstr>Isometric Proposal by Slidesgo</vt:lpstr>
      <vt:lpstr>Componentes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uRent</dc:title>
  <dc:creator>VINICIUS SOBRAL DE ARAUJO .</dc:creator>
  <cp:lastModifiedBy>VINICIUS SOBRAL DE ARAUJO .</cp:lastModifiedBy>
  <cp:revision>45</cp:revision>
  <dcterms:modified xsi:type="dcterms:W3CDTF">2020-12-01T23:51:03Z</dcterms:modified>
</cp:coreProperties>
</file>