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 hasCustomPrompt="tru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 hasCustomPrompt="tru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/>
          <p:cNvSpPr/>
          <p:nvPr/>
        </p:nvSpPr>
        <p:spPr>
          <a:xfrm>
            <a:off x="3499485" y="172720"/>
            <a:ext cx="5474970" cy="3651250"/>
          </a:xfrm>
          <a:prstGeom prst="roundRect">
            <a:avLst>
              <a:gd name="adj" fmla="val 514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true"/>
          <p:nvPr/>
        </p:nvSpPr>
        <p:spPr>
          <a:xfrm>
            <a:off x="7364095" y="172720"/>
            <a:ext cx="151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2400" dirty="0">
                <a:latin typeface="Corbel" panose="020B0503020204020204" pitchFamily="34" charset="0"/>
              </a:rPr>
              <a:t>Web App</a:t>
            </a:r>
            <a:endParaRPr lang="pt-PT" altLang="pt-BR" sz="2400" dirty="0">
              <a:latin typeface="Corbel" panose="020B0503020204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73345" y="292100"/>
            <a:ext cx="2190750" cy="14846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PT" altLang="pt-BR" sz="1600" b="1" dirty="0" err="1">
                <a:solidFill>
                  <a:prstClr val="white"/>
                </a:solidFill>
                <a:latin typeface="Corbel" panose="020B0503020204020204" pitchFamily="34" charset="0"/>
              </a:rPr>
              <a:t>Web Application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r>
              <a:rPr lang="pt-BR" sz="1400" dirty="0">
                <a:latin typeface="Corbel" panose="020B0503020204020204" pitchFamily="34" charset="0"/>
              </a:rPr>
              <a:t>[Container: Spring Boot]</a:t>
            </a:r>
            <a:endParaRPr lang="pt-BR" sz="1400" dirty="0">
              <a:latin typeface="Corbel" panose="020B0503020204020204" pitchFamily="34" charset="0"/>
            </a:endParaRPr>
          </a:p>
          <a:p>
            <a:pPr algn="ctr"/>
            <a:endParaRPr lang="pt-BR" sz="1400" dirty="0">
              <a:latin typeface="Corbel" panose="020B0503020204020204" pitchFamily="34" charset="0"/>
            </a:endParaRPr>
          </a:p>
          <a:p>
            <a:pPr algn="ctr"/>
            <a:r>
              <a:rPr lang="pt-BR" sz="1600" dirty="0">
                <a:latin typeface="Corbel" panose="020B0503020204020204" pitchFamily="34" charset="0"/>
              </a:rPr>
              <a:t>Buscar, inserir e autenticar dados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endParaRPr lang="pt-BR" sz="16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617335" y="2207895"/>
            <a:ext cx="2190750" cy="15030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BR" sz="1600" b="1" dirty="0" err="1">
                <a:solidFill>
                  <a:prstClr val="white"/>
                </a:solidFill>
                <a:latin typeface="Corbel" panose="020B0503020204020204" pitchFamily="34" charset="0"/>
              </a:rPr>
              <a:t>ClientSide</a:t>
            </a:r>
            <a:r>
              <a:rPr lang="pt-BR" sz="1600" b="1" dirty="0">
                <a:solidFill>
                  <a:prstClr val="white"/>
                </a:solidFill>
                <a:latin typeface="Corbel" panose="020B0503020204020204" pitchFamily="34" charset="0"/>
              </a:rPr>
              <a:t> Web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r>
              <a:rPr lang="pt-BR" sz="1400" dirty="0">
                <a:latin typeface="Corbel" panose="020B0503020204020204" pitchFamily="34" charset="0"/>
              </a:rPr>
              <a:t>[Container: </a:t>
            </a:r>
            <a:r>
              <a:rPr lang="pt-BR" sz="1400" dirty="0" err="1">
                <a:latin typeface="Corbel" panose="020B0503020204020204" pitchFamily="34" charset="0"/>
              </a:rPr>
              <a:t>ReactJs</a:t>
            </a:r>
            <a:r>
              <a:rPr lang="pt-BR" sz="1400" dirty="0">
                <a:latin typeface="Corbel" panose="020B0503020204020204" pitchFamily="34" charset="0"/>
              </a:rPr>
              <a:t>]</a:t>
            </a:r>
            <a:endParaRPr lang="pt-BR" sz="1400" dirty="0">
              <a:latin typeface="Corbel" panose="020B0503020204020204" pitchFamily="34" charset="0"/>
            </a:endParaRPr>
          </a:p>
          <a:p>
            <a:pPr algn="ctr"/>
            <a:endParaRPr lang="pt-BR" sz="1400" dirty="0">
              <a:latin typeface="Corbel" panose="020B0503020204020204" pitchFamily="34" charset="0"/>
            </a:endParaRPr>
          </a:p>
          <a:p>
            <a:pPr algn="ctr"/>
            <a:r>
              <a:rPr lang="pt-BR" sz="1600" dirty="0">
                <a:latin typeface="Corbel" panose="020B0503020204020204" pitchFamily="34" charset="0"/>
              </a:rPr>
              <a:t>Alugar e disponibilizar garagens</a:t>
            </a:r>
            <a:endParaRPr lang="pt-BR" sz="1800" dirty="0">
              <a:latin typeface="Corbel" panose="020B0503020204020204" pitchFamily="34" charset="0"/>
            </a:endParaRPr>
          </a:p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17315" y="2207895"/>
            <a:ext cx="2190750" cy="15024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BR" sz="1600" b="1" dirty="0">
                <a:solidFill>
                  <a:prstClr val="white"/>
                </a:solidFill>
                <a:latin typeface="Corbel" panose="020B0503020204020204" pitchFamily="34" charset="0"/>
              </a:rPr>
              <a:t>Aplicação Mobile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r>
              <a:rPr lang="pt-BR" sz="1400" dirty="0">
                <a:latin typeface="Corbel" panose="020B0503020204020204" pitchFamily="34" charset="0"/>
              </a:rPr>
              <a:t>[Container: </a:t>
            </a:r>
            <a:r>
              <a:rPr lang="pt-BR" sz="1400" dirty="0" err="1">
                <a:latin typeface="Corbel" panose="020B0503020204020204" pitchFamily="34" charset="0"/>
              </a:rPr>
              <a:t>Kotlin</a:t>
            </a:r>
            <a:r>
              <a:rPr lang="pt-BR" sz="1400" dirty="0">
                <a:latin typeface="Corbel" panose="020B0503020204020204" pitchFamily="34" charset="0"/>
              </a:rPr>
              <a:t>]</a:t>
            </a:r>
            <a:endParaRPr lang="pt-BR" sz="1400" dirty="0">
              <a:latin typeface="Corbel" panose="020B0503020204020204" pitchFamily="34" charset="0"/>
            </a:endParaRPr>
          </a:p>
          <a:p>
            <a:pPr algn="ctr"/>
            <a:endParaRPr lang="pt-BR" sz="1400" dirty="0">
              <a:latin typeface="Corbel" panose="020B0503020204020204" pitchFamily="34" charset="0"/>
            </a:endParaRPr>
          </a:p>
          <a:p>
            <a:pPr algn="ctr"/>
            <a:r>
              <a:rPr lang="pt-BR" sz="1600" dirty="0">
                <a:latin typeface="Corbel" panose="020B0503020204020204" pitchFamily="34" charset="0"/>
              </a:rPr>
              <a:t>Alugar e disponibilizar garagens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endParaRPr lang="pt-BR" sz="16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6" name="Fluxograma: Armazenamento de Acesso Direto 7"/>
          <p:cNvSpPr/>
          <p:nvPr/>
        </p:nvSpPr>
        <p:spPr>
          <a:xfrm rot="16200000">
            <a:off x="882650" y="-339725"/>
            <a:ext cx="1699895" cy="3010535"/>
          </a:xfrm>
          <a:prstGeom prst="flowChartMagneticDrum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dirty="0"/>
          </a:p>
        </p:txBody>
      </p:sp>
      <p:sp>
        <p:nvSpPr>
          <p:cNvPr id="7" name="CaixaDeTexto 13"/>
          <p:cNvSpPr txBox="true"/>
          <p:nvPr/>
        </p:nvSpPr>
        <p:spPr>
          <a:xfrm>
            <a:off x="328539" y="404620"/>
            <a:ext cx="2808881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2000" b="1" dirty="0" err="1">
                <a:solidFill>
                  <a:schemeClr val="bg1"/>
                </a:solidFill>
                <a:latin typeface="Corbel" panose="020B0503020204020204" pitchFamily="34" charset="0"/>
              </a:rPr>
              <a:t>Database</a:t>
            </a:r>
            <a:endParaRPr lang="pt-BR" sz="2000" b="1" dirty="0" err="1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endParaRPr lang="pt-B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Corbel" panose="020B0503020204020204" pitchFamily="34" charset="0"/>
              </a:rPr>
              <a:t>(Container: SQL Server)</a:t>
            </a:r>
            <a:endParaRPr lang="pt-BR" sz="1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endParaRPr lang="pt-BR" sz="1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Corbel" panose="020B0503020204020204" pitchFamily="34" charset="0"/>
              </a:rPr>
              <a:t>Armazena os dados dos usuários, garagens, anúncios, alugueis</a:t>
            </a:r>
            <a:endParaRPr lang="pt-BR" sz="1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" name="Retângulo 4"/>
          <p:cNvSpPr/>
          <p:nvPr/>
        </p:nvSpPr>
        <p:spPr>
          <a:xfrm>
            <a:off x="227330" y="2463800"/>
            <a:ext cx="2566670" cy="13601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PT" altLang="pt-BR" sz="1600" b="1" dirty="0">
                <a:solidFill>
                  <a:prstClr val="white"/>
                </a:solidFill>
                <a:latin typeface="Corbel" panose="020B0503020204020204" pitchFamily="34" charset="0"/>
              </a:rPr>
              <a:t>Microsservice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r>
              <a:rPr lang="pt-BR" sz="1400" dirty="0">
                <a:latin typeface="Corbel" panose="020B0503020204020204" pitchFamily="34" charset="0"/>
              </a:rPr>
              <a:t>[Container: </a:t>
            </a:r>
            <a:r>
              <a:rPr lang="pt-PT" altLang="pt-BR" sz="1400" dirty="0" err="1">
                <a:latin typeface="Corbel" panose="020B0503020204020204" pitchFamily="34" charset="0"/>
              </a:rPr>
              <a:t>NodeJs</a:t>
            </a:r>
            <a:r>
              <a:rPr lang="pt-BR" sz="1400" dirty="0">
                <a:latin typeface="Corbel" panose="020B0503020204020204" pitchFamily="34" charset="0"/>
              </a:rPr>
              <a:t>]</a:t>
            </a:r>
            <a:endParaRPr lang="pt-BR" sz="1400" dirty="0">
              <a:latin typeface="Corbel" panose="020B0503020204020204" pitchFamily="34" charset="0"/>
            </a:endParaRPr>
          </a:p>
          <a:p>
            <a:pPr algn="ctr"/>
            <a:endParaRPr lang="pt-BR" sz="1400" dirty="0">
              <a:latin typeface="Corbel" panose="020B0503020204020204" pitchFamily="34" charset="0"/>
            </a:endParaRPr>
          </a:p>
          <a:p>
            <a:pPr algn="ctr"/>
            <a:r>
              <a:rPr lang="pt-PT" altLang="pt-BR" sz="1600" dirty="0">
                <a:solidFill>
                  <a:prstClr val="white"/>
                </a:solidFill>
                <a:latin typeface="Calibri"/>
              </a:rPr>
              <a:t>Chat</a:t>
            </a:r>
            <a:endParaRPr lang="pt-PT" altLang="pt-BR" sz="1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tângulo 4"/>
          <p:cNvSpPr/>
          <p:nvPr/>
        </p:nvSpPr>
        <p:spPr>
          <a:xfrm>
            <a:off x="8685530" y="5375275"/>
            <a:ext cx="2573655" cy="12090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600" b="1" dirty="0">
                <a:solidFill>
                  <a:prstClr val="white"/>
                </a:solidFill>
                <a:latin typeface="Corbel" panose="020B0503020204020204" pitchFamily="34" charset="0"/>
              </a:rPr>
              <a:t>Microsservice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r>
              <a:rPr lang="pt-BR" sz="1400" dirty="0">
                <a:latin typeface="Corbel" panose="020B0503020204020204" pitchFamily="34" charset="0"/>
              </a:rPr>
              <a:t>[Container: </a:t>
            </a:r>
            <a:r>
              <a:rPr lang="pt-PT" altLang="pt-BR" sz="1400" dirty="0" err="1">
                <a:latin typeface="Corbel" panose="020B0503020204020204" pitchFamily="34" charset="0"/>
              </a:rPr>
              <a:t>NodeJs</a:t>
            </a:r>
            <a:r>
              <a:rPr lang="pt-BR" sz="1400" dirty="0">
                <a:latin typeface="Corbel" panose="020B0503020204020204" pitchFamily="34" charset="0"/>
              </a:rPr>
              <a:t>]</a:t>
            </a:r>
            <a:endParaRPr lang="pt-BR" sz="1400" dirty="0">
              <a:latin typeface="Corbel" panose="020B0503020204020204" pitchFamily="34" charset="0"/>
            </a:endParaRPr>
          </a:p>
          <a:p>
            <a:pPr algn="ctr"/>
            <a:endParaRPr lang="pt-BR" sz="1400" dirty="0">
              <a:latin typeface="Corbel" panose="020B0503020204020204" pitchFamily="34" charset="0"/>
            </a:endParaRPr>
          </a:p>
          <a:p>
            <a:pPr algn="ctr"/>
            <a:r>
              <a:rPr lang="pt-PT" altLang="pt-BR" sz="1600" dirty="0">
                <a:solidFill>
                  <a:prstClr val="white"/>
                </a:solidFill>
                <a:latin typeface="Calibri"/>
              </a:rPr>
              <a:t>Upload de imagens</a:t>
            </a:r>
            <a:endParaRPr lang="pt-PT" altLang="pt-BR" sz="1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tângulo 4"/>
          <p:cNvSpPr/>
          <p:nvPr/>
        </p:nvSpPr>
        <p:spPr>
          <a:xfrm>
            <a:off x="227330" y="3501390"/>
            <a:ext cx="979170" cy="322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400" dirty="0">
                <a:solidFill>
                  <a:prstClr val="white"/>
                </a:solidFill>
                <a:latin typeface="Corbel" panose="020B0503020204020204" pitchFamily="34" charset="0"/>
              </a:rPr>
              <a:t>SocketIO</a:t>
            </a:r>
            <a:endParaRPr lang="pt-PT" altLang="pt-BR" sz="14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15" name="Fluxograma: Armazenamento de Acesso Direto 7"/>
          <p:cNvSpPr/>
          <p:nvPr/>
        </p:nvSpPr>
        <p:spPr>
          <a:xfrm rot="16200000">
            <a:off x="9784080" y="513715"/>
            <a:ext cx="1635125" cy="2844165"/>
          </a:xfrm>
          <a:prstGeom prst="flowChartMagneticDrum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dirty="0"/>
          </a:p>
        </p:txBody>
      </p:sp>
      <p:sp>
        <p:nvSpPr>
          <p:cNvPr id="16" name="CaixaDeTexto 13"/>
          <p:cNvSpPr txBox="true"/>
          <p:nvPr/>
        </p:nvSpPr>
        <p:spPr>
          <a:xfrm>
            <a:off x="9280525" y="1207135"/>
            <a:ext cx="26536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pt-BR" sz="2000" b="1" dirty="0" err="1">
                <a:solidFill>
                  <a:schemeClr val="bg1"/>
                </a:solidFill>
                <a:latin typeface="Corbel" panose="020B0503020204020204" pitchFamily="34" charset="0"/>
              </a:rPr>
              <a:t>EC2</a:t>
            </a:r>
            <a:endParaRPr lang="pt-PT" altLang="pt-BR" sz="2000" b="1" dirty="0" err="1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endParaRPr lang="pt-B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Corbel" panose="020B0503020204020204" pitchFamily="34" charset="0"/>
              </a:rPr>
              <a:t>(Container: </a:t>
            </a:r>
            <a:r>
              <a:rPr lang="pt-PT" altLang="pt-BR" sz="1400" dirty="0">
                <a:solidFill>
                  <a:schemeClr val="bg1"/>
                </a:solidFill>
                <a:latin typeface="Corbel" panose="020B0503020204020204" pitchFamily="34" charset="0"/>
              </a:rPr>
              <a:t>AWS EC2</a:t>
            </a:r>
            <a:r>
              <a:rPr lang="pt-BR" sz="1400" dirty="0">
                <a:solidFill>
                  <a:schemeClr val="bg1"/>
                </a:solidFill>
                <a:latin typeface="Corbel" panose="020B0503020204020204" pitchFamily="34" charset="0"/>
              </a:rPr>
              <a:t>)</a:t>
            </a:r>
            <a:endParaRPr lang="pt-BR" sz="1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endParaRPr lang="pt-BR" sz="1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PT" altLang="pt-BR" sz="1400" dirty="0">
                <a:solidFill>
                  <a:schemeClr val="bg1"/>
                </a:solidFill>
                <a:latin typeface="Corbel" panose="020B0503020204020204" pitchFamily="34" charset="0"/>
              </a:rPr>
              <a:t>Armazena as imagens da aplicação</a:t>
            </a:r>
            <a:endParaRPr lang="pt-PT" altLang="pt-BR" sz="1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" name="Retângulo 4"/>
          <p:cNvSpPr/>
          <p:nvPr/>
        </p:nvSpPr>
        <p:spPr>
          <a:xfrm>
            <a:off x="6014720" y="5375275"/>
            <a:ext cx="2213610" cy="12319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400" b="1" dirty="0">
                <a:solidFill>
                  <a:schemeClr val="tx1"/>
                </a:solidFill>
                <a:latin typeface="Corbel" panose="020B0503020204020204" pitchFamily="34" charset="0"/>
              </a:rPr>
              <a:t>API Pagamentos</a:t>
            </a:r>
            <a:endParaRPr lang="pt-BR" sz="1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200" dirty="0">
                <a:solidFill>
                  <a:schemeClr val="tx1"/>
                </a:solidFill>
                <a:latin typeface="Corbel" panose="020B0503020204020204" pitchFamily="34" charset="0"/>
              </a:rPr>
              <a:t>Pagar.me</a:t>
            </a:r>
            <a:r>
              <a:rPr lang="pt-BR" sz="1200" dirty="0">
                <a:solidFill>
                  <a:schemeClr val="tx1"/>
                </a:solidFill>
                <a:latin typeface="Corbel" panose="020B0503020204020204" pitchFamily="34" charset="0"/>
              </a:rPr>
              <a:t>]</a:t>
            </a:r>
            <a:endParaRPr lang="pt-BR" sz="1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pt-BR" sz="1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pt-PT" altLang="pt-BR" sz="1400" dirty="0">
                <a:solidFill>
                  <a:schemeClr val="tx1"/>
                </a:solidFill>
                <a:latin typeface="Calibri"/>
              </a:rPr>
              <a:t>Realizar pagamento dos alugueis</a:t>
            </a:r>
            <a:endParaRPr lang="pt-PT" altLang="pt-BR" sz="14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2" name="Conector: Angulado 29"/>
          <p:cNvCxnSpPr>
            <a:stCxn id="3" idx="1"/>
            <a:endCxn id="6" idx="2"/>
          </p:cNvCxnSpPr>
          <p:nvPr/>
        </p:nvCxnSpPr>
        <p:spPr>
          <a:xfrm rot="10800000" flipV="true">
            <a:off x="3237865" y="1034415"/>
            <a:ext cx="1935480" cy="13081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29"/>
          <p:cNvCxnSpPr>
            <a:stCxn id="5" idx="0"/>
            <a:endCxn id="3" idx="2"/>
          </p:cNvCxnSpPr>
          <p:nvPr/>
        </p:nvCxnSpPr>
        <p:spPr>
          <a:xfrm rot="16200000">
            <a:off x="5424805" y="1363980"/>
            <a:ext cx="431165" cy="125603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29"/>
          <p:cNvCxnSpPr>
            <a:stCxn id="4" idx="0"/>
            <a:endCxn id="3" idx="2"/>
          </p:cNvCxnSpPr>
          <p:nvPr/>
        </p:nvCxnSpPr>
        <p:spPr>
          <a:xfrm rot="16200000" flipV="true">
            <a:off x="6774815" y="1270000"/>
            <a:ext cx="431165" cy="14439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29"/>
          <p:cNvCxnSpPr>
            <a:stCxn id="5" idx="1"/>
            <a:endCxn id="9" idx="3"/>
          </p:cNvCxnSpPr>
          <p:nvPr/>
        </p:nvCxnSpPr>
        <p:spPr>
          <a:xfrm rot="10800000" flipV="true">
            <a:off x="2794000" y="2959100"/>
            <a:ext cx="1123315" cy="184785"/>
          </a:xfrm>
          <a:prstGeom prst="bentConnector3">
            <a:avLst>
              <a:gd name="adj1" fmla="val 49972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29"/>
          <p:cNvCxnSpPr>
            <a:stCxn id="4" idx="3"/>
          </p:cNvCxnSpPr>
          <p:nvPr/>
        </p:nvCxnSpPr>
        <p:spPr>
          <a:xfrm>
            <a:off x="8808085" y="2959735"/>
            <a:ext cx="1478280" cy="2414905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29"/>
          <p:cNvCxnSpPr>
            <a:stCxn id="10" idx="3"/>
            <a:endCxn id="16" idx="2"/>
          </p:cNvCxnSpPr>
          <p:nvPr/>
        </p:nvCxnSpPr>
        <p:spPr>
          <a:xfrm flipH="true" flipV="true">
            <a:off x="10607675" y="2683510"/>
            <a:ext cx="651510" cy="3296285"/>
          </a:xfrm>
          <a:prstGeom prst="bentConnector4">
            <a:avLst>
              <a:gd name="adj1" fmla="val -69980"/>
              <a:gd name="adj2" fmla="val 5916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4"/>
          <p:cNvSpPr/>
          <p:nvPr/>
        </p:nvSpPr>
        <p:spPr>
          <a:xfrm>
            <a:off x="3284220" y="5375275"/>
            <a:ext cx="2213610" cy="12319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400" b="1" dirty="0">
                <a:solidFill>
                  <a:schemeClr val="tx1"/>
                </a:solidFill>
                <a:latin typeface="Corbel" panose="020B0503020204020204" pitchFamily="34" charset="0"/>
              </a:rPr>
              <a:t>API Endereço</a:t>
            </a:r>
            <a:endParaRPr lang="pt-BR" sz="1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200" dirty="0">
                <a:solidFill>
                  <a:schemeClr val="tx1"/>
                </a:solidFill>
                <a:latin typeface="Corbel" panose="020B0503020204020204" pitchFamily="34" charset="0"/>
              </a:rPr>
              <a:t>ViaCep</a:t>
            </a:r>
            <a:r>
              <a:rPr lang="pt-BR" sz="1200" dirty="0">
                <a:solidFill>
                  <a:schemeClr val="tx1"/>
                </a:solidFill>
                <a:latin typeface="Corbel" panose="020B0503020204020204" pitchFamily="34" charset="0"/>
              </a:rPr>
              <a:t>]</a:t>
            </a:r>
            <a:endParaRPr lang="pt-BR" sz="1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pt-BR" sz="1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pt-PT" altLang="pt-BR" sz="1400" dirty="0">
                <a:solidFill>
                  <a:schemeClr val="tx1"/>
                </a:solidFill>
                <a:latin typeface="Calibri"/>
              </a:rPr>
              <a:t>Buscar dados do cep cadastrado</a:t>
            </a:r>
            <a:endParaRPr lang="pt-PT" altLang="pt-BR" sz="1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7" name="Retângulo 4"/>
          <p:cNvSpPr/>
          <p:nvPr/>
        </p:nvSpPr>
        <p:spPr>
          <a:xfrm>
            <a:off x="528955" y="5375275"/>
            <a:ext cx="2213610" cy="139827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400" b="1" dirty="0">
                <a:solidFill>
                  <a:schemeClr val="tx1"/>
                </a:solidFill>
                <a:latin typeface="Corbel" panose="020B0503020204020204" pitchFamily="34" charset="0"/>
              </a:rPr>
              <a:t>API Mapas</a:t>
            </a:r>
            <a:endParaRPr lang="pt-BR" sz="1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200" dirty="0">
                <a:solidFill>
                  <a:schemeClr val="tx1"/>
                </a:solidFill>
                <a:latin typeface="Corbel" panose="020B0503020204020204" pitchFamily="34" charset="0"/>
              </a:rPr>
              <a:t>OpenStreetMap</a:t>
            </a:r>
            <a:r>
              <a:rPr lang="pt-BR" sz="1200" dirty="0">
                <a:solidFill>
                  <a:schemeClr val="tx1"/>
                </a:solidFill>
                <a:latin typeface="Corbel" panose="020B0503020204020204" pitchFamily="34" charset="0"/>
              </a:rPr>
              <a:t>]</a:t>
            </a:r>
            <a:endParaRPr lang="pt-BR" sz="1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pt-BR" sz="1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pt-PT" altLang="pt-BR" sz="1400" dirty="0">
                <a:solidFill>
                  <a:schemeClr val="tx1"/>
                </a:solidFill>
                <a:latin typeface="Calibri"/>
              </a:rPr>
              <a:t>Reenderizar mapa com a localização da garagem</a:t>
            </a:r>
            <a:endParaRPr lang="pt-PT" altLang="pt-BR" sz="14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8" name="Conector: Angulado 29"/>
          <p:cNvCxnSpPr>
            <a:stCxn id="5" idx="2"/>
            <a:endCxn id="37" idx="1"/>
          </p:cNvCxnSpPr>
          <p:nvPr/>
        </p:nvCxnSpPr>
        <p:spPr>
          <a:xfrm rot="5400000">
            <a:off x="1588770" y="2649855"/>
            <a:ext cx="2364105" cy="4483735"/>
          </a:xfrm>
          <a:prstGeom prst="bentConnector4">
            <a:avLst>
              <a:gd name="adj1" fmla="val 18828"/>
              <a:gd name="adj2" fmla="val 105311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29"/>
          <p:cNvCxnSpPr>
            <a:endCxn id="36" idx="1"/>
          </p:cNvCxnSpPr>
          <p:nvPr/>
        </p:nvCxnSpPr>
        <p:spPr>
          <a:xfrm rot="5400000">
            <a:off x="3242310" y="3754120"/>
            <a:ext cx="2279015" cy="2194560"/>
          </a:xfrm>
          <a:prstGeom prst="bentConnector4">
            <a:avLst>
              <a:gd name="adj1" fmla="val 34090"/>
              <a:gd name="adj2" fmla="val 110865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29"/>
          <p:cNvCxnSpPr>
            <a:stCxn id="4" idx="2"/>
            <a:endCxn id="36" idx="0"/>
          </p:cNvCxnSpPr>
          <p:nvPr/>
        </p:nvCxnSpPr>
        <p:spPr>
          <a:xfrm rot="5400000">
            <a:off x="5219700" y="2881630"/>
            <a:ext cx="1664335" cy="3321685"/>
          </a:xfrm>
          <a:prstGeom prst="bentConnector3">
            <a:avLst>
              <a:gd name="adj1" fmla="val 75009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do 29"/>
          <p:cNvCxnSpPr>
            <a:endCxn id="17" idx="3"/>
          </p:cNvCxnSpPr>
          <p:nvPr/>
        </p:nvCxnSpPr>
        <p:spPr>
          <a:xfrm rot="5400000">
            <a:off x="7225665" y="4714240"/>
            <a:ext cx="2279015" cy="27432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WPS Presentation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Nimbus Roman No9 L</vt:lpstr>
      <vt:lpstr>Corbel</vt:lpstr>
      <vt:lpstr>FreeSans</vt:lpstr>
      <vt:lpstr>Calibri</vt:lpstr>
      <vt:lpstr>DejaVu Sans</vt:lpstr>
      <vt:lpstr>微软雅黑</vt:lpstr>
      <vt:lpstr>Droid Sans Fallback</vt:lpstr>
      <vt:lpstr>Arial Unicode MS</vt:lpstr>
      <vt:lpstr>Calibri Light</vt:lpstr>
      <vt:lpstr>Calibri</vt:lpstr>
      <vt:lpstr>Abyssinica SIL</vt:lpstr>
      <vt:lpstr>1_Tema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12</cp:revision>
  <dcterms:created xsi:type="dcterms:W3CDTF">2020-11-25T21:50:29Z</dcterms:created>
  <dcterms:modified xsi:type="dcterms:W3CDTF">2020-11-25T21:50:29Z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