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 hasCustomPrompt="tru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 hasCustomPrompt="tru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 hasCustomPrompt="tru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3949-446E-40E8-B451-13AA7A5CEF4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0E0-0A04-4CA8-8CC3-F966C60A074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/>
          <p:cNvSpPr/>
          <p:nvPr/>
        </p:nvSpPr>
        <p:spPr>
          <a:xfrm>
            <a:off x="3561055" y="59055"/>
            <a:ext cx="5203454" cy="3034943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true"/>
          <p:nvPr/>
        </p:nvSpPr>
        <p:spPr>
          <a:xfrm>
            <a:off x="7170686" y="171495"/>
            <a:ext cx="1511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2400" dirty="0">
                <a:latin typeface="Corbel" panose="020B0503020204020204" pitchFamily="34" charset="0"/>
              </a:rPr>
              <a:t>Web App</a:t>
            </a:r>
            <a:endParaRPr lang="pt-PT" altLang="pt-BR" sz="2400" dirty="0">
              <a:latin typeface="Corbel" panose="020B0503020204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25194" y="117393"/>
            <a:ext cx="1789755" cy="11645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Corbel" panose="020B0503020204020204" pitchFamily="34" charset="0"/>
              </a:rPr>
              <a:t>Web Application</a:t>
            </a:r>
            <a:endParaRPr lang="pt-PT" altLang="pt-BR" sz="1200" b="1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endParaRPr lang="pt-BR" sz="12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 panose="020B0503020204020204" pitchFamily="34" charset="0"/>
              </a:rPr>
              <a:t>[Container: Spring Boot]</a:t>
            </a:r>
            <a:endParaRPr lang="pt-BR" sz="1000" dirty="0">
              <a:latin typeface="Corbel" panose="020B0503020204020204" pitchFamily="34" charset="0"/>
            </a:endParaRP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50" dirty="0">
                <a:latin typeface="Corbel" panose="020B0503020204020204" pitchFamily="34" charset="0"/>
              </a:rPr>
              <a:t>Buscar, inserir e autenticar dados</a:t>
            </a:r>
            <a:endParaRPr lang="pt-BR" sz="1050" dirty="0">
              <a:latin typeface="Corbel" panose="020B0503020204020204" pitchFamily="34" charset="0"/>
            </a:endParaRPr>
          </a:p>
          <a:p>
            <a:pPr algn="ctr"/>
            <a:endParaRPr lang="pt-BR" sz="16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69221" y="1736733"/>
            <a:ext cx="1789748" cy="12279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200" b="1" dirty="0" err="1">
                <a:solidFill>
                  <a:prstClr val="white"/>
                </a:solidFill>
                <a:latin typeface="Corbel" panose="020B0503020204020204" pitchFamily="34" charset="0"/>
              </a:rPr>
              <a:t>ClientSide</a:t>
            </a:r>
            <a:r>
              <a:rPr lang="pt-BR" sz="1200" b="1" dirty="0">
                <a:solidFill>
                  <a:prstClr val="white"/>
                </a:solidFill>
                <a:latin typeface="Corbel" panose="020B0503020204020204" pitchFamily="34" charset="0"/>
              </a:rPr>
              <a:t> Web</a:t>
            </a:r>
            <a:endParaRPr lang="pt-BR" sz="1200" b="1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[Container: </a:t>
            </a:r>
            <a:r>
              <a:rPr lang="pt-BR" sz="1000" dirty="0" err="1">
                <a:solidFill>
                  <a:prstClr val="white"/>
                </a:solidFill>
                <a:latin typeface="Corbel" panose="020B0503020204020204" pitchFamily="34" charset="0"/>
              </a:rPr>
              <a:t>ReactJs</a:t>
            </a:r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]</a:t>
            </a:r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Alugar e disponibilizar garagens</a:t>
            </a:r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15238" y="1736733"/>
            <a:ext cx="1789748" cy="12274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BR" sz="1200" b="1" dirty="0">
                <a:solidFill>
                  <a:prstClr val="white"/>
                </a:solidFill>
                <a:latin typeface="Corbel" panose="020B0503020204020204" pitchFamily="34" charset="0"/>
              </a:rPr>
              <a:t>Aplicação Mobile</a:t>
            </a:r>
            <a:endParaRPr lang="pt-BR" sz="1200" b="1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[Container: </a:t>
            </a:r>
            <a:r>
              <a:rPr lang="pt-BR" sz="1000" dirty="0" err="1">
                <a:solidFill>
                  <a:prstClr val="white"/>
                </a:solidFill>
                <a:latin typeface="Corbel" panose="020B0503020204020204" pitchFamily="34" charset="0"/>
              </a:rPr>
              <a:t>Kotlin</a:t>
            </a:r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]</a:t>
            </a:r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endParaRPr lang="pt-BR" sz="1200" b="1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Alugar e disponibilizar garagens</a:t>
            </a:r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endParaRPr lang="pt-BR" sz="16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6" name="Fluxograma: Armazenamento de Acesso Direto 7"/>
          <p:cNvSpPr/>
          <p:nvPr/>
        </p:nvSpPr>
        <p:spPr>
          <a:xfrm rot="16200000">
            <a:off x="369186" y="173738"/>
            <a:ext cx="1699895" cy="1983607"/>
          </a:xfrm>
          <a:prstGeom prst="flowChartMagneticDrum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13"/>
          <p:cNvSpPr txBox="true"/>
          <p:nvPr/>
        </p:nvSpPr>
        <p:spPr>
          <a:xfrm>
            <a:off x="293763" y="499973"/>
            <a:ext cx="1850739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1"/>
                </a:solidFill>
                <a:latin typeface="Corbel" panose="020B0503020204020204" pitchFamily="34" charset="0"/>
              </a:rPr>
              <a:t>Database</a:t>
            </a:r>
            <a:endParaRPr lang="pt-BR" sz="2000" b="1" dirty="0" err="1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50" dirty="0">
                <a:solidFill>
                  <a:schemeClr val="bg1"/>
                </a:solidFill>
                <a:latin typeface="Corbel" panose="020B0503020204020204" pitchFamily="34" charset="0"/>
              </a:rPr>
              <a:t>(Container: SQL Server)</a:t>
            </a:r>
            <a:endParaRPr lang="pt-BR" sz="105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endParaRPr lang="pt-BR" sz="1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bg1"/>
                </a:solidFill>
                <a:latin typeface="Corbel" panose="020B0503020204020204" pitchFamily="34" charset="0"/>
              </a:rPr>
              <a:t>Armazena os dados dos usuários, garagens, anúncios, alugueis</a:t>
            </a:r>
            <a:endParaRPr lang="pt-BR" sz="1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" name="Retângulo 4"/>
          <p:cNvSpPr/>
          <p:nvPr/>
        </p:nvSpPr>
        <p:spPr>
          <a:xfrm>
            <a:off x="6742084" y="4842512"/>
            <a:ext cx="1733052" cy="12319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tx1"/>
                </a:solidFill>
                <a:latin typeface="Corbel" panose="020B0503020204020204" pitchFamily="34" charset="0"/>
              </a:rPr>
              <a:t>API Pagamentos</a:t>
            </a:r>
            <a:endParaRPr lang="pt-BR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Pagar.me</a:t>
            </a:r>
            <a:r>
              <a:rPr 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]</a:t>
            </a:r>
            <a:endParaRPr lang="pt-BR" sz="1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pt-BR" sz="1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Realizar pagamento dos alugueis</a:t>
            </a:r>
            <a:endParaRPr lang="pt-PT" altLang="pt-BR" sz="1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2" name="Conector: Angulado 29"/>
          <p:cNvCxnSpPr>
            <a:stCxn id="3" idx="1"/>
            <a:endCxn id="6" idx="2"/>
          </p:cNvCxnSpPr>
          <p:nvPr/>
        </p:nvCxnSpPr>
        <p:spPr>
          <a:xfrm rot="10800000" flipV="true">
            <a:off x="2210938" y="699687"/>
            <a:ext cx="3014257" cy="4658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do 29"/>
          <p:cNvCxnSpPr>
            <a:stCxn id="5" idx="0"/>
            <a:endCxn id="3" idx="2"/>
          </p:cNvCxnSpPr>
          <p:nvPr/>
        </p:nvCxnSpPr>
        <p:spPr>
          <a:xfrm rot="5400000" flipH="true" flipV="true">
            <a:off x="5287717" y="904378"/>
            <a:ext cx="454750" cy="12099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29"/>
          <p:cNvCxnSpPr>
            <a:stCxn id="4" idx="0"/>
            <a:endCxn id="3" idx="2"/>
          </p:cNvCxnSpPr>
          <p:nvPr/>
        </p:nvCxnSpPr>
        <p:spPr>
          <a:xfrm rot="16200000" flipV="true">
            <a:off x="6514709" y="887346"/>
            <a:ext cx="454750" cy="124402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4"/>
          <p:cNvSpPr/>
          <p:nvPr/>
        </p:nvSpPr>
        <p:spPr>
          <a:xfrm>
            <a:off x="5257825" y="3221441"/>
            <a:ext cx="1687006" cy="12319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tx1"/>
                </a:solidFill>
                <a:latin typeface="Corbel" panose="020B0503020204020204" pitchFamily="34" charset="0"/>
              </a:rPr>
              <a:t>API Endereço</a:t>
            </a:r>
            <a:endParaRPr lang="pt-BR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ViaCep</a:t>
            </a:r>
            <a:r>
              <a:rPr 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]</a:t>
            </a:r>
            <a:endParaRPr lang="pt-BR" sz="1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pt-BR" sz="1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Buscar dados do cep cadastrado</a:t>
            </a:r>
            <a:endParaRPr lang="pt-PT" altLang="pt-BR" sz="1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7" name="Retângulo 4"/>
          <p:cNvSpPr/>
          <p:nvPr/>
        </p:nvSpPr>
        <p:spPr>
          <a:xfrm>
            <a:off x="3269459" y="4066586"/>
            <a:ext cx="1687001" cy="12319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200" b="1" dirty="0">
                <a:solidFill>
                  <a:schemeClr val="tx1"/>
                </a:solidFill>
                <a:latin typeface="Corbel" panose="020B0503020204020204" pitchFamily="34" charset="0"/>
              </a:rPr>
              <a:t>API Mapas</a:t>
            </a:r>
            <a:endParaRPr lang="pt-BR" sz="1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OpenStreetMap</a:t>
            </a:r>
            <a:r>
              <a:rPr 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]</a:t>
            </a:r>
            <a:endParaRPr lang="pt-BR" sz="1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endParaRPr lang="pt-BR" sz="10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000" dirty="0">
                <a:solidFill>
                  <a:schemeClr val="tx1"/>
                </a:solidFill>
                <a:latin typeface="Corbel" panose="020B0503020204020204" pitchFamily="34" charset="0"/>
              </a:rPr>
              <a:t>Reenderizar mapa com a localização da garagem</a:t>
            </a:r>
            <a:endParaRPr lang="pt-PT" altLang="pt-BR" sz="1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cxnSp>
        <p:nvCxnSpPr>
          <p:cNvPr id="49" name="Conector: Angulado 29"/>
          <p:cNvCxnSpPr>
            <a:stCxn id="5" idx="2"/>
            <a:endCxn id="36" idx="1"/>
          </p:cNvCxnSpPr>
          <p:nvPr/>
        </p:nvCxnSpPr>
        <p:spPr>
          <a:xfrm rot="16200000" flipH="true">
            <a:off x="4647341" y="3226907"/>
            <a:ext cx="873254" cy="347713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29"/>
          <p:cNvCxnSpPr>
            <a:stCxn id="4" idx="2"/>
            <a:endCxn id="36" idx="3"/>
          </p:cNvCxnSpPr>
          <p:nvPr/>
        </p:nvCxnSpPr>
        <p:spPr>
          <a:xfrm rot="5400000">
            <a:off x="6718096" y="3191391"/>
            <a:ext cx="872735" cy="41926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29"/>
          <p:cNvCxnSpPr>
            <a:endCxn id="37" idx="3"/>
          </p:cNvCxnSpPr>
          <p:nvPr/>
        </p:nvCxnSpPr>
        <p:spPr>
          <a:xfrm rot="10800000" flipV="true">
            <a:off x="4956460" y="2959660"/>
            <a:ext cx="2774868" cy="1722876"/>
          </a:xfrm>
          <a:prstGeom prst="bentConnector3">
            <a:avLst>
              <a:gd name="adj1" fmla="val -16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4"/>
          <p:cNvSpPr/>
          <p:nvPr/>
        </p:nvSpPr>
        <p:spPr>
          <a:xfrm>
            <a:off x="9455168" y="4896069"/>
            <a:ext cx="1789115" cy="11242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Corbel" panose="020B0503020204020204" pitchFamily="34" charset="0"/>
              </a:rPr>
              <a:t>Microsservice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 err="1">
                <a:solidFill>
                  <a:prstClr val="white"/>
                </a:solidFill>
                <a:latin typeface="Corbel" panose="020B0503020204020204" pitchFamily="34" charset="0"/>
              </a:rPr>
              <a:t>NodeJs</a:t>
            </a:r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]</a:t>
            </a:r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Chat</a:t>
            </a:r>
            <a:endParaRPr lang="pt-PT" alt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12" name="Retângulo 4"/>
          <p:cNvSpPr/>
          <p:nvPr/>
        </p:nvSpPr>
        <p:spPr>
          <a:xfrm>
            <a:off x="9455170" y="5746349"/>
            <a:ext cx="737198" cy="274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BR" sz="1050" dirty="0">
                <a:solidFill>
                  <a:prstClr val="white"/>
                </a:solidFill>
                <a:latin typeface="Corbel" panose="020B0503020204020204" pitchFamily="34" charset="0"/>
              </a:rPr>
              <a:t>SocketIO</a:t>
            </a:r>
            <a:endParaRPr lang="pt-PT" altLang="pt-BR" sz="14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cxnSp>
        <p:nvCxnSpPr>
          <p:cNvPr id="193" name="Conector: Angulado 29"/>
          <p:cNvCxnSpPr>
            <a:endCxn id="17" idx="3"/>
          </p:cNvCxnSpPr>
          <p:nvPr/>
        </p:nvCxnSpPr>
        <p:spPr>
          <a:xfrm rot="16200000" flipH="true">
            <a:off x="6907063" y="3890389"/>
            <a:ext cx="2919978" cy="216167"/>
          </a:xfrm>
          <a:prstGeom prst="bentConnector4">
            <a:avLst>
              <a:gd name="adj1" fmla="val -743"/>
              <a:gd name="adj2" fmla="val 205752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: Angulado 29"/>
          <p:cNvCxnSpPr>
            <a:stCxn id="5" idx="1"/>
            <a:endCxn id="17" idx="1"/>
          </p:cNvCxnSpPr>
          <p:nvPr/>
        </p:nvCxnSpPr>
        <p:spPr>
          <a:xfrm rot="10800000" flipH="true" flipV="true">
            <a:off x="4015238" y="2350434"/>
            <a:ext cx="2726846" cy="3108027"/>
          </a:xfrm>
          <a:prstGeom prst="bentConnector3">
            <a:avLst>
              <a:gd name="adj1" fmla="val -3541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Angulado 29"/>
          <p:cNvCxnSpPr>
            <a:endCxn id="9" idx="0"/>
          </p:cNvCxnSpPr>
          <p:nvPr/>
        </p:nvCxnSpPr>
        <p:spPr>
          <a:xfrm rot="5400000">
            <a:off x="1048385" y="2359660"/>
            <a:ext cx="3163570" cy="2759710"/>
          </a:xfrm>
          <a:prstGeom prst="bentConnector3">
            <a:avLst>
              <a:gd name="adj1" fmla="val 943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: Angulado 29"/>
          <p:cNvCxnSpPr>
            <a:stCxn id="4" idx="3"/>
            <a:endCxn id="111" idx="0"/>
          </p:cNvCxnSpPr>
          <p:nvPr/>
        </p:nvCxnSpPr>
        <p:spPr>
          <a:xfrm>
            <a:off x="8259445" y="2350770"/>
            <a:ext cx="2090420" cy="254508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4"/>
          <p:cNvSpPr/>
          <p:nvPr/>
        </p:nvSpPr>
        <p:spPr>
          <a:xfrm>
            <a:off x="355618" y="5321519"/>
            <a:ext cx="1789115" cy="11242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false"/>
          <a:lstStyle>
            <a:defPPr>
              <a:defRPr lang="pt-BR"/>
            </a:defPPr>
            <a:lvl1pPr marL="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33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30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64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597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94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28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15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1950" algn="l" defTabSz="1043305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 dirty="0"/>
          </a:p>
          <a:p>
            <a:pPr algn="ctr"/>
            <a:r>
              <a:rPr lang="pt-PT" altLang="pt-BR" sz="1200" b="1" dirty="0">
                <a:solidFill>
                  <a:prstClr val="white"/>
                </a:solidFill>
                <a:latin typeface="Corbel" panose="020B0503020204020204" pitchFamily="34" charset="0"/>
              </a:rPr>
              <a:t>Microsservice</a:t>
            </a:r>
            <a:endParaRPr lang="pt-BR" sz="16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[Container: </a:t>
            </a:r>
            <a:r>
              <a:rPr lang="pt-PT" altLang="pt-BR" sz="1000" dirty="0" err="1">
                <a:solidFill>
                  <a:prstClr val="white"/>
                </a:solidFill>
                <a:latin typeface="Corbel" panose="020B0503020204020204" pitchFamily="34" charset="0"/>
              </a:rPr>
              <a:t>Firebase</a:t>
            </a:r>
            <a:r>
              <a:rPr 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]</a:t>
            </a:r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endParaRPr 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algn="ctr"/>
            <a:r>
              <a:rPr lang="pt-PT" altLang="pt-BR" sz="1000" dirty="0">
                <a:solidFill>
                  <a:prstClr val="white"/>
                </a:solidFill>
                <a:latin typeface="Corbel" panose="020B0503020204020204" pitchFamily="34" charset="0"/>
              </a:rPr>
              <a:t>Chat</a:t>
            </a:r>
            <a:endParaRPr lang="pt-PT" altLang="pt-BR" sz="1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Presentation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Corbel</vt:lpstr>
      <vt:lpstr>PT Sans</vt:lpstr>
      <vt:lpstr>Calibri</vt:lpstr>
      <vt:lpstr>微软雅黑</vt:lpstr>
      <vt:lpstr>Droid Sans Fallback</vt:lpstr>
      <vt:lpstr>Arial Unicode MS</vt:lpstr>
      <vt:lpstr>Calibri Light</vt:lpstr>
      <vt:lpstr>D050000L</vt:lpstr>
      <vt:lpstr>Calibri</vt:lpstr>
      <vt:lpstr>1_Tema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desk-m</cp:lastModifiedBy>
  <cp:revision>17</cp:revision>
  <dcterms:created xsi:type="dcterms:W3CDTF">2021-02-27T14:01:57Z</dcterms:created>
  <dcterms:modified xsi:type="dcterms:W3CDTF">2021-02-27T14:01:57Z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