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8" r:id="rId4"/>
    <p:sldId id="259" r:id="rId5"/>
    <p:sldId id="261" r:id="rId6"/>
    <p:sldId id="262" r:id="rId7"/>
    <p:sldId id="263" r:id="rId8"/>
    <p:sldId id="266" r:id="rId9"/>
    <p:sldId id="268" r:id="rId10"/>
    <p:sldId id="269" r:id="rId11"/>
    <p:sldId id="273" r:id="rId12"/>
    <p:sldId id="270" r:id="rId13"/>
    <p:sldId id="271" r:id="rId14"/>
    <p:sldId id="272" r:id="rId15"/>
    <p:sldId id="265" r:id="rId16"/>
    <p:sldId id="264" r:id="rId17"/>
    <p:sldId id="267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0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1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6208" y="2002039"/>
            <a:ext cx="11266123" cy="1801228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MANUFACTURING PERFORMANCE ANALYSIS FOR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AXON LABELS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8080" y="4941388"/>
            <a:ext cx="4693920" cy="578392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  <a:latin typeface="Arial Black" panose="020B0A04020102020204" pitchFamily="34" charset="0"/>
              </a:rPr>
              <a:t>PRESENTED BY: Group 1</a:t>
            </a:r>
            <a:endParaRPr lang="en-US" sz="2400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2A2EE3D2-BA2A-7F8A-ADC2-89E29E8E4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9231" y="88947"/>
            <a:ext cx="1943100" cy="48577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</p:pic>
      <p:sp>
        <p:nvSpPr>
          <p:cNvPr id="5" name="TextBox 4"/>
          <p:cNvSpPr txBox="1"/>
          <p:nvPr/>
        </p:nvSpPr>
        <p:spPr>
          <a:xfrm>
            <a:off x="3412808" y="3618602"/>
            <a:ext cx="756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Data-Driven Decisions for Operational Excellence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3412808" y="3803267"/>
            <a:ext cx="626241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2" y="5319470"/>
            <a:ext cx="2806778" cy="153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81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67390" y="309635"/>
            <a:ext cx="5458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SQL QUERIES</a:t>
            </a:r>
            <a:endParaRPr lang="en-US" sz="4800" b="1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687" y="2071652"/>
            <a:ext cx="1817809" cy="839390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072" y="3851725"/>
            <a:ext cx="1845040" cy="839390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367" y="5735312"/>
            <a:ext cx="1770745" cy="861488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106" y="2013307"/>
            <a:ext cx="2980590" cy="1793996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529" y="4746981"/>
            <a:ext cx="2724150" cy="1965900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Rectangle 18"/>
          <p:cNvSpPr/>
          <p:nvPr/>
        </p:nvSpPr>
        <p:spPr>
          <a:xfrm>
            <a:off x="1683828" y="1366976"/>
            <a:ext cx="48127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Total quantity of items produced within a given timeframe.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44760" y="3067353"/>
            <a:ext cx="4890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Number of units that failed quality checks and were rejected.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644639" y="4967196"/>
            <a:ext cx="45776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Materials or items lost during the production process.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071290" y="1366976"/>
            <a:ext cx="54954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Rejection count attributed to individual employees for accountability and training.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156448" y="3953976"/>
            <a:ext cx="53251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Tracks machine-specific rejections to identify underperforming equipment.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6635931" y="1366976"/>
            <a:ext cx="34835" cy="5347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94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2624890" y="1369205"/>
            <a:ext cx="2476500" cy="2524125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1766008" y="651393"/>
            <a:ext cx="50500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Visual trends of production over time to analyze performance patterns.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01838" y="410728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Direct comparison of produced and rejected quantities to assess quality ratios</a:t>
            </a:r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2476844" y="5013036"/>
            <a:ext cx="3102298" cy="1097573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7713962" y="671769"/>
            <a:ext cx="43299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Department-level </a:t>
            </a:r>
            <a:r>
              <a:rPr lang="en-US" b="1" dirty="0"/>
              <a:t>breakdown of production versus rejection to identify area-specific issues.</a:t>
            </a:r>
          </a:p>
        </p:txBody>
      </p:sp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8088258" y="1764342"/>
            <a:ext cx="3581400" cy="1428750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9" name="Straight Connector 8"/>
          <p:cNvCxnSpPr/>
          <p:nvPr/>
        </p:nvCxnSpPr>
        <p:spPr>
          <a:xfrm flipH="1">
            <a:off x="7201989" y="130629"/>
            <a:ext cx="43542" cy="6540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623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7177" y="312188"/>
            <a:ext cx="10119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INSIGHTS FROM ANALYSIS</a:t>
            </a:r>
            <a:endParaRPr lang="en-US" sz="4800" b="1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1672" y="1967022"/>
            <a:ext cx="2539139" cy="103873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284" y="3799396"/>
            <a:ext cx="2304279" cy="11440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284" y="5585501"/>
            <a:ext cx="2459527" cy="105276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513045" y="1146186"/>
            <a:ext cx="80678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3045" y="3259409"/>
            <a:ext cx="8473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Rejected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Qty (Total Loss)~ ₹0.49M worth of rejected items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13045" y="5064435"/>
            <a:ext cx="8473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Wastage % (Process Inefficiency)Avg. 6–7% per month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13044" y="1134132"/>
            <a:ext cx="764114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Total Production (Manufactured Qty)~ ₹4.6M – ₹5.4M per month (stable output)</a:t>
            </a:r>
          </a:p>
        </p:txBody>
      </p:sp>
    </p:spTree>
    <p:extLst>
      <p:ext uri="{BB962C8B-B14F-4D97-AF65-F5344CB8AC3E}">
        <p14:creationId xmlns:p14="http://schemas.microsoft.com/office/powerpoint/2010/main" val="32829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783" y="950458"/>
            <a:ext cx="2386639" cy="105838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13199" y="467154"/>
            <a:ext cx="78501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Order Fulfilment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83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% achieved (below standard ~95%)</a:t>
            </a:r>
          </a:p>
        </p:txBody>
      </p:sp>
      <p:sp>
        <p:nvSpPr>
          <p:cNvPr id="6" name="Rectangle 5"/>
          <p:cNvSpPr/>
          <p:nvPr/>
        </p:nvSpPr>
        <p:spPr>
          <a:xfrm>
            <a:off x="2713199" y="2008842"/>
            <a:ext cx="81668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Highest Department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Rejections by Woven Labels ~21.221%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989" y="2461368"/>
            <a:ext cx="3693457" cy="163598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713199" y="4165153"/>
            <a:ext cx="84866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Employee with Highest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Rejections Amit Kumar 208 units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rejected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989" y="4633068"/>
            <a:ext cx="3711389" cy="180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385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25486" y="600892"/>
            <a:ext cx="6966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Buyer with Highest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Rejections Uniqlo –10957 Rejections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109" y="1183882"/>
            <a:ext cx="3846788" cy="20903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109" y="4284617"/>
            <a:ext cx="4239716" cy="211595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86446" y="3457063"/>
            <a:ext cx="741099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Customer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with Highest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Production is Mohan Industry (15.4M)  &amp; Customer with Lowest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roduction is Patel Textiles (14.7M)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5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26018" y="1792565"/>
            <a:ext cx="859349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Data-Driven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Decisions: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Management can act on real production insights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Quality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Improvement: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High-rejection departments identified for training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Cost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Efficiency: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Wastage tracking reduces material loss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Operational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Efficiency: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Bottlenecks in production are visible for optimization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Accountability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Employee- and machine-wise tracking ensures responsibility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Client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Satisfaction: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Timely, high-quality labels improve brand trust.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16628" y="796536"/>
            <a:ext cx="684867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BUSINESS IMPACT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0250" y="0"/>
            <a:ext cx="257175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83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64498" y="429208"/>
            <a:ext cx="81642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RECOMMENDATION AND FUTURE SCOPE</a:t>
            </a:r>
            <a:endParaRPr lang="en-US" sz="4800" b="1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27379" y="2118048"/>
            <a:ext cx="909734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Regular KPI Monitoring : </a:t>
            </a:r>
            <a:r>
              <a:rPr lang="en-US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Use dashboards continuously to track production, rejection, and wastage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Prevention Maintenance: </a:t>
            </a:r>
            <a:r>
              <a:rPr lang="en-US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Schedule maintenance for machines with high rejection history to reduce downtime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Employee Training Programs: 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ocus on areas highlighted by employee-wise rejection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Process optimization: </a:t>
            </a:r>
            <a:r>
              <a:rPr lang="en-US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Re- engineer workflows in departments with high defect rates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Predictive analysis: 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xtend dashboards to forecast production trends, predict high-rejection periods and prepare corrective action in advance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28" y="5057192"/>
            <a:ext cx="1800808" cy="180080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7690" y="0"/>
            <a:ext cx="1984310" cy="166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11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7227" y="872101"/>
            <a:ext cx="56263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SUMMARY</a:t>
            </a:r>
            <a:endParaRPr lang="en-US" sz="4800" b="1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82834" y="1898468"/>
            <a:ext cx="7950927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Successfully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analyzed Axon Labels’ production data using Excel, Tableau, and Power BI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Built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dashboards to monitor key KPIs: production quantity, rejections, wastage, employee/machine performance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Provided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actionable insights for improving quality, reducing wastage, and optimizing operations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Enabled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management to make data-driven decisions and plan preventive actions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Dashboard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framework can be extended for predictive analysis and real-time monitoring in the future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214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56411" y="2847702"/>
            <a:ext cx="107725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THANK YOU</a:t>
            </a:r>
            <a:endParaRPr lang="en-US" sz="8000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81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87041" y="740228"/>
            <a:ext cx="78202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GROUP DETAILS</a:t>
            </a:r>
            <a:endParaRPr lang="en-US" sz="4800" b="1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160374"/>
              </p:ext>
            </p:extLst>
          </p:nvPr>
        </p:nvGraphicFramePr>
        <p:xfrm>
          <a:off x="2304661" y="1940768"/>
          <a:ext cx="3694923" cy="4119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9350"/>
                <a:gridCol w="3045573"/>
              </a:tblGrid>
              <a:tr h="644293">
                <a:tc>
                  <a:txBody>
                    <a:bodyPr/>
                    <a:lstStyle/>
                    <a:p>
                      <a:pPr algn="l"/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GROUP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- 1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503372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Tejaswini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Chopade</a:t>
                      </a:r>
                    </a:p>
                  </a:txBody>
                  <a:tcPr/>
                </a:tc>
              </a:tr>
              <a:tr h="503853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2)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Mita Chongdar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503853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3)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Alan Kujur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78922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4)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Ashwini Lawande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500007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5)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Varsha Borse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480399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6)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Siva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Bandala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504333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7)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Bala Naidu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714348"/>
              </p:ext>
            </p:extLst>
          </p:nvPr>
        </p:nvGraphicFramePr>
        <p:xfrm>
          <a:off x="5999584" y="1931438"/>
          <a:ext cx="4160416" cy="41054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60416"/>
              </a:tblGrid>
              <a:tr h="663128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ROLE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3442345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 Members Actively Participate in every</a:t>
                      </a:r>
                      <a:r>
                        <a:rPr lang="en-U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aspect of the Project</a:t>
                      </a:r>
                    </a:p>
                    <a:p>
                      <a:r>
                        <a:rPr lang="en-U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Cleaning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KPI Identification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Excel, Tableau and PowerBI Dashboard creation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SQL Queries and data Transformation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Analysis and business insights</a:t>
                      </a:r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9440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198" y="580566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PROJECT OVERVIEW</a:t>
            </a:r>
            <a:endParaRPr lang="en-US" sz="4800" b="1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49080" y="1715589"/>
            <a:ext cx="852792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Business Challenge :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Axon Needed a system to track production efficiency and rejection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rends</a:t>
            </a:r>
          </a:p>
          <a:p>
            <a:pPr marL="342900" indent="-342900">
              <a:buFont typeface="+mj-lt"/>
              <a:buAutoNum type="arabicParenR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Our Approach : </a:t>
            </a:r>
          </a:p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a) Identify Key KPIs (Production, Rejection, Wastage, Employee/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Machine-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wise analysis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b) Build Dashboard (Excel     Tableau      Power BI) for Increasing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    depth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c) Use SQL queries to clean &amp; Transform raw manufacturing data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3)  Expected Outcome :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a) Detect Problem area (Employees, Machines, Departments)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b) Reduce wastage &amp; rejection rates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       c) Enable management to make data – driven decision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295474" y="3553099"/>
            <a:ext cx="2351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7415349" y="3553099"/>
            <a:ext cx="2351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33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8192" y="74603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TOOL USED</a:t>
            </a:r>
            <a:endParaRPr lang="en-US" sz="4800" b="1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34194" y="1898469"/>
            <a:ext cx="77854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-  For Sorting, querying, and extracting structural labels data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Excel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-  For Data cleaning, Transformation, and KPI calculation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Power BI 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-  For Interactive dashboard, drill down, and Trend analysis</a:t>
            </a:r>
          </a:p>
          <a:p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Tableau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 -  For Advanced data storytelling and Visual Insights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DBF4C952-F857-A2A2-F5DA-FC46B4976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326" y="4332979"/>
            <a:ext cx="2247762" cy="14985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979AC35-8F69-0292-0EAA-C25142D42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1302" y="4513868"/>
            <a:ext cx="1136729" cy="11367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9D324A7-D61D-8122-97D6-C037B0323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925" y="4513868"/>
            <a:ext cx="1676400" cy="1133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76772A9B-491E-14A2-6DC3-D350A8D8A4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5345" y="4513868"/>
            <a:ext cx="1153389" cy="113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30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7874" y="435428"/>
            <a:ext cx="104328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KPI LIST AND BUSINESS RELEVANCE</a:t>
            </a:r>
            <a:endParaRPr lang="en-US" sz="4800" b="1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504590"/>
              </p:ext>
            </p:extLst>
          </p:nvPr>
        </p:nvGraphicFramePr>
        <p:xfrm>
          <a:off x="1692365" y="2072641"/>
          <a:ext cx="9907453" cy="3762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904"/>
                <a:gridCol w="4763589"/>
                <a:gridCol w="4632960"/>
              </a:tblGrid>
              <a:tr h="444136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KPI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List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Business Relevance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66107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1)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Manufacture Quantity</a:t>
                      </a:r>
                      <a:r>
                        <a:rPr lang="en-US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(Output)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Tracks Overall Production</a:t>
                      </a:r>
                      <a:r>
                        <a:rPr lang="en-US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Volume and efficiency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66107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2)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Rejected Quantity (Quality</a:t>
                      </a:r>
                      <a:r>
                        <a:rPr lang="en-US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Control)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Identifies</a:t>
                      </a:r>
                      <a:r>
                        <a:rPr lang="en-US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Defective Units, helps improve quantity standards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66107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3)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Processed Quantity(workflow progress)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Shows stage-</a:t>
                      </a:r>
                      <a:r>
                        <a:rPr lang="en-US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wise completion; useful for process optimization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66107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4)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Wastage Quantity(Resource</a:t>
                      </a:r>
                      <a:r>
                        <a:rPr lang="en-US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Utilization)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Monitors material</a:t>
                      </a:r>
                      <a:r>
                        <a:rPr lang="en-US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loss: key for cost reduction and sustainability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661077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5)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Employee -</a:t>
                      </a:r>
                      <a:r>
                        <a:rPr lang="en-US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wise Rejected Quantity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Pinpoints</a:t>
                      </a:r>
                      <a:r>
                        <a:rPr lang="en-US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training needs and improves individual performance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2971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2037"/>
              </p:ext>
            </p:extLst>
          </p:nvPr>
        </p:nvGraphicFramePr>
        <p:xfrm>
          <a:off x="1422264" y="1471749"/>
          <a:ext cx="10456227" cy="3978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0904"/>
                <a:gridCol w="4789849"/>
                <a:gridCol w="5155474"/>
              </a:tblGrid>
              <a:tr h="505097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KPI</a:t>
                      </a:r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List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Business Relevance</a:t>
                      </a:r>
                      <a:endPara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86842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6)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Machine-</a:t>
                      </a:r>
                      <a:r>
                        <a:rPr lang="en-US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wise Rejected Quantity (Equipment Efficiency)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Detects</a:t>
                      </a:r>
                      <a:r>
                        <a:rPr lang="en-US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underperforming machines; helps with maintenance planning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86842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7)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Production</a:t>
                      </a:r>
                      <a:r>
                        <a:rPr lang="en-US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Comparison Trends (Performance Over Time)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Identifies</a:t>
                      </a:r>
                      <a:r>
                        <a:rPr lang="en-US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growth patterns, seasonality, and productivity changes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86842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8)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Machine</a:t>
                      </a:r>
                      <a:r>
                        <a:rPr lang="en-US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vs Rejected (Quantity Ratio)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Direct</a:t>
                      </a:r>
                      <a:r>
                        <a:rPr lang="en-US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Measure of Production Effectiveness and Rejection percentage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  <a:tr h="868426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9)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Department</a:t>
                      </a:r>
                      <a:r>
                        <a:rPr lang="en-US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–Wise Manufacture vs Rejected( process optimization)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Reveals</a:t>
                      </a:r>
                      <a:r>
                        <a:rPr lang="en-US" sz="18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department-specific issues to improve operations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565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55491" y="415523"/>
            <a:ext cx="76374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EXCEL DASHBOARD</a:t>
            </a:r>
            <a:endParaRPr lang="en-US" sz="4800" b="1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457" y="1405142"/>
            <a:ext cx="10963470" cy="530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17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79887" y="351844"/>
            <a:ext cx="809676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POWER BI DASHBOARD</a:t>
            </a:r>
            <a:endParaRPr lang="en-US" sz="4800" b="1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680" y="1182841"/>
            <a:ext cx="10311551" cy="552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78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90552" y="361175"/>
            <a:ext cx="787452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TABLEAU DASHBOARD</a:t>
            </a:r>
            <a:endParaRPr lang="en-US" sz="4800" b="1" dirty="0">
              <a:solidFill>
                <a:schemeClr val="accent1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271" y="1322800"/>
            <a:ext cx="10058400" cy="539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719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661</TotalTime>
  <Words>805</Words>
  <Application>Microsoft Office PowerPoint</Application>
  <PresentationFormat>Widescreen</PresentationFormat>
  <Paragraphs>125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Arial Black</vt:lpstr>
      <vt:lpstr>Century Gothic</vt:lpstr>
      <vt:lpstr>Wingdings</vt:lpstr>
      <vt:lpstr>Wingdings 3</vt:lpstr>
      <vt:lpstr>Wisp</vt:lpstr>
      <vt:lpstr>MANUFACTURING PERFORMANCE ANALYSIS FOR AXON LABELS</vt:lpstr>
      <vt:lpstr>PowerPoint Presentation</vt:lpstr>
      <vt:lpstr>PROJECT OVERVIEW</vt:lpstr>
      <vt:lpstr>TOOL USED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AXON LABLE MANUFACTURING DATA ANALYTICS</dc:title>
  <dc:creator>hp</dc:creator>
  <cp:lastModifiedBy>Microsoft account</cp:lastModifiedBy>
  <cp:revision>39</cp:revision>
  <dcterms:created xsi:type="dcterms:W3CDTF">2025-09-09T13:02:15Z</dcterms:created>
  <dcterms:modified xsi:type="dcterms:W3CDTF">2025-09-15T17:28:00Z</dcterms:modified>
</cp:coreProperties>
</file>