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65"/>
  </p:notesMasterIdLst>
  <p:handoutMasterIdLst>
    <p:handoutMasterId r:id="rId66"/>
  </p:handoutMasterIdLst>
  <p:sldIdLst>
    <p:sldId id="661" r:id="rId6"/>
    <p:sldId id="662" r:id="rId7"/>
    <p:sldId id="663" r:id="rId8"/>
    <p:sldId id="548" r:id="rId9"/>
    <p:sldId id="666" r:id="rId10"/>
    <p:sldId id="576" r:id="rId11"/>
    <p:sldId id="647" r:id="rId12"/>
    <p:sldId id="648" r:id="rId13"/>
    <p:sldId id="649" r:id="rId14"/>
    <p:sldId id="650" r:id="rId15"/>
    <p:sldId id="651" r:id="rId16"/>
    <p:sldId id="652" r:id="rId17"/>
    <p:sldId id="653" r:id="rId18"/>
    <p:sldId id="654" r:id="rId19"/>
    <p:sldId id="655" r:id="rId20"/>
    <p:sldId id="656" r:id="rId21"/>
    <p:sldId id="657" r:id="rId22"/>
    <p:sldId id="658" r:id="rId23"/>
    <p:sldId id="659" r:id="rId24"/>
    <p:sldId id="660" r:id="rId25"/>
    <p:sldId id="549" r:id="rId26"/>
    <p:sldId id="572" r:id="rId27"/>
    <p:sldId id="573" r:id="rId28"/>
    <p:sldId id="574" r:id="rId29"/>
    <p:sldId id="575" r:id="rId30"/>
    <p:sldId id="667" r:id="rId31"/>
    <p:sldId id="577" r:id="rId32"/>
    <p:sldId id="578" r:id="rId33"/>
    <p:sldId id="695" r:id="rId34"/>
    <p:sldId id="696" r:id="rId35"/>
    <p:sldId id="588" r:id="rId36"/>
    <p:sldId id="595" r:id="rId37"/>
    <p:sldId id="613" r:id="rId38"/>
    <p:sldId id="691" r:id="rId39"/>
    <p:sldId id="692" r:id="rId40"/>
    <p:sldId id="594" r:id="rId41"/>
    <p:sldId id="596" r:id="rId42"/>
    <p:sldId id="615" r:id="rId43"/>
    <p:sldId id="694" r:id="rId44"/>
    <p:sldId id="693" r:id="rId45"/>
    <p:sldId id="611" r:id="rId46"/>
    <p:sldId id="598" r:id="rId47"/>
    <p:sldId id="617" r:id="rId48"/>
    <p:sldId id="614" r:id="rId49"/>
    <p:sldId id="599" r:id="rId50"/>
    <p:sldId id="612" r:id="rId51"/>
    <p:sldId id="622" r:id="rId52"/>
    <p:sldId id="697" r:id="rId53"/>
    <p:sldId id="698" r:id="rId54"/>
    <p:sldId id="699" r:id="rId55"/>
    <p:sldId id="581" r:id="rId56"/>
    <p:sldId id="626" r:id="rId57"/>
    <p:sldId id="627" r:id="rId58"/>
    <p:sldId id="587" r:id="rId59"/>
    <p:sldId id="625" r:id="rId60"/>
    <p:sldId id="668" r:id="rId61"/>
    <p:sldId id="689" r:id="rId62"/>
    <p:sldId id="690" r:id="rId63"/>
    <p:sldId id="516" r:id="rId64"/>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4C29E4"/>
    <a:srgbClr val="FF9900"/>
    <a:srgbClr val="121783"/>
    <a:srgbClr val="004282"/>
    <a:srgbClr val="F0E98C"/>
    <a:srgbClr val="FC4A07"/>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CF5B7-B877-45A7-B450-8D460F315DF0}" v="27" dt="2025-04-03T14:56:37.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8492" autoAdjust="0"/>
  </p:normalViewPr>
  <p:slideViewPr>
    <p:cSldViewPr snapToGrid="0">
      <p:cViewPr varScale="1">
        <p:scale>
          <a:sx n="90" d="100"/>
          <a:sy n="90" d="100"/>
        </p:scale>
        <p:origin x="1037" y="72"/>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charan Bandaluppi" userId="3bda659ab81c11dd" providerId="LiveId" clId="{241CF5B7-B877-45A7-B450-8D460F315DF0}"/>
    <pc:docChg chg="undo custSel addSld delSld modSld sldOrd">
      <pc:chgData name="Suryacharan Bandaluppi" userId="3bda659ab81c11dd" providerId="LiveId" clId="{241CF5B7-B877-45A7-B450-8D460F315DF0}" dt="2025-04-16T09:56:14.270" v="706" actId="1076"/>
      <pc:docMkLst>
        <pc:docMk/>
      </pc:docMkLst>
      <pc:sldChg chg="modSp mod">
        <pc:chgData name="Suryacharan Bandaluppi" userId="3bda659ab81c11dd" providerId="LiveId" clId="{241CF5B7-B877-45A7-B450-8D460F315DF0}" dt="2025-04-03T13:49:25.065" v="42" actId="20577"/>
        <pc:sldMkLst>
          <pc:docMk/>
          <pc:sldMk cId="1656124256" sldId="548"/>
        </pc:sldMkLst>
        <pc:spChg chg="mod">
          <ac:chgData name="Suryacharan Bandaluppi" userId="3bda659ab81c11dd" providerId="LiveId" clId="{241CF5B7-B877-45A7-B450-8D460F315DF0}" dt="2025-04-03T13:49:25.065" v="42" actId="20577"/>
          <ac:spMkLst>
            <pc:docMk/>
            <pc:sldMk cId="1656124256" sldId="548"/>
            <ac:spMk id="3" creationId="{33C352E5-0AF2-E88E-33A0-120A09E5A015}"/>
          </ac:spMkLst>
        </pc:spChg>
      </pc:sldChg>
      <pc:sldChg chg="add">
        <pc:chgData name="Suryacharan Bandaluppi" userId="3bda659ab81c11dd" providerId="LiveId" clId="{241CF5B7-B877-45A7-B450-8D460F315DF0}" dt="2025-04-03T14:30:14.162" v="410"/>
        <pc:sldMkLst>
          <pc:docMk/>
          <pc:sldMk cId="3414885690" sldId="581"/>
        </pc:sldMkLst>
      </pc:sldChg>
      <pc:sldChg chg="add">
        <pc:chgData name="Suryacharan Bandaluppi" userId="3bda659ab81c11dd" providerId="LiveId" clId="{241CF5B7-B877-45A7-B450-8D460F315DF0}" dt="2025-04-03T14:53:03.126" v="554"/>
        <pc:sldMkLst>
          <pc:docMk/>
          <pc:sldMk cId="2613558178" sldId="587"/>
        </pc:sldMkLst>
      </pc:sldChg>
      <pc:sldChg chg="modSp mod">
        <pc:chgData name="Suryacharan Bandaluppi" userId="3bda659ab81c11dd" providerId="LiveId" clId="{241CF5B7-B877-45A7-B450-8D460F315DF0}" dt="2025-04-16T09:56:14.270" v="706" actId="1076"/>
        <pc:sldMkLst>
          <pc:docMk/>
          <pc:sldMk cId="4066678452" sldId="613"/>
        </pc:sldMkLst>
        <pc:picChg chg="mod">
          <ac:chgData name="Suryacharan Bandaluppi" userId="3bda659ab81c11dd" providerId="LiveId" clId="{241CF5B7-B877-45A7-B450-8D460F315DF0}" dt="2025-04-16T09:56:14.270" v="706" actId="1076"/>
          <ac:picMkLst>
            <pc:docMk/>
            <pc:sldMk cId="4066678452" sldId="613"/>
            <ac:picMk id="6" creationId="{D0B64245-A599-50B3-429B-49A7751A799C}"/>
          </ac:picMkLst>
        </pc:picChg>
      </pc:sldChg>
      <pc:sldChg chg="addSp delSp modSp">
        <pc:chgData name="Suryacharan Bandaluppi" userId="3bda659ab81c11dd" providerId="LiveId" clId="{241CF5B7-B877-45A7-B450-8D460F315DF0}" dt="2025-04-03T14:10:15.731" v="50" actId="1076"/>
        <pc:sldMkLst>
          <pc:docMk/>
          <pc:sldMk cId="2551825901" sldId="622"/>
        </pc:sldMkLst>
        <pc:picChg chg="add mod">
          <ac:chgData name="Suryacharan Bandaluppi" userId="3bda659ab81c11dd" providerId="LiveId" clId="{241CF5B7-B877-45A7-B450-8D460F315DF0}" dt="2025-04-03T14:10:15.731" v="50" actId="1076"/>
          <ac:picMkLst>
            <pc:docMk/>
            <pc:sldMk cId="2551825901" sldId="622"/>
            <ac:picMk id="1026" creationId="{1D91C5CF-77EC-6819-27AF-75AE5E9CFB42}"/>
          </ac:picMkLst>
        </pc:picChg>
      </pc:sldChg>
      <pc:sldChg chg="modSp add del mod">
        <pc:chgData name="Suryacharan Bandaluppi" userId="3bda659ab81c11dd" providerId="LiveId" clId="{241CF5B7-B877-45A7-B450-8D460F315DF0}" dt="2025-04-03T14:57:32.972" v="577" actId="207"/>
        <pc:sldMkLst>
          <pc:docMk/>
          <pc:sldMk cId="1549235544" sldId="625"/>
        </pc:sldMkLst>
        <pc:spChg chg="mod">
          <ac:chgData name="Suryacharan Bandaluppi" userId="3bda659ab81c11dd" providerId="LiveId" clId="{241CF5B7-B877-45A7-B450-8D460F315DF0}" dt="2025-04-03T14:57:32.972" v="577" actId="207"/>
          <ac:spMkLst>
            <pc:docMk/>
            <pc:sldMk cId="1549235544" sldId="625"/>
            <ac:spMk id="5" creationId="{6C35726E-F655-EB8B-9032-DD0DC47C7FB1}"/>
          </ac:spMkLst>
        </pc:spChg>
      </pc:sldChg>
      <pc:sldChg chg="modSp add mod">
        <pc:chgData name="Suryacharan Bandaluppi" userId="3bda659ab81c11dd" providerId="LiveId" clId="{241CF5B7-B877-45A7-B450-8D460F315DF0}" dt="2025-04-03T14:45:17.295" v="552" actId="20577"/>
        <pc:sldMkLst>
          <pc:docMk/>
          <pc:sldMk cId="2629976164" sldId="626"/>
        </pc:sldMkLst>
        <pc:spChg chg="mod">
          <ac:chgData name="Suryacharan Bandaluppi" userId="3bda659ab81c11dd" providerId="LiveId" clId="{241CF5B7-B877-45A7-B450-8D460F315DF0}" dt="2025-04-03T14:45:17.295" v="552" actId="20577"/>
          <ac:spMkLst>
            <pc:docMk/>
            <pc:sldMk cId="2629976164" sldId="626"/>
            <ac:spMk id="3" creationId="{90A1188B-6051-E9B0-9C7A-010BFCE8CAE5}"/>
          </ac:spMkLst>
        </pc:spChg>
      </pc:sldChg>
      <pc:sldChg chg="delSp modSp add mod">
        <pc:chgData name="Suryacharan Bandaluppi" userId="3bda659ab81c11dd" providerId="LiveId" clId="{241CF5B7-B877-45A7-B450-8D460F315DF0}" dt="2025-04-05T06:02:46.589" v="704" actId="14100"/>
        <pc:sldMkLst>
          <pc:docMk/>
          <pc:sldMk cId="2270171767" sldId="627"/>
        </pc:sldMkLst>
        <pc:spChg chg="mod">
          <ac:chgData name="Suryacharan Bandaluppi" userId="3bda659ab81c11dd" providerId="LiveId" clId="{241CF5B7-B877-45A7-B450-8D460F315DF0}" dt="2025-04-05T06:02:33.486" v="703" actId="20577"/>
          <ac:spMkLst>
            <pc:docMk/>
            <pc:sldMk cId="2270171767" sldId="627"/>
            <ac:spMk id="4" creationId="{AF45198A-6B12-3D69-1A7E-34E91DD96DE8}"/>
          </ac:spMkLst>
        </pc:spChg>
        <pc:picChg chg="mod">
          <ac:chgData name="Suryacharan Bandaluppi" userId="3bda659ab81c11dd" providerId="LiveId" clId="{241CF5B7-B877-45A7-B450-8D460F315DF0}" dt="2025-04-05T06:01:54.949" v="626" actId="1076"/>
          <ac:picMkLst>
            <pc:docMk/>
            <pc:sldMk cId="2270171767" sldId="627"/>
            <ac:picMk id="3" creationId="{AE1A42FB-60AC-4FEE-DE83-B0679E6D02E8}"/>
          </ac:picMkLst>
        </pc:picChg>
        <pc:picChg chg="mod">
          <ac:chgData name="Suryacharan Bandaluppi" userId="3bda659ab81c11dd" providerId="LiveId" clId="{241CF5B7-B877-45A7-B450-8D460F315DF0}" dt="2025-04-05T06:02:05.932" v="627" actId="1076"/>
          <ac:picMkLst>
            <pc:docMk/>
            <pc:sldMk cId="2270171767" sldId="627"/>
            <ac:picMk id="6" creationId="{FD30D049-ADCC-0ACB-E609-6A031562C653}"/>
          </ac:picMkLst>
        </pc:picChg>
        <pc:picChg chg="mod">
          <ac:chgData name="Suryacharan Bandaluppi" userId="3bda659ab81c11dd" providerId="LiveId" clId="{241CF5B7-B877-45A7-B450-8D460F315DF0}" dt="2025-04-05T06:02:46.589" v="704" actId="14100"/>
          <ac:picMkLst>
            <pc:docMk/>
            <pc:sldMk cId="2270171767" sldId="627"/>
            <ac:picMk id="8" creationId="{F59322B6-C03D-3DAF-DCAF-DF95F707EF38}"/>
          </ac:picMkLst>
        </pc:picChg>
        <pc:picChg chg="mod">
          <ac:chgData name="Suryacharan Bandaluppi" userId="3bda659ab81c11dd" providerId="LiveId" clId="{241CF5B7-B877-45A7-B450-8D460F315DF0}" dt="2025-04-05T06:01:46.809" v="624" actId="1076"/>
          <ac:picMkLst>
            <pc:docMk/>
            <pc:sldMk cId="2270171767" sldId="627"/>
            <ac:picMk id="10" creationId="{CC427056-C3B8-3394-5F78-16E45B6DDBA0}"/>
          </ac:picMkLst>
        </pc:picChg>
        <pc:picChg chg="mod">
          <ac:chgData name="Suryacharan Bandaluppi" userId="3bda659ab81c11dd" providerId="LiveId" clId="{241CF5B7-B877-45A7-B450-8D460F315DF0}" dt="2025-04-05T06:01:51.285" v="625" actId="1076"/>
          <ac:picMkLst>
            <pc:docMk/>
            <pc:sldMk cId="2270171767" sldId="627"/>
            <ac:picMk id="12" creationId="{8D41889A-3C96-E6EB-4EF3-ADC8CFACB473}"/>
          </ac:picMkLst>
        </pc:picChg>
      </pc:sldChg>
      <pc:sldChg chg="modSp mod">
        <pc:chgData name="Suryacharan Bandaluppi" userId="3bda659ab81c11dd" providerId="LiveId" clId="{241CF5B7-B877-45A7-B450-8D460F315DF0}" dt="2025-04-03T13:48:51.068" v="28" actId="20577"/>
        <pc:sldMkLst>
          <pc:docMk/>
          <pc:sldMk cId="0" sldId="663"/>
        </pc:sldMkLst>
        <pc:spChg chg="mod">
          <ac:chgData name="Suryacharan Bandaluppi" userId="3bda659ab81c11dd" providerId="LiveId" clId="{241CF5B7-B877-45A7-B450-8D460F315DF0}" dt="2025-04-03T13:48:51.068" v="28" actId="20577"/>
          <ac:spMkLst>
            <pc:docMk/>
            <pc:sldMk cId="0" sldId="663"/>
            <ac:spMk id="2" creationId="{00000000-0000-0000-0000-000000000000}"/>
          </ac:spMkLst>
        </pc:spChg>
      </pc:sldChg>
      <pc:sldChg chg="addSp delSp modSp mod ord">
        <pc:chgData name="Suryacharan Bandaluppi" userId="3bda659ab81c11dd" providerId="LiveId" clId="{241CF5B7-B877-45A7-B450-8D460F315DF0}" dt="2025-04-03T14:28:06.552" v="409"/>
        <pc:sldMkLst>
          <pc:docMk/>
          <pc:sldMk cId="273920312" sldId="697"/>
        </pc:sldMkLst>
        <pc:spChg chg="add del mod">
          <ac:chgData name="Suryacharan Bandaluppi" userId="3bda659ab81c11dd" providerId="LiveId" clId="{241CF5B7-B877-45A7-B450-8D460F315DF0}" dt="2025-04-03T14:27:32.237" v="359" actId="20577"/>
          <ac:spMkLst>
            <pc:docMk/>
            <pc:sldMk cId="273920312" sldId="697"/>
            <ac:spMk id="8" creationId="{882993D3-C6EC-9E05-CE91-9C34D598475B}"/>
          </ac:spMkLst>
        </pc:spChg>
        <pc:picChg chg="add mod">
          <ac:chgData name="Suryacharan Bandaluppi" userId="3bda659ab81c11dd" providerId="LiveId" clId="{241CF5B7-B877-45A7-B450-8D460F315DF0}" dt="2025-04-03T14:25:14.641" v="255" actId="14100"/>
          <ac:picMkLst>
            <pc:docMk/>
            <pc:sldMk cId="273920312" sldId="697"/>
            <ac:picMk id="2" creationId="{42E345BF-C771-1FB2-ABB5-06B117338327}"/>
          </ac:picMkLst>
        </pc:picChg>
        <pc:picChg chg="add mod">
          <ac:chgData name="Suryacharan Bandaluppi" userId="3bda659ab81c11dd" providerId="LiveId" clId="{241CF5B7-B877-45A7-B450-8D460F315DF0}" dt="2025-04-03T14:26:04.366" v="263" actId="1076"/>
          <ac:picMkLst>
            <pc:docMk/>
            <pc:sldMk cId="273920312" sldId="697"/>
            <ac:picMk id="9" creationId="{CF4745E6-D327-79C5-BD45-89FF2586B279}"/>
          </ac:picMkLst>
        </pc:picChg>
      </pc:sldChg>
      <pc:sldChg chg="addSp modSp mod ord">
        <pc:chgData name="Suryacharan Bandaluppi" userId="3bda659ab81c11dd" providerId="LiveId" clId="{241CF5B7-B877-45A7-B450-8D460F315DF0}" dt="2025-04-03T14:57:55.667" v="581"/>
        <pc:sldMkLst>
          <pc:docMk/>
          <pc:sldMk cId="2163325269" sldId="698"/>
        </pc:sldMkLst>
        <pc:spChg chg="mod">
          <ac:chgData name="Suryacharan Bandaluppi" userId="3bda659ab81c11dd" providerId="LiveId" clId="{241CF5B7-B877-45A7-B450-8D460F315DF0}" dt="2025-04-03T14:28:00.021" v="407" actId="20577"/>
          <ac:spMkLst>
            <pc:docMk/>
            <pc:sldMk cId="2163325269" sldId="698"/>
            <ac:spMk id="7" creationId="{7AB3A2AA-BAA5-73DE-CE59-8BA0C7291D67}"/>
          </ac:spMkLst>
        </pc:spChg>
        <pc:picChg chg="add mod">
          <ac:chgData name="Suryacharan Bandaluppi" userId="3bda659ab81c11dd" providerId="LiveId" clId="{241CF5B7-B877-45A7-B450-8D460F315DF0}" dt="2025-04-03T14:24:13.120" v="244"/>
          <ac:picMkLst>
            <pc:docMk/>
            <pc:sldMk cId="2163325269" sldId="698"/>
            <ac:picMk id="9" creationId="{FEEFD5C3-853E-E649-D099-D21835BFA0A9}"/>
          </ac:picMkLst>
        </pc:picChg>
      </pc:sldChg>
      <pc:sldChg chg="modSp mod">
        <pc:chgData name="Suryacharan Bandaluppi" userId="3bda659ab81c11dd" providerId="LiveId" clId="{241CF5B7-B877-45A7-B450-8D460F315DF0}" dt="2025-04-03T14:19:31.196" v="173" actId="20577"/>
        <pc:sldMkLst>
          <pc:docMk/>
          <pc:sldMk cId="1965412909" sldId="699"/>
        </pc:sldMkLst>
        <pc:spChg chg="mod">
          <ac:chgData name="Suryacharan Bandaluppi" userId="3bda659ab81c11dd" providerId="LiveId" clId="{241CF5B7-B877-45A7-B450-8D460F315DF0}" dt="2025-04-03T14:19:31.196" v="173" actId="20577"/>
          <ac:spMkLst>
            <pc:docMk/>
            <pc:sldMk cId="1965412909" sldId="699"/>
            <ac:spMk id="7" creationId="{EFC8F1EE-C529-A1F2-AA3E-AC2BFB132C1D}"/>
          </ac:spMkLst>
        </pc:spChg>
      </pc:sldChg>
    </pc:docChg>
  </pc:docChgLst>
  <pc:docChgLst>
    <pc:chgData name="Suryacharan Bandaluppi" userId="3bda659ab81c11dd" providerId="LiveId" clId="{798FD238-A5B7-4810-9550-7C440E0E775F}"/>
    <pc:docChg chg="undo custSel addSld delSld modSld sldOrd">
      <pc:chgData name="Suryacharan Bandaluppi" userId="3bda659ab81c11dd" providerId="LiveId" clId="{798FD238-A5B7-4810-9550-7C440E0E775F}" dt="2025-03-12T09:08:27.028" v="829" actId="2696"/>
      <pc:docMkLst>
        <pc:docMk/>
      </pc:docMkLst>
      <pc:sldChg chg="del">
        <pc:chgData name="Suryacharan Bandaluppi" userId="3bda659ab81c11dd" providerId="LiveId" clId="{798FD238-A5B7-4810-9550-7C440E0E775F}" dt="2025-03-05T08:51:07.932" v="10" actId="2696"/>
        <pc:sldMkLst>
          <pc:docMk/>
          <pc:sldMk cId="165385075" sldId="571"/>
        </pc:sldMkLst>
      </pc:sldChg>
      <pc:sldChg chg="ord">
        <pc:chgData name="Suryacharan Bandaluppi" userId="3bda659ab81c11dd" providerId="LiveId" clId="{798FD238-A5B7-4810-9550-7C440E0E775F}" dt="2025-03-05T08:45:57.569" v="7"/>
        <pc:sldMkLst>
          <pc:docMk/>
          <pc:sldMk cId="2969496826" sldId="588"/>
        </pc:sldMkLst>
      </pc:sldChg>
      <pc:sldChg chg="modSp mod">
        <pc:chgData name="Suryacharan Bandaluppi" userId="3bda659ab81c11dd" providerId="LiveId" clId="{798FD238-A5B7-4810-9550-7C440E0E775F}" dt="2025-03-05T13:39:23.310" v="125" actId="20577"/>
        <pc:sldMkLst>
          <pc:docMk/>
          <pc:sldMk cId="3693431924" sldId="594"/>
        </pc:sldMkLst>
        <pc:spChg chg="mod">
          <ac:chgData name="Suryacharan Bandaluppi" userId="3bda659ab81c11dd" providerId="LiveId" clId="{798FD238-A5B7-4810-9550-7C440E0E775F}" dt="2025-03-05T13:39:23.310" v="125" actId="20577"/>
          <ac:spMkLst>
            <pc:docMk/>
            <pc:sldMk cId="3693431924" sldId="594"/>
            <ac:spMk id="7" creationId="{12165E84-518F-A314-534C-1C6E959E8D4E}"/>
          </ac:spMkLst>
        </pc:spChg>
      </pc:sldChg>
      <pc:sldChg chg="modSp mod">
        <pc:chgData name="Suryacharan Bandaluppi" userId="3bda659ab81c11dd" providerId="LiveId" clId="{798FD238-A5B7-4810-9550-7C440E0E775F}" dt="2025-03-05T08:42:56.068" v="1" actId="5793"/>
        <pc:sldMkLst>
          <pc:docMk/>
          <pc:sldMk cId="3818917337" sldId="595"/>
        </pc:sldMkLst>
        <pc:spChg chg="mod">
          <ac:chgData name="Suryacharan Bandaluppi" userId="3bda659ab81c11dd" providerId="LiveId" clId="{798FD238-A5B7-4810-9550-7C440E0E775F}" dt="2025-03-05T08:42:56.068" v="1" actId="5793"/>
          <ac:spMkLst>
            <pc:docMk/>
            <pc:sldMk cId="3818917337" sldId="595"/>
            <ac:spMk id="4" creationId="{9AE8E5B5-F53F-9971-FAEB-19B0013510E1}"/>
          </ac:spMkLst>
        </pc:spChg>
      </pc:sldChg>
      <pc:sldChg chg="modSp mod">
        <pc:chgData name="Suryacharan Bandaluppi" userId="3bda659ab81c11dd" providerId="LiveId" clId="{798FD238-A5B7-4810-9550-7C440E0E775F}" dt="2025-03-05T08:52:54.652" v="15" actId="207"/>
        <pc:sldMkLst>
          <pc:docMk/>
          <pc:sldMk cId="1852920715" sldId="596"/>
        </pc:sldMkLst>
        <pc:spChg chg="mod">
          <ac:chgData name="Suryacharan Bandaluppi" userId="3bda659ab81c11dd" providerId="LiveId" clId="{798FD238-A5B7-4810-9550-7C440E0E775F}" dt="2025-03-05T08:52:54.652" v="15" actId="207"/>
          <ac:spMkLst>
            <pc:docMk/>
            <pc:sldMk cId="1852920715" sldId="596"/>
            <ac:spMk id="7" creationId="{662D503E-5C2B-D793-A8E3-B4FF7FBC6D85}"/>
          </ac:spMkLst>
        </pc:spChg>
      </pc:sldChg>
      <pc:sldChg chg="modSp mod">
        <pc:chgData name="Suryacharan Bandaluppi" userId="3bda659ab81c11dd" providerId="LiveId" clId="{798FD238-A5B7-4810-9550-7C440E0E775F}" dt="2025-03-05T08:51:49.325" v="14" actId="207"/>
        <pc:sldMkLst>
          <pc:docMk/>
          <pc:sldMk cId="462730473" sldId="598"/>
        </pc:sldMkLst>
        <pc:spChg chg="mod">
          <ac:chgData name="Suryacharan Bandaluppi" userId="3bda659ab81c11dd" providerId="LiveId" clId="{798FD238-A5B7-4810-9550-7C440E0E775F}" dt="2025-03-05T08:51:49.325" v="14" actId="207"/>
          <ac:spMkLst>
            <pc:docMk/>
            <pc:sldMk cId="462730473" sldId="598"/>
            <ac:spMk id="9" creationId="{87A50DB2-9917-2933-674B-3C357CAE7E22}"/>
          </ac:spMkLst>
        </pc:spChg>
      </pc:sldChg>
      <pc:sldChg chg="modSp mod">
        <pc:chgData name="Suryacharan Bandaluppi" userId="3bda659ab81c11dd" providerId="LiveId" clId="{798FD238-A5B7-4810-9550-7C440E0E775F}" dt="2025-03-05T09:05:11.354" v="22" actId="113"/>
        <pc:sldMkLst>
          <pc:docMk/>
          <pc:sldMk cId="3493656466" sldId="599"/>
        </pc:sldMkLst>
        <pc:spChg chg="mod">
          <ac:chgData name="Suryacharan Bandaluppi" userId="3bda659ab81c11dd" providerId="LiveId" clId="{798FD238-A5B7-4810-9550-7C440E0E775F}" dt="2025-03-05T09:05:11.354" v="22" actId="113"/>
          <ac:spMkLst>
            <pc:docMk/>
            <pc:sldMk cId="3493656466" sldId="599"/>
            <ac:spMk id="5" creationId="{B679FB6A-6BCF-4979-9BF5-D00DC251452A}"/>
          </ac:spMkLst>
        </pc:spChg>
      </pc:sldChg>
      <pc:sldChg chg="modSp mod">
        <pc:chgData name="Suryacharan Bandaluppi" userId="3bda659ab81c11dd" providerId="LiveId" clId="{798FD238-A5B7-4810-9550-7C440E0E775F}" dt="2025-03-05T08:51:34.728" v="13" actId="20577"/>
        <pc:sldMkLst>
          <pc:docMk/>
          <pc:sldMk cId="3897640275" sldId="611"/>
        </pc:sldMkLst>
        <pc:spChg chg="mod">
          <ac:chgData name="Suryacharan Bandaluppi" userId="3bda659ab81c11dd" providerId="LiveId" clId="{798FD238-A5B7-4810-9550-7C440E0E775F}" dt="2025-03-05T08:51:34.728" v="13" actId="20577"/>
          <ac:spMkLst>
            <pc:docMk/>
            <pc:sldMk cId="3897640275" sldId="611"/>
            <ac:spMk id="7" creationId="{FD201460-4BE7-AD98-F8C9-F7D8CA52C9C5}"/>
          </ac:spMkLst>
        </pc:spChg>
      </pc:sldChg>
      <pc:sldChg chg="modSp">
        <pc:chgData name="Suryacharan Bandaluppi" userId="3bda659ab81c11dd" providerId="LiveId" clId="{798FD238-A5B7-4810-9550-7C440E0E775F}" dt="2025-03-05T09:03:35.790" v="17" actId="1076"/>
        <pc:sldMkLst>
          <pc:docMk/>
          <pc:sldMk cId="3268135500" sldId="614"/>
        </pc:sldMkLst>
        <pc:picChg chg="mod">
          <ac:chgData name="Suryacharan Bandaluppi" userId="3bda659ab81c11dd" providerId="LiveId" clId="{798FD238-A5B7-4810-9550-7C440E0E775F}" dt="2025-03-05T09:03:35.790" v="17" actId="1076"/>
          <ac:picMkLst>
            <pc:docMk/>
            <pc:sldMk cId="3268135500" sldId="614"/>
            <ac:picMk id="3074" creationId="{55F855C6-AC78-FF4C-5AA2-86D18C383F31}"/>
          </ac:picMkLst>
        </pc:picChg>
      </pc:sldChg>
      <pc:sldChg chg="addSp delSp modSp mod ord">
        <pc:chgData name="Suryacharan Bandaluppi" userId="3bda659ab81c11dd" providerId="LiveId" clId="{798FD238-A5B7-4810-9550-7C440E0E775F}" dt="2025-03-12T08:47:50.150" v="827"/>
        <pc:sldMkLst>
          <pc:docMk/>
          <pc:sldMk cId="4098916056" sldId="615"/>
        </pc:sldMkLst>
        <pc:picChg chg="add mod">
          <ac:chgData name="Suryacharan Bandaluppi" userId="3bda659ab81c11dd" providerId="LiveId" clId="{798FD238-A5B7-4810-9550-7C440E0E775F}" dt="2025-03-05T13:47:14.376" v="140" actId="1076"/>
          <ac:picMkLst>
            <pc:docMk/>
            <pc:sldMk cId="4098916056" sldId="615"/>
            <ac:picMk id="6" creationId="{03DDA275-B5AE-219F-2A9B-EECFDC978F00}"/>
          </ac:picMkLst>
        </pc:picChg>
        <pc:picChg chg="add mod">
          <ac:chgData name="Suryacharan Bandaluppi" userId="3bda659ab81c11dd" providerId="LiveId" clId="{798FD238-A5B7-4810-9550-7C440E0E775F}" dt="2025-03-05T13:47:18.171" v="141" actId="1076"/>
          <ac:picMkLst>
            <pc:docMk/>
            <pc:sldMk cId="4098916056" sldId="615"/>
            <ac:picMk id="8" creationId="{08230CEC-0027-33A2-67C2-CF5258D818A9}"/>
          </ac:picMkLst>
        </pc:picChg>
      </pc:sldChg>
      <pc:sldChg chg="addSp delSp modSp add mod">
        <pc:chgData name="Suryacharan Bandaluppi" userId="3bda659ab81c11dd" providerId="LiveId" clId="{798FD238-A5B7-4810-9550-7C440E0E775F}" dt="2025-03-11T15:42:50.472" v="823" actId="20577"/>
        <pc:sldMkLst>
          <pc:docMk/>
          <pc:sldMk cId="2551825901" sldId="622"/>
        </pc:sldMkLst>
        <pc:spChg chg="mod">
          <ac:chgData name="Suryacharan Bandaluppi" userId="3bda659ab81c11dd" providerId="LiveId" clId="{798FD238-A5B7-4810-9550-7C440E0E775F}" dt="2025-03-11T15:42:50.472" v="823" actId="20577"/>
          <ac:spMkLst>
            <pc:docMk/>
            <pc:sldMk cId="2551825901" sldId="622"/>
            <ac:spMk id="7" creationId="{A23D4411-C420-560D-FD45-30947F300E29}"/>
          </ac:spMkLst>
        </pc:spChg>
      </pc:sldChg>
      <pc:sldChg chg="add del">
        <pc:chgData name="Suryacharan Bandaluppi" userId="3bda659ab81c11dd" providerId="LiveId" clId="{798FD238-A5B7-4810-9550-7C440E0E775F}" dt="2025-03-06T05:53:55.464" v="298" actId="2696"/>
        <pc:sldMkLst>
          <pc:docMk/>
          <pc:sldMk cId="280387624" sldId="623"/>
        </pc:sldMkLst>
      </pc:sldChg>
      <pc:sldChg chg="add del">
        <pc:chgData name="Suryacharan Bandaluppi" userId="3bda659ab81c11dd" providerId="LiveId" clId="{798FD238-A5B7-4810-9550-7C440E0E775F}" dt="2025-03-06T05:53:50.663" v="297" actId="2696"/>
        <pc:sldMkLst>
          <pc:docMk/>
          <pc:sldMk cId="191453020" sldId="624"/>
        </pc:sldMkLst>
      </pc:sldChg>
      <pc:sldChg chg="modSp mod">
        <pc:chgData name="Suryacharan Bandaluppi" userId="3bda659ab81c11dd" providerId="LiveId" clId="{798FD238-A5B7-4810-9550-7C440E0E775F}" dt="2025-03-12T03:40:13.894" v="825" actId="1076"/>
        <pc:sldMkLst>
          <pc:docMk/>
          <pc:sldMk cId="0" sldId="661"/>
        </pc:sldMkLst>
        <pc:picChg chg="mod">
          <ac:chgData name="Suryacharan Bandaluppi" userId="3bda659ab81c11dd" providerId="LiveId" clId="{798FD238-A5B7-4810-9550-7C440E0E775F}" dt="2025-03-12T03:40:13.894" v="825" actId="1076"/>
          <ac:picMkLst>
            <pc:docMk/>
            <pc:sldMk cId="0" sldId="661"/>
            <ac:picMk id="5128" creationId="{00000000-0000-0000-0000-000000000000}"/>
          </ac:picMkLst>
        </pc:picChg>
      </pc:sldChg>
      <pc:sldChg chg="modSp mod">
        <pc:chgData name="Suryacharan Bandaluppi" userId="3bda659ab81c11dd" providerId="LiveId" clId="{798FD238-A5B7-4810-9550-7C440E0E775F}" dt="2025-03-05T09:13:04.250" v="124" actId="20577"/>
        <pc:sldMkLst>
          <pc:docMk/>
          <pc:sldMk cId="0" sldId="668"/>
        </pc:sldMkLst>
        <pc:spChg chg="mod">
          <ac:chgData name="Suryacharan Bandaluppi" userId="3bda659ab81c11dd" providerId="LiveId" clId="{798FD238-A5B7-4810-9550-7C440E0E775F}" dt="2025-03-05T09:13:04.250" v="124" actId="20577"/>
          <ac:spMkLst>
            <pc:docMk/>
            <pc:sldMk cId="0" sldId="668"/>
            <ac:spMk id="6" creationId="{00000000-0000-0000-0000-000000000000}"/>
          </ac:spMkLst>
        </pc:spChg>
      </pc:sldChg>
      <pc:sldChg chg="add">
        <pc:chgData name="Suryacharan Bandaluppi" userId="3bda659ab81c11dd" providerId="LiveId" clId="{798FD238-A5B7-4810-9550-7C440E0E775F}" dt="2025-03-05T08:51:02.572" v="9"/>
        <pc:sldMkLst>
          <pc:docMk/>
          <pc:sldMk cId="766020242" sldId="695"/>
        </pc:sldMkLst>
      </pc:sldChg>
      <pc:sldChg chg="add">
        <pc:chgData name="Suryacharan Bandaluppi" userId="3bda659ab81c11dd" providerId="LiveId" clId="{798FD238-A5B7-4810-9550-7C440E0E775F}" dt="2025-03-05T08:51:14.446" v="11"/>
        <pc:sldMkLst>
          <pc:docMk/>
          <pc:sldMk cId="4172451972" sldId="696"/>
        </pc:sldMkLst>
      </pc:sldChg>
      <pc:sldChg chg="addSp modSp add mod">
        <pc:chgData name="Suryacharan Bandaluppi" userId="3bda659ab81c11dd" providerId="LiveId" clId="{798FD238-A5B7-4810-9550-7C440E0E775F}" dt="2025-03-05T13:52:02.987" v="296" actId="5793"/>
        <pc:sldMkLst>
          <pc:docMk/>
          <pc:sldMk cId="273920312" sldId="697"/>
        </pc:sldMkLst>
      </pc:sldChg>
      <pc:sldChg chg="modSp add mod">
        <pc:chgData name="Suryacharan Bandaluppi" userId="3bda659ab81c11dd" providerId="LiveId" clId="{798FD238-A5B7-4810-9550-7C440E0E775F}" dt="2025-03-11T15:38:22.135" v="767" actId="1076"/>
        <pc:sldMkLst>
          <pc:docMk/>
          <pc:sldMk cId="2163325269" sldId="698"/>
        </pc:sldMkLst>
        <pc:spChg chg="mod">
          <ac:chgData name="Suryacharan Bandaluppi" userId="3bda659ab81c11dd" providerId="LiveId" clId="{798FD238-A5B7-4810-9550-7C440E0E775F}" dt="2025-03-11T15:38:22.135" v="767" actId="1076"/>
          <ac:spMkLst>
            <pc:docMk/>
            <pc:sldMk cId="2163325269" sldId="698"/>
            <ac:spMk id="7" creationId="{7AB3A2AA-BAA5-73DE-CE59-8BA0C7291D67}"/>
          </ac:spMkLst>
        </pc:spChg>
      </pc:sldChg>
      <pc:sldChg chg="add">
        <pc:chgData name="Suryacharan Bandaluppi" userId="3bda659ab81c11dd" providerId="LiveId" clId="{798FD238-A5B7-4810-9550-7C440E0E775F}" dt="2025-03-11T15:41:43.651" v="768" actId="2890"/>
        <pc:sldMkLst>
          <pc:docMk/>
          <pc:sldMk cId="1965412909" sldId="699"/>
        </pc:sldMkLst>
      </pc:sldChg>
      <pc:sldChg chg="new del">
        <pc:chgData name="Suryacharan Bandaluppi" userId="3bda659ab81c11dd" providerId="LiveId" clId="{798FD238-A5B7-4810-9550-7C440E0E775F}" dt="2025-03-12T09:08:27.028" v="829" actId="2696"/>
        <pc:sldMkLst>
          <pc:docMk/>
          <pc:sldMk cId="1331669141" sldId="70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dirty="0"/>
              <a:t>Number of Publications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Publications</c:v>
                </c:pt>
              </c:strCache>
            </c:strRef>
          </c:tx>
          <c:spPr>
            <a:solidFill>
              <a:schemeClr val="accent1">
                <a:lumMod val="50000"/>
              </a:schemeClr>
            </a:solidFill>
            <a:ln>
              <a:solidFill>
                <a:srgbClr val="3C8C93"/>
              </a:solidFill>
            </a:ln>
            <a:effectLst/>
          </c:spPr>
          <c:invertIfNegative val="0"/>
          <c:cat>
            <c:numRef>
              <c:f>Sheet1!$A$2:$A$5</c:f>
              <c:numCache>
                <c:formatCode>General</c:formatCode>
                <c:ptCount val="4"/>
                <c:pt idx="0">
                  <c:v>2024</c:v>
                </c:pt>
                <c:pt idx="1">
                  <c:v>2023</c:v>
                </c:pt>
                <c:pt idx="2">
                  <c:v>2022</c:v>
                </c:pt>
                <c:pt idx="3">
                  <c:v>2020</c:v>
                </c:pt>
              </c:numCache>
            </c:numRef>
          </c:cat>
          <c:val>
            <c:numRef>
              <c:f>Sheet1!$B$2:$B$5</c:f>
              <c:numCache>
                <c:formatCode>General</c:formatCode>
                <c:ptCount val="4"/>
                <c:pt idx="0">
                  <c:v>6</c:v>
                </c:pt>
                <c:pt idx="1">
                  <c:v>5</c:v>
                </c:pt>
                <c:pt idx="2">
                  <c:v>3</c:v>
                </c:pt>
                <c:pt idx="3">
                  <c:v>1</c:v>
                </c:pt>
              </c:numCache>
            </c:numRef>
          </c:val>
          <c:extLst>
            <c:ext xmlns:c16="http://schemas.microsoft.com/office/drawing/2014/chart" uri="{C3380CC4-5D6E-409C-BE32-E72D297353CC}">
              <c16:uniqueId val="{00000000-2085-46AE-A572-9B4362F17E2D}"/>
            </c:ext>
          </c:extLst>
        </c:ser>
        <c:dLbls>
          <c:showLegendKey val="0"/>
          <c:showVal val="0"/>
          <c:showCatName val="0"/>
          <c:showSerName val="0"/>
          <c:showPercent val="0"/>
          <c:showBubbleSize val="0"/>
        </c:dLbls>
        <c:gapWidth val="219"/>
        <c:overlap val="-27"/>
        <c:axId val="2005873968"/>
        <c:axId val="2005869168"/>
      </c:barChart>
      <c:catAx>
        <c:axId val="200587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5869168"/>
        <c:crosses val="autoZero"/>
        <c:auto val="1"/>
        <c:lblAlgn val="ctr"/>
        <c:lblOffset val="100"/>
        <c:noMultiLvlLbl val="0"/>
      </c:catAx>
      <c:valAx>
        <c:axId val="200586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5873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Number of Papers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Papers</c:v>
                </c:pt>
              </c:strCache>
            </c:strRef>
          </c:tx>
          <c:spPr>
            <a:solidFill>
              <a:schemeClr val="accent1">
                <a:lumMod val="50000"/>
              </a:schemeClr>
            </a:solidFill>
            <a:ln>
              <a:noFill/>
            </a:ln>
            <a:effectLst/>
          </c:spPr>
          <c:invertIfNegative val="0"/>
          <c:cat>
            <c:strRef>
              <c:f>Sheet1!$A$2:$A$6</c:f>
              <c:strCache>
                <c:ptCount val="5"/>
                <c:pt idx="0">
                  <c:v>IEEE</c:v>
                </c:pt>
                <c:pt idx="1">
                  <c:v>MethodsX</c:v>
                </c:pt>
                <c:pt idx="2">
                  <c:v>International Journal of Computer Applications</c:v>
                </c:pt>
                <c:pt idx="3">
                  <c:v>Journal of Advances in Information Technology</c:v>
                </c:pt>
                <c:pt idx="4">
                  <c:v>Neural Computing and Applications</c:v>
                </c:pt>
              </c:strCache>
            </c:strRef>
          </c:cat>
          <c:val>
            <c:numRef>
              <c:f>Sheet1!$B$2:$B$6</c:f>
              <c:numCache>
                <c:formatCode>General</c:formatCode>
                <c:ptCount val="5"/>
                <c:pt idx="0">
                  <c:v>11</c:v>
                </c:pt>
                <c:pt idx="1">
                  <c:v>1</c:v>
                </c:pt>
                <c:pt idx="2">
                  <c:v>2</c:v>
                </c:pt>
                <c:pt idx="3">
                  <c:v>1</c:v>
                </c:pt>
                <c:pt idx="4">
                  <c:v>1</c:v>
                </c:pt>
              </c:numCache>
            </c:numRef>
          </c:val>
          <c:extLst>
            <c:ext xmlns:c16="http://schemas.microsoft.com/office/drawing/2014/chart" uri="{C3380CC4-5D6E-409C-BE32-E72D297353CC}">
              <c16:uniqueId val="{00000000-BEC0-417C-B06B-57CF352D0527}"/>
            </c:ext>
          </c:extLst>
        </c:ser>
        <c:dLbls>
          <c:showLegendKey val="0"/>
          <c:showVal val="0"/>
          <c:showCatName val="0"/>
          <c:showSerName val="0"/>
          <c:showPercent val="0"/>
          <c:showBubbleSize val="0"/>
        </c:dLbls>
        <c:gapWidth val="219"/>
        <c:overlap val="-27"/>
        <c:axId val="1056489984"/>
        <c:axId val="1056494304"/>
      </c:barChart>
      <c:catAx>
        <c:axId val="105648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494304"/>
        <c:crosses val="autoZero"/>
        <c:auto val="1"/>
        <c:lblAlgn val="ctr"/>
        <c:lblOffset val="100"/>
        <c:noMultiLvlLbl val="0"/>
      </c:catAx>
      <c:valAx>
        <c:axId val="1056494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64899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t>Accuracy Metrics Analysis of Sign Language and Speech Conversion Studies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Sheet1!$B$1:$B$3</c:f>
              <c:strCache>
                <c:ptCount val="3"/>
                <c:pt idx="0">
                  <c:v>Here’s the updated table with References 5, 7, 8, and 11 removed:</c:v>
                </c:pt>
                <c:pt idx="2">
                  <c:v>Accuracy (%)</c:v>
                </c:pt>
              </c:strCache>
            </c:strRef>
          </c:tx>
          <c:spPr>
            <a:solidFill>
              <a:schemeClr val="accent2"/>
            </a:solidFill>
            <a:ln>
              <a:noFill/>
            </a:ln>
            <a:effectLst/>
          </c:spPr>
          <c:invertIfNegative val="0"/>
          <c:cat>
            <c:strRef>
              <c:f>Sheet1!$A$4:$A$14</c:f>
              <c:strCache>
                <c:ptCount val="11"/>
                <c:pt idx="0">
                  <c:v>Reference 1</c:v>
                </c:pt>
                <c:pt idx="1">
                  <c:v>Reference 2</c:v>
                </c:pt>
                <c:pt idx="2">
                  <c:v>Reference 3</c:v>
                </c:pt>
                <c:pt idx="3">
                  <c:v>Reference 4</c:v>
                </c:pt>
                <c:pt idx="4">
                  <c:v>Reference 6</c:v>
                </c:pt>
                <c:pt idx="5">
                  <c:v>Reference 9</c:v>
                </c:pt>
                <c:pt idx="6">
                  <c:v>Reference 10</c:v>
                </c:pt>
                <c:pt idx="7">
                  <c:v>Reference 12</c:v>
                </c:pt>
                <c:pt idx="8">
                  <c:v>Reference 13</c:v>
                </c:pt>
                <c:pt idx="9">
                  <c:v>Reference 14</c:v>
                </c:pt>
                <c:pt idx="10">
                  <c:v>Reference 15</c:v>
                </c:pt>
              </c:strCache>
            </c:strRef>
          </c:cat>
          <c:val>
            <c:numRef>
              <c:f>Sheet1!$B$4:$B$14</c:f>
              <c:numCache>
                <c:formatCode>0%</c:formatCode>
                <c:ptCount val="11"/>
                <c:pt idx="0">
                  <c:v>0.96</c:v>
                </c:pt>
                <c:pt idx="1">
                  <c:v>0.92</c:v>
                </c:pt>
                <c:pt idx="2">
                  <c:v>0.94</c:v>
                </c:pt>
                <c:pt idx="3">
                  <c:v>0.9</c:v>
                </c:pt>
                <c:pt idx="4">
                  <c:v>0.91</c:v>
                </c:pt>
                <c:pt idx="5">
                  <c:v>0.87</c:v>
                </c:pt>
                <c:pt idx="6">
                  <c:v>0.92</c:v>
                </c:pt>
                <c:pt idx="7">
                  <c:v>0.93</c:v>
                </c:pt>
                <c:pt idx="8">
                  <c:v>0.95</c:v>
                </c:pt>
                <c:pt idx="9">
                  <c:v>0.91</c:v>
                </c:pt>
                <c:pt idx="10">
                  <c:v>0.89</c:v>
                </c:pt>
              </c:numCache>
            </c:numRef>
          </c:val>
          <c:extLst>
            <c:ext xmlns:c16="http://schemas.microsoft.com/office/drawing/2014/chart" uri="{C3380CC4-5D6E-409C-BE32-E72D297353CC}">
              <c16:uniqueId val="{00000000-F0E1-4019-93C4-F4C15B675153}"/>
            </c:ext>
          </c:extLst>
        </c:ser>
        <c:dLbls>
          <c:showLegendKey val="0"/>
          <c:showVal val="0"/>
          <c:showCatName val="0"/>
          <c:showSerName val="0"/>
          <c:showPercent val="0"/>
          <c:showBubbleSize val="0"/>
        </c:dLbls>
        <c:gapWidth val="219"/>
        <c:overlap val="-27"/>
        <c:axId val="1964387072"/>
        <c:axId val="1964398112"/>
      </c:barChart>
      <c:catAx>
        <c:axId val="1964387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4398112"/>
        <c:crosses val="autoZero"/>
        <c:auto val="1"/>
        <c:lblAlgn val="ctr"/>
        <c:lblOffset val="100"/>
        <c:noMultiLvlLbl val="0"/>
      </c:catAx>
      <c:valAx>
        <c:axId val="19643981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4387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4/16/2025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4/16/2025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anose="020B0604020202020204" pitchFamily="34" charset="0"/>
                <a:ea typeface="MS PGothic" panose="020B0600070205080204" charset="-128"/>
                <a:cs typeface="MS PGothic" panose="020B0600070205080204" charset="-128"/>
              </a:rPr>
              <a:t>4/16/2025</a:t>
            </a:fld>
            <a:endParaRPr lang="en-US" dirty="0">
              <a:latin typeface="Arial" panose="020B0604020202020204" pitchFamily="34" charset="0"/>
              <a:ea typeface="MS PGothic" panose="020B0600070205080204" charset="-128"/>
              <a:cs typeface="MS PGothic" panose="020B0600070205080204" charset="-128"/>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anose="020B0604020202020204" pitchFamily="34" charset="0"/>
                <a:ea typeface="MS PGothic" panose="020B0600070205080204" charset="-128"/>
                <a:cs typeface="MS PGothic" panose="020B0600070205080204" charset="-128"/>
              </a:rPr>
              <a:t>1</a:t>
            </a:fld>
            <a:endParaRPr lang="en-US" dirty="0">
              <a:latin typeface="Arial" panose="020B0604020202020204" pitchFamily="34" charset="0"/>
              <a:ea typeface="MS PGothic" panose="020B0600070205080204" charset="-128"/>
              <a:cs typeface="MS PGothic" panose="020B0600070205080204" charset="-128"/>
            </a:endParaRPr>
          </a:p>
        </p:txBody>
      </p:sp>
      <p:sp>
        <p:nvSpPr>
          <p:cNvPr id="44036" name="Rectangle 2"/>
          <p:cNvSpPr>
            <a:spLocks noGrp="1" noRot="1" noChangeAspect="1" noChangeArrowheads="1" noTextEdit="1"/>
          </p:cNvSpPr>
          <p:nvPr>
            <p:ph type="sldImg"/>
          </p:nvPr>
        </p:nvSpPr>
        <p:spPr/>
      </p:sp>
      <p:sp>
        <p:nvSpPr>
          <p:cNvPr id="44037" name="Rectangle 3"/>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
          </p:nvPr>
        </p:nvSpPr>
        <p:spPr/>
        <p:txBody>
          <a:bodyPr/>
          <a:lstStyle/>
          <a:p>
            <a:pPr>
              <a:defRPr/>
            </a:pPr>
            <a:fld id="{359EE361-C4F1-4342-B028-006FB78D7A8B}" type="datetime1">
              <a:rPr lang="en-US" smtClean="0"/>
              <a:pPr>
                <a:defRPr/>
              </a:pPr>
              <a:t>4/16/2025</a:t>
            </a:fld>
            <a:endParaRPr lang="en-US"/>
          </a:p>
        </p:txBody>
      </p:sp>
      <p:sp>
        <p:nvSpPr>
          <p:cNvPr id="5" name="Slide Number Placeholder 4"/>
          <p:cNvSpPr>
            <a:spLocks noGrp="1"/>
          </p:cNvSpPr>
          <p:nvPr>
            <p:ph type="sldNum" sz="quarter" idx="5"/>
          </p:nvPr>
        </p:nvSpPr>
        <p:spPr/>
        <p:txBody>
          <a:bodyPr/>
          <a:lstStyle/>
          <a:p>
            <a:pPr>
              <a:defRPr/>
            </a:pPr>
            <a:fld id="{67998F51-7187-4090-9CAB-E171F69C7EA2}" type="slidenum">
              <a:rPr lang="en-US" smtClean="0"/>
              <a:pPr>
                <a:defRPr/>
              </a:pPr>
              <a:t>36</a:t>
            </a:fld>
            <a:endParaRPr lang="en-US"/>
          </a:p>
        </p:txBody>
      </p:sp>
    </p:spTree>
    <p:extLst>
      <p:ext uri="{BB962C8B-B14F-4D97-AF65-F5344CB8AC3E}">
        <p14:creationId xmlns:p14="http://schemas.microsoft.com/office/powerpoint/2010/main" val="426980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ln>
        </p:spPr>
        <p:txBody>
          <a:bodyPr/>
          <a:lstStyle/>
          <a:p>
            <a:pPr eaLnBrk="0" hangingPunct="0">
              <a:defRPr/>
            </a:pPr>
            <a:fld id="{0BB7D5F5-0A21-4911-A5AE-A96CE83F90B6}" type="datetime5">
              <a:rPr lang="en-US" sz="1400">
                <a:solidFill>
                  <a:schemeClr val="tx1"/>
                </a:solidFill>
                <a:latin typeface="+mn-lt"/>
                <a:ea typeface="+mn-ea"/>
                <a:cs typeface="+mn-cs"/>
              </a:rPr>
              <a:t>16-Apr-25</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ln>
        </p:spPr>
        <p:txBody>
          <a:bodyPr/>
          <a:lstStyle/>
          <a:p>
            <a:pPr algn="r" eaLnBrk="0" hangingPunct="0">
              <a:defRPr/>
            </a:pPr>
            <a:fld id="{056E73CB-34FA-445C-917D-1D0218594425}" type="slidenum">
              <a:rPr lang="en-US" sz="1400">
                <a:solidFill>
                  <a:schemeClr val="tx1"/>
                </a:solidFill>
                <a:latin typeface="+mn-lt"/>
                <a:ea typeface="+mn-ea"/>
                <a:cs typeface="+mn-cs"/>
              </a:r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ln>
        </p:spPr>
        <p:txBody>
          <a:bodyPr/>
          <a:lstStyle/>
          <a:p>
            <a:pPr algn="r"/>
            <a:fld id="{E1E9ED73-292D-4AD3-919A-4D6BF5CF2DEB}" type="slidenum">
              <a:rPr lang="en-IN" sz="1200" i="1">
                <a:solidFill>
                  <a:schemeClr val="tx1"/>
                </a:solidFill>
              </a:rP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ln>
        </p:spPr>
        <p:txBody>
          <a:bodyPr/>
          <a:lstStyle/>
          <a:p>
            <a:pPr algn="ctr"/>
            <a:fld id="{431A6F25-9475-4B00-9A62-794CECE6A410}" type="datetime5">
              <a:rPr lang="en-US" sz="1200" i="1">
                <a:solidFill>
                  <a:schemeClr val="tx1"/>
                </a:solidFill>
              </a:rPr>
              <a:t>16-Apr-25</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1588"/>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ln>
        </p:spPr>
        <p:txBody>
          <a:bodyPr wrap="square">
            <a:spAutoFit/>
          </a:bodyPr>
          <a:lstStyle/>
          <a:p>
            <a:pPr eaLnBrk="0" hangingPunct="0">
              <a:lnSpc>
                <a:spcPct val="150000"/>
              </a:lnSpc>
              <a:spcBef>
                <a:spcPct val="50000"/>
              </a:spcBef>
            </a:pPr>
            <a:r>
              <a:rPr lang="en-US" sz="2800" b="1" dirty="0">
                <a:solidFill>
                  <a:schemeClr val="bg1"/>
                </a:solidFill>
                <a:latin typeface="Arial" panose="020B0604020202020204"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p:cNvSpPr txBox="1"/>
          <p:nvPr/>
        </p:nvSpPr>
        <p:spPr>
          <a:xfrm>
            <a:off x="3352800" y="3157220"/>
            <a:ext cx="5617845" cy="1193165"/>
          </a:xfrm>
          <a:prstGeom prst="rect">
            <a:avLst/>
          </a:prstGeom>
          <a:noFill/>
        </p:spPr>
        <p:txBody>
          <a:bodyPr wrap="square" rtlCol="0">
            <a:noAutofit/>
          </a:bodyPr>
          <a:lstStyle/>
          <a:p>
            <a:pPr algn="l"/>
            <a:r>
              <a:rPr lang="en-US" altLang="en-US" dirty="0">
                <a:solidFill>
                  <a:schemeClr val="bg1"/>
                </a:solidFill>
              </a:rPr>
              <a:t>Real-Time Assistive Technology for Hearing and Speech</a:t>
            </a:r>
            <a:r>
              <a:rPr lang="en-IN" altLang="en-US" dirty="0">
                <a:solidFill>
                  <a:schemeClr val="bg1"/>
                </a:solidFill>
              </a:rPr>
              <a:t> </a:t>
            </a:r>
            <a:r>
              <a:rPr lang="en-US" altLang="en-US" dirty="0">
                <a:solidFill>
                  <a:schemeClr val="bg1"/>
                </a:solidFill>
              </a:rPr>
              <a:t>Impairments Using Deep Learning</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C0C98-3079-E868-E712-E0C77E65CC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9B1C8B-A4F9-FEE9-42B4-150E8DA8E05E}"/>
              </a:ext>
            </a:extLst>
          </p:cNvPr>
          <p:cNvSpPr txBox="1"/>
          <p:nvPr/>
        </p:nvSpPr>
        <p:spPr>
          <a:xfrm>
            <a:off x="544029" y="949859"/>
            <a:ext cx="2553734" cy="461665"/>
          </a:xfrm>
          <a:prstGeom prst="rect">
            <a:avLst/>
          </a:prstGeom>
          <a:noFill/>
        </p:spPr>
        <p:txBody>
          <a:bodyPr wrap="square" rtlCol="0">
            <a:spAutoFit/>
          </a:bodyPr>
          <a:lstStyle/>
          <a:p>
            <a:r>
              <a:rPr lang="en-IN" b="1" dirty="0"/>
              <a:t>Reference 5</a:t>
            </a:r>
          </a:p>
        </p:txBody>
      </p:sp>
      <p:sp>
        <p:nvSpPr>
          <p:cNvPr id="6" name="TextBox 5">
            <a:extLst>
              <a:ext uri="{FF2B5EF4-FFF2-40B4-BE49-F238E27FC236}">
                <a16:creationId xmlns:a16="http://schemas.microsoft.com/office/drawing/2014/main" id="{3DEFD45C-17B6-8CA6-2A9C-812A0AE52E53}"/>
              </a:ext>
            </a:extLst>
          </p:cNvPr>
          <p:cNvSpPr txBox="1"/>
          <p:nvPr/>
        </p:nvSpPr>
        <p:spPr>
          <a:xfrm>
            <a:off x="544029" y="1411524"/>
            <a:ext cx="8511348" cy="4665636"/>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Reddy, V. M., Vaishnavi, T., &amp; Kumar, K. P. (2023, July). Speech-to-Text and Text-to-Speech Recognition Using Deep Learning. In 2023 2nd International Conference on Edge Computing and Applications (ICECAA) (pp. 657-666).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This paper explores the conversion of speech to text and text to speech using advanced deep learning techniques. The authors aim to enhance the real-time performance and accuracy of both processes.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Recurrent Neural Networks (RNN), Long Short-Term Memory (LSTM) Networks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91%, Precision: 87%</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High latency in real-time systems.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Struggles with dialect variations.</a:t>
            </a:r>
          </a:p>
        </p:txBody>
      </p:sp>
      <p:sp>
        <p:nvSpPr>
          <p:cNvPr id="8" name="TextBox 7">
            <a:extLst>
              <a:ext uri="{FF2B5EF4-FFF2-40B4-BE49-F238E27FC236}">
                <a16:creationId xmlns:a16="http://schemas.microsoft.com/office/drawing/2014/main" id="{F4A79F75-BE02-B8A0-C88C-E67C15B853EC}"/>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18696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3395E-4169-70AE-8679-CBDB0463BA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D52619-9770-D695-C683-DE422D85CFBB}"/>
              </a:ext>
            </a:extLst>
          </p:cNvPr>
          <p:cNvSpPr txBox="1"/>
          <p:nvPr/>
        </p:nvSpPr>
        <p:spPr>
          <a:xfrm>
            <a:off x="544029" y="949859"/>
            <a:ext cx="2553734" cy="461665"/>
          </a:xfrm>
          <a:prstGeom prst="rect">
            <a:avLst/>
          </a:prstGeom>
          <a:noFill/>
        </p:spPr>
        <p:txBody>
          <a:bodyPr wrap="square" rtlCol="0">
            <a:spAutoFit/>
          </a:bodyPr>
          <a:lstStyle/>
          <a:p>
            <a:r>
              <a:rPr lang="en-IN" b="1" dirty="0"/>
              <a:t>Reference 6</a:t>
            </a:r>
          </a:p>
        </p:txBody>
      </p:sp>
      <p:sp>
        <p:nvSpPr>
          <p:cNvPr id="6" name="TextBox 5">
            <a:extLst>
              <a:ext uri="{FF2B5EF4-FFF2-40B4-BE49-F238E27FC236}">
                <a16:creationId xmlns:a16="http://schemas.microsoft.com/office/drawing/2014/main" id="{09DB7A68-2C65-0562-DB87-6873E12D9A62}"/>
              </a:ext>
            </a:extLst>
          </p:cNvPr>
          <p:cNvSpPr txBox="1"/>
          <p:nvPr/>
        </p:nvSpPr>
        <p:spPr>
          <a:xfrm>
            <a:off x="544029" y="1411524"/>
            <a:ext cx="8511348" cy="4665636"/>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Singh, P., Prasad, S. V. S., Singh, R., </a:t>
            </a:r>
            <a:r>
              <a:rPr lang="en-US" sz="1800" b="0" i="0" dirty="0" err="1">
                <a:solidFill>
                  <a:schemeClr val="tx1"/>
                </a:solidFill>
                <a:effectLst/>
                <a:cs typeface="Times New Roman" panose="02020603050405020304" pitchFamily="18" charset="0"/>
              </a:rPr>
              <a:t>Dasari</a:t>
            </a:r>
            <a:r>
              <a:rPr lang="en-US" sz="1800" b="0" i="0" dirty="0">
                <a:solidFill>
                  <a:schemeClr val="tx1"/>
                </a:solidFill>
                <a:effectLst/>
                <a:cs typeface="Times New Roman" panose="02020603050405020304" pitchFamily="18" charset="0"/>
              </a:rPr>
              <a:t>, K., &amp; Prasanna, B. L. (2023, September). Development of Sign Language Translator for Disable People in Two-Ways Communication. In 2023 1st International Conference on Circuits, Power and Intelligent Systems (CCPIS) (pp. 1-6).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This work focuses on the development of a bi-directional sign language translator, which enables both speech-to-sign language and sign-to-speech translations to facilitate easier two-way communication.</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Gesture Recognition Systems, Deep Neural Networks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86%, Recall: 85%</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gestures supported.</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High dependency on hardware specifications.</a:t>
            </a:r>
          </a:p>
        </p:txBody>
      </p:sp>
      <p:sp>
        <p:nvSpPr>
          <p:cNvPr id="8" name="TextBox 7">
            <a:extLst>
              <a:ext uri="{FF2B5EF4-FFF2-40B4-BE49-F238E27FC236}">
                <a16:creationId xmlns:a16="http://schemas.microsoft.com/office/drawing/2014/main" id="{A613AA5B-5ECA-8FE2-D2CE-3D38C5BD1D1A}"/>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1872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A6AD3-5E13-83CC-35C8-A3485CA1BA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D2A009B-187C-06BB-A4F8-9AD1F6BE87CE}"/>
              </a:ext>
            </a:extLst>
          </p:cNvPr>
          <p:cNvSpPr txBox="1"/>
          <p:nvPr/>
        </p:nvSpPr>
        <p:spPr>
          <a:xfrm>
            <a:off x="544029" y="949859"/>
            <a:ext cx="2553734" cy="461665"/>
          </a:xfrm>
          <a:prstGeom prst="rect">
            <a:avLst/>
          </a:prstGeom>
          <a:noFill/>
        </p:spPr>
        <p:txBody>
          <a:bodyPr wrap="square" rtlCol="0">
            <a:spAutoFit/>
          </a:bodyPr>
          <a:lstStyle/>
          <a:p>
            <a:r>
              <a:rPr lang="en-IN" b="1" dirty="0"/>
              <a:t>Reference 7</a:t>
            </a:r>
          </a:p>
        </p:txBody>
      </p:sp>
      <p:sp>
        <p:nvSpPr>
          <p:cNvPr id="6" name="TextBox 5">
            <a:extLst>
              <a:ext uri="{FF2B5EF4-FFF2-40B4-BE49-F238E27FC236}">
                <a16:creationId xmlns:a16="http://schemas.microsoft.com/office/drawing/2014/main" id="{3E4036C0-8686-7C92-DAD2-528E45EACC97}"/>
              </a:ext>
            </a:extLst>
          </p:cNvPr>
          <p:cNvSpPr txBox="1"/>
          <p:nvPr/>
        </p:nvSpPr>
        <p:spPr>
          <a:xfrm>
            <a:off x="544029" y="1411524"/>
            <a:ext cx="8511348" cy="4388637"/>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Poornima, B. V., &amp; Srinath, S. (2023). A Comprehensive Review on Indian Sign Language Recognition System using Vision based Approaches. International Journal of Computer Applications, 184, 52-58.</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review paper explores various vision-based approaches used in Indian sign language recognition. It discusses their strengths and limitations and gives insights into improving current models for better sign language understanding.</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Computer Vision, Deep Learning Models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Recognition Accuracy: 87%, Precision: 83%</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recognition range.</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Lack of dynamic sign interpretation.</a:t>
            </a:r>
          </a:p>
        </p:txBody>
      </p:sp>
      <p:sp>
        <p:nvSpPr>
          <p:cNvPr id="8" name="TextBox 7">
            <a:extLst>
              <a:ext uri="{FF2B5EF4-FFF2-40B4-BE49-F238E27FC236}">
                <a16:creationId xmlns:a16="http://schemas.microsoft.com/office/drawing/2014/main" id="{50BA95D3-06D9-EA48-6321-45667C539A0A}"/>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52871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0CAF-7E79-239B-DDF3-D8B20DC437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8D97FAD-1D61-5852-C80D-CFDE1A50C8D1}"/>
              </a:ext>
            </a:extLst>
          </p:cNvPr>
          <p:cNvSpPr txBox="1"/>
          <p:nvPr/>
        </p:nvSpPr>
        <p:spPr>
          <a:xfrm>
            <a:off x="544029" y="949859"/>
            <a:ext cx="2553734" cy="461665"/>
          </a:xfrm>
          <a:prstGeom prst="rect">
            <a:avLst/>
          </a:prstGeom>
          <a:noFill/>
        </p:spPr>
        <p:txBody>
          <a:bodyPr wrap="square" rtlCol="0">
            <a:spAutoFit/>
          </a:bodyPr>
          <a:lstStyle/>
          <a:p>
            <a:r>
              <a:rPr lang="en-IN" b="1" dirty="0"/>
              <a:t>Reference 8</a:t>
            </a:r>
          </a:p>
        </p:txBody>
      </p:sp>
      <p:sp>
        <p:nvSpPr>
          <p:cNvPr id="6" name="TextBox 5">
            <a:extLst>
              <a:ext uri="{FF2B5EF4-FFF2-40B4-BE49-F238E27FC236}">
                <a16:creationId xmlns:a16="http://schemas.microsoft.com/office/drawing/2014/main" id="{A6CEE32F-13AE-44A1-231B-C18F7D402AF4}"/>
              </a:ext>
            </a:extLst>
          </p:cNvPr>
          <p:cNvSpPr txBox="1"/>
          <p:nvPr/>
        </p:nvSpPr>
        <p:spPr>
          <a:xfrm>
            <a:off x="544029" y="1411524"/>
            <a:ext cx="8511348" cy="4665636"/>
          </a:xfrm>
          <a:prstGeom prst="rect">
            <a:avLst/>
          </a:prstGeom>
          <a:noFill/>
        </p:spPr>
        <p:txBody>
          <a:bodyPr wrap="square">
            <a:spAutoFit/>
          </a:bodyPr>
          <a:lstStyle/>
          <a:p>
            <a:pPr algn="just"/>
            <a:r>
              <a:rPr lang="en-US" sz="1800" b="0" i="0" dirty="0" err="1">
                <a:solidFill>
                  <a:schemeClr val="tx1"/>
                </a:solidFill>
                <a:effectLst/>
                <a:cs typeface="Times New Roman" panose="02020603050405020304" pitchFamily="18" charset="0"/>
              </a:rPr>
              <a:t>Ghorpade</a:t>
            </a:r>
            <a:r>
              <a:rPr lang="en-US" sz="1800" b="0" i="0" dirty="0">
                <a:solidFill>
                  <a:schemeClr val="tx1"/>
                </a:solidFill>
                <a:effectLst/>
                <a:cs typeface="Times New Roman" panose="02020603050405020304" pitchFamily="18" charset="0"/>
              </a:rPr>
              <a:t>, T. H., &amp; Shinde, S. K. (2023, August). Speech Synthesis: An Empirical Analysis of Various Techniques in Text to Speech Generation. In 2023 7th International Conference On Computing, Communication, Control And Automation (ICCUBEA) (pp. 1-6).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paper presents a comprehensive analysis of multiple speech synthesis techniques. It aims to assess which methods provide the most efficient and accurate text-to-speech conversion for real-time applications.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da-DK" sz="1800" b="0" i="0" dirty="0">
                <a:solidFill>
                  <a:schemeClr val="tx1"/>
                </a:solidFill>
                <a:effectLst/>
                <a:cs typeface="Times New Roman" panose="02020603050405020304" pitchFamily="18" charset="0"/>
              </a:rPr>
              <a:t>WaveNet Models, Hidden Markov Models (HMM)</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Synthesis Quality: 92%, Response Time: 170 </a:t>
            </a:r>
            <a:r>
              <a:rPr lang="en-US" sz="1800" dirty="0" err="1">
                <a:solidFill>
                  <a:schemeClr val="tx1"/>
                </a:solidFill>
                <a:cs typeface="Times New Roman" panose="02020603050405020304" pitchFamily="18" charset="0"/>
              </a:rPr>
              <a:t>ms</a:t>
            </a:r>
            <a:endParaRPr lang="en-US" sz="1800" dirty="0">
              <a:solidFill>
                <a:schemeClr val="tx1"/>
              </a:solidFill>
              <a:cs typeface="Times New Roman" panose="02020603050405020304" pitchFamily="18" charset="0"/>
            </a:endParaRP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Resource-intensive models.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for low-resource environments.</a:t>
            </a:r>
          </a:p>
        </p:txBody>
      </p:sp>
      <p:sp>
        <p:nvSpPr>
          <p:cNvPr id="8" name="TextBox 7">
            <a:extLst>
              <a:ext uri="{FF2B5EF4-FFF2-40B4-BE49-F238E27FC236}">
                <a16:creationId xmlns:a16="http://schemas.microsoft.com/office/drawing/2014/main" id="{A1D5D2A6-3815-C3BF-50AE-8C5F85BEE1D4}"/>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3111594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714F8-C1AE-D7DD-EBB8-59E0E8D59A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3D82D8-29CC-563F-DCBA-D29D6D3CCD91}"/>
              </a:ext>
            </a:extLst>
          </p:cNvPr>
          <p:cNvSpPr txBox="1"/>
          <p:nvPr/>
        </p:nvSpPr>
        <p:spPr>
          <a:xfrm>
            <a:off x="544029" y="949859"/>
            <a:ext cx="2553734" cy="461665"/>
          </a:xfrm>
          <a:prstGeom prst="rect">
            <a:avLst/>
          </a:prstGeom>
          <a:noFill/>
        </p:spPr>
        <p:txBody>
          <a:bodyPr wrap="square" rtlCol="0">
            <a:spAutoFit/>
          </a:bodyPr>
          <a:lstStyle/>
          <a:p>
            <a:r>
              <a:rPr lang="en-IN" b="1" dirty="0"/>
              <a:t>Reference 9</a:t>
            </a:r>
          </a:p>
        </p:txBody>
      </p:sp>
      <p:sp>
        <p:nvSpPr>
          <p:cNvPr id="6" name="TextBox 5">
            <a:extLst>
              <a:ext uri="{FF2B5EF4-FFF2-40B4-BE49-F238E27FC236}">
                <a16:creationId xmlns:a16="http://schemas.microsoft.com/office/drawing/2014/main" id="{4CC5EA07-B56F-0A61-C5AD-09FCC3566CD3}"/>
              </a:ext>
            </a:extLst>
          </p:cNvPr>
          <p:cNvSpPr txBox="1"/>
          <p:nvPr/>
        </p:nvSpPr>
        <p:spPr>
          <a:xfrm>
            <a:off x="544029" y="1411524"/>
            <a:ext cx="8511348" cy="4388637"/>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Khanam, F., Munmun, F. A., Ritu, N. A., Saha, A. K., &amp; Firoz, M. (2022). Text to speech synthesis: a systematic review, deep learning-based architecture and future research direction. Journal of Advances in Information Technology, 13(5).</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systematic review delves into the various deep learning architectures employed for text-to-speech synthesis. The paper suggests improvements and future directions for the field to enhance speech quality and versatility.</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Recurrent Neural Networks, Attention Mechanisms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Speech Quality: 95%, Conversion Time: 120 </a:t>
            </a:r>
            <a:r>
              <a:rPr lang="en-US" sz="1800" dirty="0" err="1">
                <a:solidFill>
                  <a:schemeClr val="tx1"/>
                </a:solidFill>
                <a:cs typeface="Times New Roman" panose="02020603050405020304" pitchFamily="18" charset="0"/>
              </a:rPr>
              <a:t>ms</a:t>
            </a:r>
            <a:endParaRPr lang="en-US" sz="1800" dirty="0">
              <a:solidFill>
                <a:schemeClr val="tx1"/>
              </a:solidFill>
              <a:cs typeface="Times New Roman" panose="02020603050405020304" pitchFamily="18" charset="0"/>
            </a:endParaRP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Training complexity.</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Requires high-end hardware.</a:t>
            </a:r>
          </a:p>
        </p:txBody>
      </p:sp>
      <p:sp>
        <p:nvSpPr>
          <p:cNvPr id="8" name="TextBox 7">
            <a:extLst>
              <a:ext uri="{FF2B5EF4-FFF2-40B4-BE49-F238E27FC236}">
                <a16:creationId xmlns:a16="http://schemas.microsoft.com/office/drawing/2014/main" id="{F048426A-216E-A6EE-3B75-C46C5E7321BD}"/>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278263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13FDE-8BF0-DABC-17C2-2DBFC32041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6D1845-C092-D913-037E-CA6FA6A60B77}"/>
              </a:ext>
            </a:extLst>
          </p:cNvPr>
          <p:cNvSpPr txBox="1"/>
          <p:nvPr/>
        </p:nvSpPr>
        <p:spPr>
          <a:xfrm>
            <a:off x="544029" y="949859"/>
            <a:ext cx="2553734" cy="461665"/>
          </a:xfrm>
          <a:prstGeom prst="rect">
            <a:avLst/>
          </a:prstGeom>
          <a:noFill/>
        </p:spPr>
        <p:txBody>
          <a:bodyPr wrap="square" rtlCol="0">
            <a:spAutoFit/>
          </a:bodyPr>
          <a:lstStyle/>
          <a:p>
            <a:r>
              <a:rPr lang="en-IN" b="1" dirty="0"/>
              <a:t>Reference 10</a:t>
            </a:r>
          </a:p>
        </p:txBody>
      </p:sp>
      <p:sp>
        <p:nvSpPr>
          <p:cNvPr id="6" name="TextBox 5">
            <a:extLst>
              <a:ext uri="{FF2B5EF4-FFF2-40B4-BE49-F238E27FC236}">
                <a16:creationId xmlns:a16="http://schemas.microsoft.com/office/drawing/2014/main" id="{54AD5EC7-E1BC-FF95-6B2A-4ABAEBCF5840}"/>
              </a:ext>
            </a:extLst>
          </p:cNvPr>
          <p:cNvSpPr txBox="1"/>
          <p:nvPr/>
        </p:nvSpPr>
        <p:spPr>
          <a:xfrm>
            <a:off x="544029" y="1411524"/>
            <a:ext cx="8511348" cy="4665636"/>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Shashidhar, R., Hegde, S. R., Chinmaya, K., </a:t>
            </a:r>
            <a:r>
              <a:rPr lang="en-US" sz="1800" b="0" i="0" dirty="0" err="1">
                <a:solidFill>
                  <a:schemeClr val="tx1"/>
                </a:solidFill>
                <a:effectLst/>
                <a:cs typeface="Times New Roman" panose="02020603050405020304" pitchFamily="18" charset="0"/>
              </a:rPr>
              <a:t>Priyesh</a:t>
            </a:r>
            <a:r>
              <a:rPr lang="en-US" sz="1800" b="0" i="0" dirty="0">
                <a:solidFill>
                  <a:schemeClr val="tx1"/>
                </a:solidFill>
                <a:effectLst/>
                <a:cs typeface="Times New Roman" panose="02020603050405020304" pitchFamily="18" charset="0"/>
              </a:rPr>
              <a:t>, A., Manjunath, A. S., &amp; </a:t>
            </a:r>
            <a:r>
              <a:rPr lang="en-US" sz="1800" b="0" i="0" dirty="0" err="1">
                <a:solidFill>
                  <a:schemeClr val="tx1"/>
                </a:solidFill>
                <a:effectLst/>
                <a:cs typeface="Times New Roman" panose="02020603050405020304" pitchFamily="18" charset="0"/>
              </a:rPr>
              <a:t>Arunakumari</a:t>
            </a:r>
            <a:r>
              <a:rPr lang="en-US" sz="1800" b="0" i="0" dirty="0">
                <a:solidFill>
                  <a:schemeClr val="tx1"/>
                </a:solidFill>
                <a:effectLst/>
                <a:cs typeface="Times New Roman" panose="02020603050405020304" pitchFamily="18" charset="0"/>
              </a:rPr>
              <a:t>, B. N. (2022, October). Indian Sign Language to Speech Conversion Using Convolutional Neural Network. In 2022 IEEE 2nd Mysore Sub Section International Conference (</a:t>
            </a:r>
            <a:r>
              <a:rPr lang="en-US" sz="1800" b="0" i="0" dirty="0" err="1">
                <a:solidFill>
                  <a:schemeClr val="tx1"/>
                </a:solidFill>
                <a:effectLst/>
                <a:cs typeface="Times New Roman" panose="02020603050405020304" pitchFamily="18" charset="0"/>
              </a:rPr>
              <a:t>MysuruCon</a:t>
            </a:r>
            <a:r>
              <a:rPr lang="en-US" sz="1800" b="0" i="0" dirty="0">
                <a:solidFill>
                  <a:schemeClr val="tx1"/>
                </a:solidFill>
                <a:effectLst/>
                <a:cs typeface="Times New Roman" panose="02020603050405020304" pitchFamily="18" charset="0"/>
              </a:rPr>
              <a:t>) (pp. 1-5).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paper proposes a convolutional neural network (CNN) for converting Indian sign language gestures into speech. It focuses on developing a reliable translation system for communicating with the speech-impaired community.</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Convolutional Neural Networks (CNN), Gesture Recognition</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89%, Precision: 84%</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Low performance with complex gestures.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Dependency on sign language dataset.</a:t>
            </a:r>
          </a:p>
        </p:txBody>
      </p:sp>
      <p:sp>
        <p:nvSpPr>
          <p:cNvPr id="8" name="TextBox 7">
            <a:extLst>
              <a:ext uri="{FF2B5EF4-FFF2-40B4-BE49-F238E27FC236}">
                <a16:creationId xmlns:a16="http://schemas.microsoft.com/office/drawing/2014/main" id="{A850E25E-FB97-05F4-67B9-4C307657FF02}"/>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350140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96CF4-EC16-3F7C-754D-C824D88D09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450389-9B14-5488-E70A-C23D46205B4C}"/>
              </a:ext>
            </a:extLst>
          </p:cNvPr>
          <p:cNvSpPr txBox="1"/>
          <p:nvPr/>
        </p:nvSpPr>
        <p:spPr>
          <a:xfrm>
            <a:off x="544029" y="949859"/>
            <a:ext cx="2553734" cy="461665"/>
          </a:xfrm>
          <a:prstGeom prst="rect">
            <a:avLst/>
          </a:prstGeom>
          <a:noFill/>
        </p:spPr>
        <p:txBody>
          <a:bodyPr wrap="square" rtlCol="0">
            <a:spAutoFit/>
          </a:bodyPr>
          <a:lstStyle/>
          <a:p>
            <a:r>
              <a:rPr lang="en-IN" b="1" dirty="0"/>
              <a:t>Reference 11</a:t>
            </a:r>
          </a:p>
        </p:txBody>
      </p:sp>
      <p:sp>
        <p:nvSpPr>
          <p:cNvPr id="6" name="TextBox 5">
            <a:extLst>
              <a:ext uri="{FF2B5EF4-FFF2-40B4-BE49-F238E27FC236}">
                <a16:creationId xmlns:a16="http://schemas.microsoft.com/office/drawing/2014/main" id="{3D058381-D9DA-B1FB-18F7-2B2EAE561C54}"/>
              </a:ext>
            </a:extLst>
          </p:cNvPr>
          <p:cNvSpPr txBox="1"/>
          <p:nvPr/>
        </p:nvSpPr>
        <p:spPr>
          <a:xfrm>
            <a:off x="544029" y="1411524"/>
            <a:ext cx="8511348" cy="4388637"/>
          </a:xfrm>
          <a:prstGeom prst="rect">
            <a:avLst/>
          </a:prstGeom>
          <a:noFill/>
        </p:spPr>
        <p:txBody>
          <a:bodyPr wrap="square">
            <a:spAutoFit/>
          </a:bodyPr>
          <a:lstStyle/>
          <a:p>
            <a:pPr algn="just"/>
            <a:r>
              <a:rPr lang="en-US" sz="1800" b="0" i="0" dirty="0" err="1">
                <a:solidFill>
                  <a:schemeClr val="tx1"/>
                </a:solidFill>
                <a:effectLst/>
                <a:cs typeface="Times New Roman" panose="02020603050405020304" pitchFamily="18" charset="0"/>
              </a:rPr>
              <a:t>Kothadiya</a:t>
            </a:r>
            <a:r>
              <a:rPr lang="en-US" sz="1800" b="0" i="0" dirty="0">
                <a:solidFill>
                  <a:schemeClr val="tx1"/>
                </a:solidFill>
                <a:effectLst/>
                <a:cs typeface="Times New Roman" panose="02020603050405020304" pitchFamily="18" charset="0"/>
              </a:rPr>
              <a:t>, D., </a:t>
            </a:r>
            <a:r>
              <a:rPr lang="en-US" sz="1800" b="0" i="0" dirty="0" err="1">
                <a:solidFill>
                  <a:schemeClr val="tx1"/>
                </a:solidFill>
                <a:effectLst/>
                <a:cs typeface="Times New Roman" panose="02020603050405020304" pitchFamily="18" charset="0"/>
              </a:rPr>
              <a:t>Pise</a:t>
            </a:r>
            <a:r>
              <a:rPr lang="en-US" sz="1800" b="0" i="0" dirty="0">
                <a:solidFill>
                  <a:schemeClr val="tx1"/>
                </a:solidFill>
                <a:effectLst/>
                <a:cs typeface="Times New Roman" panose="02020603050405020304" pitchFamily="18" charset="0"/>
              </a:rPr>
              <a:t>, N., &amp; </a:t>
            </a:r>
            <a:r>
              <a:rPr lang="en-US" sz="1800" b="0" i="0" dirty="0" err="1">
                <a:solidFill>
                  <a:schemeClr val="tx1"/>
                </a:solidFill>
                <a:effectLst/>
                <a:cs typeface="Times New Roman" panose="02020603050405020304" pitchFamily="18" charset="0"/>
              </a:rPr>
              <a:t>Bedekar</a:t>
            </a:r>
            <a:r>
              <a:rPr lang="en-US" sz="1800" b="0" i="0" dirty="0">
                <a:solidFill>
                  <a:schemeClr val="tx1"/>
                </a:solidFill>
                <a:effectLst/>
                <a:cs typeface="Times New Roman" panose="02020603050405020304" pitchFamily="18" charset="0"/>
              </a:rPr>
              <a:t>, M. (2020). Different methods review for speech to text and text to speech conversion. International Journal of Computer Applications, 975, 8887.</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The paper presents a review of various methods used in speech-to-text and text-to-speech conversion. It discusses the strengths and weaknesses of each approach to highlight the most effective for practical implementations.</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Speech Recognition Systems, HMM and DNN Techniques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Speech Recognition Accuracy: 87%, Text Synthesis Quality: 89%</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Accuracy is hindered by accents.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to fixed vocabulary sets. </a:t>
            </a:r>
          </a:p>
        </p:txBody>
      </p:sp>
      <p:sp>
        <p:nvSpPr>
          <p:cNvPr id="8" name="TextBox 7">
            <a:extLst>
              <a:ext uri="{FF2B5EF4-FFF2-40B4-BE49-F238E27FC236}">
                <a16:creationId xmlns:a16="http://schemas.microsoft.com/office/drawing/2014/main" id="{EF369175-7A4A-85DD-4E22-67DA8431CDC3}"/>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257061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6C0DC-2038-E385-3624-CBFB4F60F7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4072DE-AFE7-20CD-E9DF-A64FD8CC0D86}"/>
              </a:ext>
            </a:extLst>
          </p:cNvPr>
          <p:cNvSpPr txBox="1"/>
          <p:nvPr/>
        </p:nvSpPr>
        <p:spPr>
          <a:xfrm>
            <a:off x="544029" y="949859"/>
            <a:ext cx="2553734" cy="461665"/>
          </a:xfrm>
          <a:prstGeom prst="rect">
            <a:avLst/>
          </a:prstGeom>
          <a:noFill/>
        </p:spPr>
        <p:txBody>
          <a:bodyPr wrap="square" rtlCol="0">
            <a:spAutoFit/>
          </a:bodyPr>
          <a:lstStyle/>
          <a:p>
            <a:r>
              <a:rPr lang="en-IN" b="1" dirty="0"/>
              <a:t>Reference 12</a:t>
            </a:r>
          </a:p>
        </p:txBody>
      </p:sp>
      <p:sp>
        <p:nvSpPr>
          <p:cNvPr id="6" name="TextBox 5">
            <a:extLst>
              <a:ext uri="{FF2B5EF4-FFF2-40B4-BE49-F238E27FC236}">
                <a16:creationId xmlns:a16="http://schemas.microsoft.com/office/drawing/2014/main" id="{302BE472-4843-93C2-76A0-984C9D9241BE}"/>
              </a:ext>
            </a:extLst>
          </p:cNvPr>
          <p:cNvSpPr txBox="1"/>
          <p:nvPr/>
        </p:nvSpPr>
        <p:spPr>
          <a:xfrm>
            <a:off x="544029" y="1411524"/>
            <a:ext cx="8511348" cy="4942635"/>
          </a:xfrm>
          <a:prstGeom prst="rect">
            <a:avLst/>
          </a:prstGeom>
          <a:noFill/>
        </p:spPr>
        <p:txBody>
          <a:bodyPr wrap="square">
            <a:spAutoFit/>
          </a:bodyPr>
          <a:lstStyle/>
          <a:p>
            <a:pPr algn="just"/>
            <a:r>
              <a:rPr lang="en-US" sz="1800" b="0" i="0" dirty="0" err="1">
                <a:solidFill>
                  <a:schemeClr val="tx1"/>
                </a:solidFill>
                <a:effectLst/>
                <a:cs typeface="Times New Roman" panose="02020603050405020304" pitchFamily="18" charset="0"/>
              </a:rPr>
              <a:t>Kowsigan</a:t>
            </a:r>
            <a:r>
              <a:rPr lang="en-US" sz="1800" b="0" i="0" dirty="0">
                <a:solidFill>
                  <a:schemeClr val="tx1"/>
                </a:solidFill>
                <a:effectLst/>
                <a:cs typeface="Times New Roman" panose="02020603050405020304" pitchFamily="18" charset="0"/>
              </a:rPr>
              <a:t>, M., Dhawan, R., &amp; Kundu, A. (2024, July). An Efficient Speech to Sign Language Conversion and Text Recognition through Live Gesture. In 2024 IEEE International Conference on Smart Power Control and Renewable Energy (ICSPCRE) (pp. 1-6).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research focuses on creating an efficient conversion system from speech to sign language using live gestures. The aim is to recognize spoken words and translate them into both sign language gestures and text.</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Gesture Recognition, Machine Learning</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Speech-to-Text Accuracy: 92%, Gesture Recognition Accuracy: 85%</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Real-time processing issues.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recognition for non-native signs.</a:t>
            </a:r>
          </a:p>
        </p:txBody>
      </p:sp>
      <p:sp>
        <p:nvSpPr>
          <p:cNvPr id="8" name="TextBox 7">
            <a:extLst>
              <a:ext uri="{FF2B5EF4-FFF2-40B4-BE49-F238E27FC236}">
                <a16:creationId xmlns:a16="http://schemas.microsoft.com/office/drawing/2014/main" id="{2E101974-829E-7E5E-97A9-418CC1DD1192}"/>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4148195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75B15-3997-88B2-A50E-22DEB4FC0B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2DFA3F-CB0E-7AD6-3E12-BB6419C2FCC4}"/>
              </a:ext>
            </a:extLst>
          </p:cNvPr>
          <p:cNvSpPr txBox="1"/>
          <p:nvPr/>
        </p:nvSpPr>
        <p:spPr>
          <a:xfrm>
            <a:off x="544029" y="949859"/>
            <a:ext cx="2553734" cy="461665"/>
          </a:xfrm>
          <a:prstGeom prst="rect">
            <a:avLst/>
          </a:prstGeom>
          <a:noFill/>
        </p:spPr>
        <p:txBody>
          <a:bodyPr wrap="square" rtlCol="0">
            <a:spAutoFit/>
          </a:bodyPr>
          <a:lstStyle/>
          <a:p>
            <a:r>
              <a:rPr lang="en-IN" b="1" dirty="0"/>
              <a:t>Reference 13</a:t>
            </a:r>
          </a:p>
        </p:txBody>
      </p:sp>
      <p:sp>
        <p:nvSpPr>
          <p:cNvPr id="6" name="TextBox 5">
            <a:extLst>
              <a:ext uri="{FF2B5EF4-FFF2-40B4-BE49-F238E27FC236}">
                <a16:creationId xmlns:a16="http://schemas.microsoft.com/office/drawing/2014/main" id="{9D6A9117-6A75-FB52-7AE2-357120A11577}"/>
              </a:ext>
            </a:extLst>
          </p:cNvPr>
          <p:cNvSpPr txBox="1"/>
          <p:nvPr/>
        </p:nvSpPr>
        <p:spPr>
          <a:xfrm>
            <a:off x="544029" y="1411524"/>
            <a:ext cx="8511348" cy="4942635"/>
          </a:xfrm>
          <a:prstGeom prst="rect">
            <a:avLst/>
          </a:prstGeom>
          <a:noFill/>
        </p:spPr>
        <p:txBody>
          <a:bodyPr wrap="square">
            <a:spAutoFit/>
          </a:bodyPr>
          <a:lstStyle/>
          <a:p>
            <a:pPr algn="just"/>
            <a:r>
              <a:rPr lang="en-US" sz="1800" b="0" i="0" dirty="0" err="1">
                <a:solidFill>
                  <a:schemeClr val="tx1"/>
                </a:solidFill>
                <a:effectLst/>
                <a:cs typeface="Times New Roman" panose="02020603050405020304" pitchFamily="18" charset="0"/>
              </a:rPr>
              <a:t>Seviappan</a:t>
            </a:r>
            <a:r>
              <a:rPr lang="en-US" sz="1800" b="0" i="0" dirty="0">
                <a:solidFill>
                  <a:schemeClr val="tx1"/>
                </a:solidFill>
                <a:effectLst/>
                <a:cs typeface="Times New Roman" panose="02020603050405020304" pitchFamily="18" charset="0"/>
              </a:rPr>
              <a:t>, A., Ganesan, K., </a:t>
            </a:r>
            <a:r>
              <a:rPr lang="en-US" sz="1800" b="0" i="0" dirty="0" err="1">
                <a:solidFill>
                  <a:schemeClr val="tx1"/>
                </a:solidFill>
                <a:effectLst/>
                <a:cs typeface="Times New Roman" panose="02020603050405020304" pitchFamily="18" charset="0"/>
              </a:rPr>
              <a:t>Anbumozhi</a:t>
            </a:r>
            <a:r>
              <a:rPr lang="en-US" sz="1800" b="0" i="0" dirty="0">
                <a:solidFill>
                  <a:schemeClr val="tx1"/>
                </a:solidFill>
                <a:effectLst/>
                <a:cs typeface="Times New Roman" panose="02020603050405020304" pitchFamily="18" charset="0"/>
              </a:rPr>
              <a:t>, A., Reddy, A. S., Krishna, B. V., &amp; Reddy, D. S. (2023, December). Sign Language to Text Conversion using RNN-LSTM. In 2023 International Conference on Data Science, Agents &amp; Artificial Intelligence (ICDSAAI) (pp. 1-6).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paper explores a system to convert Indian Sign Language gestures into text using RNN-LSTM models. The goal is to enhance the accuracy and efficiency of sign language recognition for seamless human-computer interaction.</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Recurrent Neural Networks (RNN), Long Short-Term Memory (LSTM)</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Recognition Accuracy: 90%, Processing Speed: 110 </a:t>
            </a:r>
            <a:r>
              <a:rPr lang="en-US" sz="1800" dirty="0" err="1">
                <a:solidFill>
                  <a:schemeClr val="tx1"/>
                </a:solidFill>
                <a:cs typeface="Times New Roman" panose="02020603050405020304" pitchFamily="18" charset="0"/>
              </a:rPr>
              <a:t>ms</a:t>
            </a:r>
            <a:endParaRPr lang="en-US" sz="1800" dirty="0">
              <a:solidFill>
                <a:schemeClr val="tx1"/>
              </a:solidFill>
              <a:cs typeface="Times New Roman" panose="02020603050405020304" pitchFamily="18" charset="0"/>
            </a:endParaRP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Small training data sets.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Lacks dynamic gesture interpretation.</a:t>
            </a:r>
          </a:p>
        </p:txBody>
      </p:sp>
      <p:sp>
        <p:nvSpPr>
          <p:cNvPr id="8" name="TextBox 7">
            <a:extLst>
              <a:ext uri="{FF2B5EF4-FFF2-40B4-BE49-F238E27FC236}">
                <a16:creationId xmlns:a16="http://schemas.microsoft.com/office/drawing/2014/main" id="{1895AB78-6150-A07C-3B87-FF659258A044}"/>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291513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9FA8A-C2A8-8F15-E510-27065CC1B7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2A4B4A-C650-7FE3-968B-C31B8959416B}"/>
              </a:ext>
            </a:extLst>
          </p:cNvPr>
          <p:cNvSpPr txBox="1"/>
          <p:nvPr/>
        </p:nvSpPr>
        <p:spPr>
          <a:xfrm>
            <a:off x="544029" y="949859"/>
            <a:ext cx="2553734" cy="461665"/>
          </a:xfrm>
          <a:prstGeom prst="rect">
            <a:avLst/>
          </a:prstGeom>
          <a:noFill/>
        </p:spPr>
        <p:txBody>
          <a:bodyPr wrap="square" rtlCol="0">
            <a:spAutoFit/>
          </a:bodyPr>
          <a:lstStyle/>
          <a:p>
            <a:r>
              <a:rPr lang="en-IN" b="1" dirty="0"/>
              <a:t>Reference 14</a:t>
            </a:r>
          </a:p>
        </p:txBody>
      </p:sp>
      <p:sp>
        <p:nvSpPr>
          <p:cNvPr id="6" name="TextBox 5">
            <a:extLst>
              <a:ext uri="{FF2B5EF4-FFF2-40B4-BE49-F238E27FC236}">
                <a16:creationId xmlns:a16="http://schemas.microsoft.com/office/drawing/2014/main" id="{58AAA05C-ED9C-CAD5-0F5D-64377BE5614A}"/>
              </a:ext>
            </a:extLst>
          </p:cNvPr>
          <p:cNvSpPr txBox="1"/>
          <p:nvPr/>
        </p:nvSpPr>
        <p:spPr>
          <a:xfrm>
            <a:off x="544029" y="1411524"/>
            <a:ext cx="8511348" cy="4942635"/>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Patil, S., </a:t>
            </a:r>
            <a:r>
              <a:rPr lang="en-US" sz="1800" b="0" i="0" dirty="0" err="1">
                <a:solidFill>
                  <a:schemeClr val="tx1"/>
                </a:solidFill>
                <a:effectLst/>
                <a:cs typeface="Times New Roman" panose="02020603050405020304" pitchFamily="18" charset="0"/>
              </a:rPr>
              <a:t>Gulave</a:t>
            </a:r>
            <a:r>
              <a:rPr lang="en-US" sz="1800" b="0" i="0" dirty="0">
                <a:solidFill>
                  <a:schemeClr val="tx1"/>
                </a:solidFill>
                <a:effectLst/>
                <a:cs typeface="Times New Roman" panose="02020603050405020304" pitchFamily="18" charset="0"/>
              </a:rPr>
              <a:t>, S., </a:t>
            </a:r>
            <a:r>
              <a:rPr lang="en-US" sz="1800" b="0" i="0" dirty="0" err="1">
                <a:solidFill>
                  <a:schemeClr val="tx1"/>
                </a:solidFill>
                <a:effectLst/>
                <a:cs typeface="Times New Roman" panose="02020603050405020304" pitchFamily="18" charset="0"/>
              </a:rPr>
              <a:t>Gawai</a:t>
            </a:r>
            <a:r>
              <a:rPr lang="en-US" sz="1800" b="0" i="0" dirty="0">
                <a:solidFill>
                  <a:schemeClr val="tx1"/>
                </a:solidFill>
                <a:effectLst/>
                <a:cs typeface="Times New Roman" panose="02020603050405020304" pitchFamily="18" charset="0"/>
              </a:rPr>
              <a:t>, V., Gode, P., &amp; </a:t>
            </a:r>
            <a:r>
              <a:rPr lang="en-US" sz="1800" b="0" i="0" dirty="0" err="1">
                <a:solidFill>
                  <a:schemeClr val="tx1"/>
                </a:solidFill>
                <a:effectLst/>
                <a:cs typeface="Times New Roman" panose="02020603050405020304" pitchFamily="18" charset="0"/>
              </a:rPr>
              <a:t>Mudme</a:t>
            </a:r>
            <a:r>
              <a:rPr lang="en-US" sz="1800" b="0" i="0" dirty="0">
                <a:solidFill>
                  <a:schemeClr val="tx1"/>
                </a:solidFill>
                <a:effectLst/>
                <a:cs typeface="Times New Roman" panose="02020603050405020304" pitchFamily="18" charset="0"/>
              </a:rPr>
              <a:t>, P. (2022, August). Conversion of Indian Sign Language to Speech by Using Deep Neural Network. In 2022 6th International Conference On Computing, Communication, Control And Automation (ICCUBEA) (pp. 1-6). IEEE.</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The research focuses on developing a deep neural network (DNN) model for translating Indian Sign Language to speech. This conversion system improves communication for individuals who rely on sign language as their primary mode of communication.</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Deep Neural Networks (DNN), Gesture Recognition</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88%, Precision: 85%</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real-time application.</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Performance impacted by gesture speed.</a:t>
            </a:r>
          </a:p>
        </p:txBody>
      </p:sp>
      <p:sp>
        <p:nvSpPr>
          <p:cNvPr id="8" name="TextBox 7">
            <a:extLst>
              <a:ext uri="{FF2B5EF4-FFF2-40B4-BE49-F238E27FC236}">
                <a16:creationId xmlns:a16="http://schemas.microsoft.com/office/drawing/2014/main" id="{E4550343-2D6D-4E20-02EA-55CD2C5DB934}"/>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333161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 name="TextBox 1"/>
          <p:cNvSpPr txBox="1"/>
          <p:nvPr/>
        </p:nvSpPr>
        <p:spPr>
          <a:xfrm>
            <a:off x="598170" y="884555"/>
            <a:ext cx="8119745" cy="800735"/>
          </a:xfrm>
          <a:prstGeom prst="rect">
            <a:avLst/>
          </a:prstGeom>
          <a:noFill/>
        </p:spPr>
        <p:txBody>
          <a:bodyPr wrap="square" rtlCol="0">
            <a:noAutofit/>
          </a:bodyPr>
          <a:lstStyle/>
          <a:p>
            <a:pPr algn="ctr"/>
            <a:r>
              <a:rPr lang="en-US" altLang="en-US" dirty="0">
                <a:solidFill>
                  <a:srgbClr val="C00000"/>
                </a:solidFill>
              </a:rPr>
              <a:t> </a:t>
            </a:r>
            <a:r>
              <a:rPr lang="en-US" altLang="en-US" b="1" dirty="0">
                <a:solidFill>
                  <a:srgbClr val="C00000"/>
                </a:solidFill>
              </a:rPr>
              <a:t>Real-Time Assistive Technology for Hearing and Speech    </a:t>
            </a:r>
            <a:r>
              <a:rPr lang="en-IN" altLang="en-US" b="1" dirty="0">
                <a:solidFill>
                  <a:srgbClr val="C00000"/>
                </a:solidFill>
              </a:rPr>
              <a:t>      </a:t>
            </a:r>
            <a:r>
              <a:rPr lang="en-US" altLang="en-US" b="1" dirty="0">
                <a:solidFill>
                  <a:srgbClr val="C00000"/>
                </a:solidFill>
              </a:rPr>
              <a:t>Impairments Using Deep Learning</a:t>
            </a:r>
            <a:r>
              <a:rPr lang="en-US" altLang="en-US" dirty="0">
                <a:solidFill>
                  <a:srgbClr val="C00000"/>
                </a:solidFill>
              </a:rPr>
              <a:t> </a:t>
            </a:r>
            <a:r>
              <a:rPr lang="en-IN" dirty="0">
                <a:solidFill>
                  <a:srgbClr val="C00000"/>
                </a:solidFill>
              </a:rPr>
              <a:t> </a:t>
            </a:r>
          </a:p>
        </p:txBody>
      </p:sp>
      <p:sp>
        <p:nvSpPr>
          <p:cNvPr id="3" name="TextBox 2"/>
          <p:cNvSpPr txBox="1"/>
          <p:nvPr/>
        </p:nvSpPr>
        <p:spPr>
          <a:xfrm>
            <a:off x="1794510" y="2055495"/>
            <a:ext cx="6078220" cy="1938020"/>
          </a:xfrm>
          <a:prstGeom prst="rect">
            <a:avLst/>
          </a:prstGeom>
          <a:noFill/>
        </p:spPr>
        <p:txBody>
          <a:bodyPr wrap="square" rtlCol="0">
            <a:spAutoFit/>
          </a:bodyPr>
          <a:lstStyle/>
          <a:p>
            <a:pPr marR="285750"/>
            <a:r>
              <a:rPr lang="en-US" altLang="en-US" b="1" dirty="0">
                <a:solidFill>
                  <a:srgbClr val="004282"/>
                </a:solidFill>
                <a:cs typeface="Times New Roman" panose="02020603050405020304" pitchFamily="18" charset="0"/>
              </a:rPr>
              <a:t>B. Surya Charan</a:t>
            </a:r>
            <a:r>
              <a:rPr lang="en-IN" altLang="en-US" b="1" dirty="0">
                <a:solidFill>
                  <a:srgbClr val="004282"/>
                </a:solidFill>
                <a:cs typeface="Times New Roman" panose="02020603050405020304" pitchFamily="18" charset="0"/>
              </a:rPr>
              <a:t>		</a:t>
            </a:r>
            <a:r>
              <a:rPr lang="en-US" b="1" dirty="0">
                <a:solidFill>
                  <a:srgbClr val="004282"/>
                </a:solidFill>
                <a:cs typeface="Times New Roman" panose="02020603050405020304" pitchFamily="18" charset="0"/>
                <a:sym typeface="+mn-ea"/>
              </a:rPr>
              <a:t>(</a:t>
            </a:r>
            <a:r>
              <a:rPr lang="en-US" altLang="en-US" b="1" dirty="0">
                <a:solidFill>
                  <a:srgbClr val="004282"/>
                </a:solidFill>
                <a:cs typeface="Times New Roman" panose="02020603050405020304" pitchFamily="18" charset="0"/>
                <a:sym typeface="+mn-ea"/>
              </a:rPr>
              <a:t> 22341A0515</a:t>
            </a:r>
            <a:r>
              <a:rPr lang="en-US" b="1" dirty="0">
                <a:solidFill>
                  <a:srgbClr val="004282"/>
                </a:solidFill>
                <a:cs typeface="Times New Roman" panose="02020603050405020304" pitchFamily="18" charset="0"/>
                <a:sym typeface="+mn-ea"/>
              </a:rPr>
              <a:t>)</a:t>
            </a:r>
            <a:endParaRPr lang="en-US" altLang="en-US" b="1" dirty="0">
              <a:solidFill>
                <a:srgbClr val="004282"/>
              </a:solidFill>
              <a:cs typeface="Times New Roman" panose="02020603050405020304" pitchFamily="18" charset="0"/>
            </a:endParaRPr>
          </a:p>
          <a:p>
            <a:pPr marR="285750"/>
            <a:r>
              <a:rPr lang="en-US" altLang="en-US" b="1" dirty="0">
                <a:solidFill>
                  <a:srgbClr val="004282"/>
                </a:solidFill>
                <a:cs typeface="Times New Roman" panose="02020603050405020304" pitchFamily="18" charset="0"/>
                <a:sym typeface="+mn-ea"/>
              </a:rPr>
              <a:t>B. Roshitha</a:t>
            </a:r>
            <a:r>
              <a:rPr lang="en-IN" altLang="en-US" b="1" dirty="0">
                <a:solidFill>
                  <a:srgbClr val="004282"/>
                </a:solidFill>
                <a:cs typeface="Times New Roman" panose="02020603050405020304" pitchFamily="18" charset="0"/>
                <a:sym typeface="+mn-ea"/>
              </a:rPr>
              <a:t>			</a:t>
            </a:r>
            <a:r>
              <a:rPr lang="en-US" b="1" dirty="0">
                <a:solidFill>
                  <a:srgbClr val="004282"/>
                </a:solidFill>
                <a:cs typeface="Times New Roman" panose="02020603050405020304" pitchFamily="18" charset="0"/>
                <a:sym typeface="+mn-ea"/>
              </a:rPr>
              <a:t>(</a:t>
            </a:r>
            <a:r>
              <a:rPr lang="en-US" altLang="en-US" b="1" dirty="0">
                <a:solidFill>
                  <a:srgbClr val="004282"/>
                </a:solidFill>
                <a:cs typeface="Times New Roman" panose="02020603050405020304" pitchFamily="18" charset="0"/>
                <a:sym typeface="+mn-ea"/>
              </a:rPr>
              <a:t> 23345A0501</a:t>
            </a:r>
            <a:r>
              <a:rPr lang="en-US" b="1" dirty="0">
                <a:solidFill>
                  <a:srgbClr val="004282"/>
                </a:solidFill>
                <a:cs typeface="Times New Roman" panose="02020603050405020304" pitchFamily="18" charset="0"/>
                <a:sym typeface="+mn-ea"/>
              </a:rPr>
              <a:t>)</a:t>
            </a:r>
            <a:endParaRPr lang="en-US" altLang="en-US" b="1" dirty="0">
              <a:solidFill>
                <a:srgbClr val="004282"/>
              </a:solidFill>
              <a:cs typeface="Times New Roman" panose="02020603050405020304" pitchFamily="18" charset="0"/>
            </a:endParaRPr>
          </a:p>
          <a:p>
            <a:pPr marR="285750"/>
            <a:r>
              <a:rPr lang="en-US" altLang="en-US" b="1" dirty="0">
                <a:solidFill>
                  <a:srgbClr val="004282"/>
                </a:solidFill>
                <a:cs typeface="Times New Roman" panose="02020603050405020304" pitchFamily="18" charset="0"/>
              </a:rPr>
              <a:t>D. Chaitanya Kumar </a:t>
            </a:r>
            <a:r>
              <a:rPr lang="en-IN" altLang="en-US" b="1" dirty="0">
                <a:solidFill>
                  <a:srgbClr val="004282"/>
                </a:solidFill>
                <a:cs typeface="Times New Roman" panose="02020603050405020304" pitchFamily="18" charset="0"/>
              </a:rPr>
              <a:t>	</a:t>
            </a:r>
            <a:r>
              <a:rPr lang="en-US" b="1" dirty="0">
                <a:solidFill>
                  <a:srgbClr val="004282"/>
                </a:solidFill>
                <a:cs typeface="Times New Roman" panose="02020603050405020304" pitchFamily="18" charset="0"/>
                <a:sym typeface="+mn-ea"/>
              </a:rPr>
              <a:t>(</a:t>
            </a:r>
            <a:r>
              <a:rPr lang="en-US" altLang="en-US" b="1" dirty="0">
                <a:solidFill>
                  <a:srgbClr val="004282"/>
                </a:solidFill>
                <a:cs typeface="Times New Roman" panose="02020603050405020304" pitchFamily="18" charset="0"/>
                <a:sym typeface="+mn-ea"/>
              </a:rPr>
              <a:t> 22341A0545</a:t>
            </a:r>
            <a:r>
              <a:rPr lang="en-US" b="1" dirty="0">
                <a:solidFill>
                  <a:srgbClr val="004282"/>
                </a:solidFill>
                <a:cs typeface="Times New Roman" panose="02020603050405020304" pitchFamily="18" charset="0"/>
                <a:sym typeface="+mn-ea"/>
              </a:rPr>
              <a:t>)</a:t>
            </a:r>
            <a:endParaRPr lang="en-US" altLang="en-US" b="1" dirty="0">
              <a:solidFill>
                <a:srgbClr val="004282"/>
              </a:solidFill>
              <a:cs typeface="Times New Roman" panose="02020603050405020304" pitchFamily="18" charset="0"/>
            </a:endParaRPr>
          </a:p>
          <a:p>
            <a:pPr marR="285750"/>
            <a:r>
              <a:rPr lang="en-US" altLang="en-US" b="1" dirty="0">
                <a:solidFill>
                  <a:srgbClr val="004282"/>
                </a:solidFill>
                <a:cs typeface="Times New Roman" panose="02020603050405020304" pitchFamily="18" charset="0"/>
                <a:sym typeface="+mn-ea"/>
              </a:rPr>
              <a:t>D. Aditya</a:t>
            </a:r>
            <a:r>
              <a:rPr lang="en-IN" altLang="en-US" b="1" dirty="0">
                <a:solidFill>
                  <a:srgbClr val="004282"/>
                </a:solidFill>
                <a:cs typeface="Times New Roman" panose="02020603050405020304" pitchFamily="18" charset="0"/>
                <a:sym typeface="+mn-ea"/>
              </a:rPr>
              <a:t> 			</a:t>
            </a:r>
            <a:r>
              <a:rPr lang="en-US" b="1" dirty="0">
                <a:solidFill>
                  <a:srgbClr val="004282"/>
                </a:solidFill>
                <a:cs typeface="Times New Roman" panose="02020603050405020304" pitchFamily="18" charset="0"/>
                <a:sym typeface="+mn-ea"/>
              </a:rPr>
              <a:t>(</a:t>
            </a:r>
            <a:r>
              <a:rPr lang="en-US" altLang="en-US" b="1" dirty="0">
                <a:solidFill>
                  <a:srgbClr val="004282"/>
                </a:solidFill>
                <a:cs typeface="Times New Roman" panose="02020603050405020304" pitchFamily="18" charset="0"/>
                <a:sym typeface="+mn-ea"/>
              </a:rPr>
              <a:t> 22341A0540</a:t>
            </a:r>
            <a:r>
              <a:rPr lang="en-US" b="1" dirty="0">
                <a:solidFill>
                  <a:srgbClr val="004282"/>
                </a:solidFill>
                <a:cs typeface="Times New Roman" panose="02020603050405020304" pitchFamily="18" charset="0"/>
                <a:sym typeface="+mn-ea"/>
              </a:rPr>
              <a:t>)</a:t>
            </a:r>
            <a:endParaRPr lang="en-US" altLang="en-US" b="1" dirty="0">
              <a:solidFill>
                <a:srgbClr val="004282"/>
              </a:solidFill>
              <a:cs typeface="Times New Roman" panose="02020603050405020304" pitchFamily="18" charset="0"/>
              <a:sym typeface="+mn-ea"/>
            </a:endParaRPr>
          </a:p>
          <a:p>
            <a:pPr marR="285750"/>
            <a:r>
              <a:rPr lang="en-US" altLang="en-US" b="1" dirty="0">
                <a:solidFill>
                  <a:srgbClr val="004282"/>
                </a:solidFill>
                <a:cs typeface="Times New Roman" panose="02020603050405020304" pitchFamily="18" charset="0"/>
              </a:rPr>
              <a:t>G. Manikant</a:t>
            </a:r>
            <a:r>
              <a:rPr lang="en-IN" altLang="en-US" b="1" dirty="0">
                <a:solidFill>
                  <a:srgbClr val="004282"/>
                </a:solidFill>
                <a:cs typeface="Times New Roman" panose="02020603050405020304" pitchFamily="18" charset="0"/>
              </a:rPr>
              <a:t>a		</a:t>
            </a:r>
            <a:r>
              <a:rPr lang="en-US" b="1" dirty="0">
                <a:solidFill>
                  <a:srgbClr val="004282"/>
                </a:solidFill>
                <a:cs typeface="Times New Roman" panose="02020603050405020304" pitchFamily="18" charset="0"/>
              </a:rPr>
              <a:t>(</a:t>
            </a:r>
            <a:r>
              <a:rPr lang="en-US" altLang="en-US" b="1" dirty="0">
                <a:solidFill>
                  <a:srgbClr val="004282"/>
                </a:solidFill>
                <a:cs typeface="Times New Roman" panose="02020603050405020304" pitchFamily="18" charset="0"/>
              </a:rPr>
              <a:t> 22341A0560</a:t>
            </a:r>
            <a:r>
              <a:rPr lang="en-US" b="1" dirty="0">
                <a:solidFill>
                  <a:srgbClr val="004282"/>
                </a:solidFill>
                <a:cs typeface="Times New Roman" panose="02020603050405020304" pitchFamily="18" charset="0"/>
              </a:rPr>
              <a:t>)</a:t>
            </a:r>
            <a:endParaRPr lang="en-IN" sz="1800" dirty="0">
              <a:solidFill>
                <a:srgbClr val="004282"/>
              </a:solidFill>
            </a:endParaRPr>
          </a:p>
        </p:txBody>
      </p:sp>
      <p:sp>
        <p:nvSpPr>
          <p:cNvPr id="5" name="TextBox 4"/>
          <p:cNvSpPr txBox="1"/>
          <p:nvPr/>
        </p:nvSpPr>
        <p:spPr>
          <a:xfrm>
            <a:off x="2365637" y="4362786"/>
            <a:ext cx="4585446" cy="156845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US" altLang="en-US" b="1" dirty="0">
                <a:solidFill>
                  <a:srgbClr val="00B050"/>
                </a:solidFill>
                <a:cs typeface="Times New Roman" panose="02020603050405020304" pitchFamily="18" charset="0"/>
              </a:rPr>
              <a:t> Dr. P. Kanchanamala</a:t>
            </a:r>
            <a:r>
              <a:rPr lang="en-US" b="1" dirty="0">
                <a:solidFill>
                  <a:srgbClr val="00B050"/>
                </a:solidFill>
                <a:cs typeface="Times New Roman" panose="02020603050405020304" pitchFamily="18" charset="0"/>
              </a:rPr>
              <a:t> </a:t>
            </a:r>
          </a:p>
          <a:p>
            <a:pPr algn="ctr"/>
            <a:r>
              <a:rPr lang="en-US" sz="2400" b="1" dirty="0">
                <a:solidFill>
                  <a:srgbClr val="00B050"/>
                </a:solidFill>
                <a:cs typeface="Times New Roman" panose="02020603050405020304" pitchFamily="18" charset="0"/>
              </a:rPr>
              <a:t>Associate Professor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86077-61D0-1317-2BA5-69564BCC21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10D4BB-9922-B429-39D7-7ED490BB2E54}"/>
              </a:ext>
            </a:extLst>
          </p:cNvPr>
          <p:cNvSpPr txBox="1"/>
          <p:nvPr/>
        </p:nvSpPr>
        <p:spPr>
          <a:xfrm>
            <a:off x="544029" y="949859"/>
            <a:ext cx="2553734" cy="461665"/>
          </a:xfrm>
          <a:prstGeom prst="rect">
            <a:avLst/>
          </a:prstGeom>
          <a:noFill/>
        </p:spPr>
        <p:txBody>
          <a:bodyPr wrap="square" rtlCol="0">
            <a:spAutoFit/>
          </a:bodyPr>
          <a:lstStyle/>
          <a:p>
            <a:r>
              <a:rPr lang="en-IN" b="1" dirty="0"/>
              <a:t>Reference 15</a:t>
            </a:r>
          </a:p>
        </p:txBody>
      </p:sp>
      <p:sp>
        <p:nvSpPr>
          <p:cNvPr id="6" name="TextBox 5">
            <a:extLst>
              <a:ext uri="{FF2B5EF4-FFF2-40B4-BE49-F238E27FC236}">
                <a16:creationId xmlns:a16="http://schemas.microsoft.com/office/drawing/2014/main" id="{FEAC0E90-FE5A-E981-E87F-B473BBCA5883}"/>
              </a:ext>
            </a:extLst>
          </p:cNvPr>
          <p:cNvSpPr txBox="1"/>
          <p:nvPr/>
        </p:nvSpPr>
        <p:spPr>
          <a:xfrm>
            <a:off x="544029" y="1411524"/>
            <a:ext cx="8511348" cy="4388637"/>
          </a:xfrm>
          <a:prstGeom prst="rect">
            <a:avLst/>
          </a:prstGeom>
          <a:noFill/>
        </p:spPr>
        <p:txBody>
          <a:bodyPr wrap="square">
            <a:spAutoFit/>
          </a:bodyPr>
          <a:lstStyle/>
          <a:p>
            <a:pPr algn="just"/>
            <a:endParaRPr lang="en-US" sz="1800" b="0" i="0" dirty="0">
              <a:solidFill>
                <a:schemeClr val="tx1"/>
              </a:solidFill>
              <a:effectLst/>
              <a:cs typeface="Times New Roman" panose="02020603050405020304" pitchFamily="18" charset="0"/>
            </a:endParaRPr>
          </a:p>
          <a:p>
            <a:pPr algn="just"/>
            <a:r>
              <a:rPr lang="en-US" sz="1800" b="0" i="0" dirty="0">
                <a:solidFill>
                  <a:schemeClr val="tx1"/>
                </a:solidFill>
                <a:effectLst/>
                <a:cs typeface="Times New Roman" panose="02020603050405020304" pitchFamily="18" charset="0"/>
              </a:rPr>
              <a:t>Najib, F. M. (2024). Sign language interpretation using machine learning and artificial intelligence. Neural Computing and Applications, 1-17.</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 </a:t>
            </a:r>
            <a:r>
              <a:rPr lang="en-US" sz="1800" dirty="0">
                <a:solidFill>
                  <a:schemeClr val="tx1"/>
                </a:solidFill>
                <a:cs typeface="Times New Roman" panose="02020603050405020304" pitchFamily="18" charset="0"/>
              </a:rPr>
              <a:t>This paper investigates the role of machine learning and artificial intelligence in enhancing sign language interpretation. The author explores various models that can process and interpret sign language gestures with improved accuracy.</a:t>
            </a:r>
          </a:p>
          <a:p>
            <a:pPr algn="just"/>
            <a:endParaRPr lang="en-US" sz="180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Machine Learning, Artificial Intelligence</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93%, Precision: 91%</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training set for real-world application.</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Difficulties with diverse signing styles.</a:t>
            </a:r>
          </a:p>
        </p:txBody>
      </p:sp>
      <p:sp>
        <p:nvSpPr>
          <p:cNvPr id="8" name="TextBox 7">
            <a:extLst>
              <a:ext uri="{FF2B5EF4-FFF2-40B4-BE49-F238E27FC236}">
                <a16:creationId xmlns:a16="http://schemas.microsoft.com/office/drawing/2014/main" id="{1B363009-CD9E-29ED-92D6-75E19F73DDD1}"/>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872679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026683" y="649646"/>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560150046"/>
              </p:ext>
            </p:extLst>
          </p:nvPr>
        </p:nvGraphicFramePr>
        <p:xfrm>
          <a:off x="432262" y="1111333"/>
          <a:ext cx="8556798" cy="5385995"/>
        </p:xfrm>
        <a:graphic>
          <a:graphicData uri="http://schemas.openxmlformats.org/drawingml/2006/table">
            <a:tbl>
              <a:tblPr>
                <a:tableStyleId>{5940675A-B579-460E-94D1-54222C63F5DA}</a:tableStyleId>
              </a:tblPr>
              <a:tblGrid>
                <a:gridCol w="812853">
                  <a:extLst>
                    <a:ext uri="{9D8B030D-6E8A-4147-A177-3AD203B41FA5}">
                      <a16:colId xmlns:a16="http://schemas.microsoft.com/office/drawing/2014/main" val="19043460"/>
                    </a:ext>
                  </a:extLst>
                </a:gridCol>
                <a:gridCol w="1297417">
                  <a:extLst>
                    <a:ext uri="{9D8B030D-6E8A-4147-A177-3AD203B41FA5}">
                      <a16:colId xmlns:a16="http://schemas.microsoft.com/office/drawing/2014/main" val="2213883790"/>
                    </a:ext>
                  </a:extLst>
                </a:gridCol>
                <a:gridCol w="677248">
                  <a:extLst>
                    <a:ext uri="{9D8B030D-6E8A-4147-A177-3AD203B41FA5}">
                      <a16:colId xmlns:a16="http://schemas.microsoft.com/office/drawing/2014/main" val="993050332"/>
                    </a:ext>
                  </a:extLst>
                </a:gridCol>
                <a:gridCol w="1821410">
                  <a:extLst>
                    <a:ext uri="{9D8B030D-6E8A-4147-A177-3AD203B41FA5}">
                      <a16:colId xmlns:a16="http://schemas.microsoft.com/office/drawing/2014/main" val="1648795179"/>
                    </a:ext>
                  </a:extLst>
                </a:gridCol>
                <a:gridCol w="944550">
                  <a:extLst>
                    <a:ext uri="{9D8B030D-6E8A-4147-A177-3AD203B41FA5}">
                      <a16:colId xmlns:a16="http://schemas.microsoft.com/office/drawing/2014/main" val="497205525"/>
                    </a:ext>
                  </a:extLst>
                </a:gridCol>
                <a:gridCol w="968245">
                  <a:extLst>
                    <a:ext uri="{9D8B030D-6E8A-4147-A177-3AD203B41FA5}">
                      <a16:colId xmlns:a16="http://schemas.microsoft.com/office/drawing/2014/main" val="4037252183"/>
                    </a:ext>
                  </a:extLst>
                </a:gridCol>
                <a:gridCol w="1196590">
                  <a:extLst>
                    <a:ext uri="{9D8B030D-6E8A-4147-A177-3AD203B41FA5}">
                      <a16:colId xmlns:a16="http://schemas.microsoft.com/office/drawing/2014/main" val="2185769404"/>
                    </a:ext>
                  </a:extLst>
                </a:gridCol>
                <a:gridCol w="838485">
                  <a:extLst>
                    <a:ext uri="{9D8B030D-6E8A-4147-A177-3AD203B41FA5}">
                      <a16:colId xmlns:a16="http://schemas.microsoft.com/office/drawing/2014/main" val="3563198731"/>
                    </a:ext>
                  </a:extLst>
                </a:gridCol>
              </a:tblGrid>
              <a:tr h="365201">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2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2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1959920">
                <a:tc>
                  <a:txBody>
                    <a:bodyPr/>
                    <a:lstStyle/>
                    <a:p>
                      <a:pPr algn="ctr" fontAlgn="b"/>
                      <a:r>
                        <a:rPr lang="en-IN" sz="1050" b="1" u="none" strike="noStrike" dirty="0">
                          <a:solidFill>
                            <a:srgbClr val="4C29E4"/>
                          </a:solidFill>
                          <a:effectLst/>
                          <a:latin typeface="Times New Roman" panose="02020603050405020304" pitchFamily="18" charset="0"/>
                          <a:cs typeface="Times New Roman" panose="02020603050405020304" pitchFamily="18" charset="0"/>
                        </a:rPr>
                        <a:t>Reference 1</a:t>
                      </a:r>
                      <a:endParaRPr lang="en-IN" sz="105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Real-time sign language detection: Empowering the disabled community</a:t>
                      </a:r>
                      <a:endParaRPr lang="en-US" sz="1100" b="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2024</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Develop a system to detect sign language gestures in real-time, aiming to enhance communication between hearing-impaired individuals and society. The research focuses on offering a practical tool to increase accessibility.</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to specific gestures.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Low performance under poor lighting.</a:t>
                      </a:r>
                      <a:endParaRPr lang="en-IN"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Provides a real-time system for sign language detection, aiding the disabled community.</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92%</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90%</a:t>
                      </a:r>
                      <a:endParaRPr lang="en-IN"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to specific sign languages; lacks cultural inclusivity.</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3055521">
                <a:tc>
                  <a:txBody>
                    <a:bodyPr/>
                    <a:lstStyle/>
                    <a:p>
                      <a:pPr algn="ctr" fontAlgn="b"/>
                      <a:r>
                        <a:rPr lang="en-IN" sz="1050" b="1" u="none" strike="noStrike" dirty="0">
                          <a:solidFill>
                            <a:srgbClr val="4C29E4"/>
                          </a:solidFill>
                          <a:effectLst/>
                          <a:latin typeface="Times New Roman" panose="02020603050405020304" pitchFamily="18" charset="0"/>
                          <a:cs typeface="Times New Roman" panose="02020603050405020304" pitchFamily="18" charset="0"/>
                        </a:rPr>
                        <a:t>Reference 2</a:t>
                      </a:r>
                      <a:endParaRPr lang="en-IN" sz="105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My Assistant SRSTC: Speech Recognition and Speech to Text Conversion</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2024</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The paper develops a speech-to-text conversion tool aimed at assisting people with disabilities and enhancing interactions. It focuses on speech recognition efficiency to increase accessibility in various environments.</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 computational resources required.</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Ineffective for uncommon languages.</a:t>
                      </a:r>
                      <a:endParaRPr lang="en-IN"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Integrates speech recognition and text conversion efficiently.</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85%</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Latency: 200 </a:t>
                      </a: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ms</a:t>
                      </a:r>
                      <a:endParaRPr lang="en-IN"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Lacks scalability for multiple languages and accents.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01330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026683" y="563286"/>
            <a:ext cx="2635624" cy="461665"/>
          </a:xfrm>
          <a:prstGeom prst="rect">
            <a:avLst/>
          </a:prstGeom>
          <a:noFill/>
        </p:spPr>
        <p:txBody>
          <a:bodyPr wrap="square" lIns="91440" tIns="45720" rIns="91440" bIns="45720" rtlCol="0" anchor="t">
            <a:spAutoFit/>
          </a:bodyPr>
          <a:lstStyle/>
          <a:p>
            <a:r>
              <a:rPr lang="en-IN" b="1" dirty="0">
                <a:latin typeface="Times New Roman"/>
              </a:rPr>
              <a:t>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3174407831"/>
              </p:ext>
            </p:extLst>
          </p:nvPr>
        </p:nvGraphicFramePr>
        <p:xfrm>
          <a:off x="403777" y="795130"/>
          <a:ext cx="8636229" cy="5394299"/>
        </p:xfrm>
        <a:graphic>
          <a:graphicData uri="http://schemas.openxmlformats.org/drawingml/2006/table">
            <a:tbl>
              <a:tblPr>
                <a:tableStyleId>{5940675A-B579-460E-94D1-54222C63F5DA}</a:tableStyleId>
              </a:tblPr>
              <a:tblGrid>
                <a:gridCol w="802664">
                  <a:extLst>
                    <a:ext uri="{9D8B030D-6E8A-4147-A177-3AD203B41FA5}">
                      <a16:colId xmlns:a16="http://schemas.microsoft.com/office/drawing/2014/main" val="19043460"/>
                    </a:ext>
                  </a:extLst>
                </a:gridCol>
                <a:gridCol w="1555164">
                  <a:extLst>
                    <a:ext uri="{9D8B030D-6E8A-4147-A177-3AD203B41FA5}">
                      <a16:colId xmlns:a16="http://schemas.microsoft.com/office/drawing/2014/main" val="2213883790"/>
                    </a:ext>
                  </a:extLst>
                </a:gridCol>
                <a:gridCol w="517639">
                  <a:extLst>
                    <a:ext uri="{9D8B030D-6E8A-4147-A177-3AD203B41FA5}">
                      <a16:colId xmlns:a16="http://schemas.microsoft.com/office/drawing/2014/main" val="993050332"/>
                    </a:ext>
                  </a:extLst>
                </a:gridCol>
                <a:gridCol w="1800926">
                  <a:extLst>
                    <a:ext uri="{9D8B030D-6E8A-4147-A177-3AD203B41FA5}">
                      <a16:colId xmlns:a16="http://schemas.microsoft.com/office/drawing/2014/main" val="1648795179"/>
                    </a:ext>
                  </a:extLst>
                </a:gridCol>
                <a:gridCol w="947414">
                  <a:extLst>
                    <a:ext uri="{9D8B030D-6E8A-4147-A177-3AD203B41FA5}">
                      <a16:colId xmlns:a16="http://schemas.microsoft.com/office/drawing/2014/main" val="497205525"/>
                    </a:ext>
                  </a:extLst>
                </a:gridCol>
                <a:gridCol w="1078581">
                  <a:extLst>
                    <a:ext uri="{9D8B030D-6E8A-4147-A177-3AD203B41FA5}">
                      <a16:colId xmlns:a16="http://schemas.microsoft.com/office/drawing/2014/main" val="4037252183"/>
                    </a:ext>
                  </a:extLst>
                </a:gridCol>
                <a:gridCol w="1092814">
                  <a:extLst>
                    <a:ext uri="{9D8B030D-6E8A-4147-A177-3AD203B41FA5}">
                      <a16:colId xmlns:a16="http://schemas.microsoft.com/office/drawing/2014/main" val="2185769404"/>
                    </a:ext>
                  </a:extLst>
                </a:gridCol>
                <a:gridCol w="841027">
                  <a:extLst>
                    <a:ext uri="{9D8B030D-6E8A-4147-A177-3AD203B41FA5}">
                      <a16:colId xmlns:a16="http://schemas.microsoft.com/office/drawing/2014/main" val="3563198731"/>
                    </a:ext>
                  </a:extLst>
                </a:gridCol>
              </a:tblGrid>
              <a:tr h="366128">
                <a:tc>
                  <a:txBody>
                    <a:bodyPr/>
                    <a:lstStyle/>
                    <a:p>
                      <a:pPr algn="l"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8331">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3</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Text-to-Speech Conversion Technology using Deep Learning Algorithms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2024</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Focus on improving the quality of text-to-speech systems using deep learning techniques. This research explores different algorithms for generating more natural, lifelike synthesized speech from text.</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 computational resources required.</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Ineffective for uncommon languages.</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Utilizes deep learning for accurate text-to-speech conversion.</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Naturalness: 94%</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Latency: 150 </a:t>
                      </a: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ms</a:t>
                      </a:r>
                      <a:endParaRPr lang="en-IN" sz="1100" dirty="0" err="1">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Does not address real-time applications or multilingual support.</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379840">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4</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Advancements in Speech-to-Text Systems for the Hearing Impaired</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2024</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The study discusses advances in speech-to-text technology that helps individuals with hearing impairment. It develops improved algorithms for faster and more accurate transcription of spoken language into text.</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Poor accuracy with fast speech.</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dataset for training.</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Advances speech-to-text for hearing-impaired individuals.</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89%</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88%</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testing scope; does not fully explore real-world deployment.</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1992102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026683" y="563286"/>
            <a:ext cx="2635624" cy="461665"/>
          </a:xfrm>
          <a:prstGeom prst="rect">
            <a:avLst/>
          </a:prstGeom>
          <a:noFill/>
        </p:spPr>
        <p:txBody>
          <a:bodyPr wrap="square" lIns="91440" tIns="45720" rIns="91440" bIns="45720" rtlCol="0" anchor="t">
            <a:spAutoFit/>
          </a:bodyPr>
          <a:lstStyle/>
          <a:p>
            <a:r>
              <a:rPr lang="en-IN" b="1" dirty="0">
                <a:latin typeface="Times New Roman"/>
              </a:rPr>
              <a:t>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953971368"/>
              </p:ext>
            </p:extLst>
          </p:nvPr>
        </p:nvGraphicFramePr>
        <p:xfrm>
          <a:off x="416200" y="882098"/>
          <a:ext cx="8731366" cy="5367848"/>
        </p:xfrm>
        <a:graphic>
          <a:graphicData uri="http://schemas.openxmlformats.org/drawingml/2006/table">
            <a:tbl>
              <a:tblPr>
                <a:tableStyleId>{5940675A-B579-460E-94D1-54222C63F5DA}</a:tableStyleId>
              </a:tblPr>
              <a:tblGrid>
                <a:gridCol w="811508">
                  <a:extLst>
                    <a:ext uri="{9D8B030D-6E8A-4147-A177-3AD203B41FA5}">
                      <a16:colId xmlns:a16="http://schemas.microsoft.com/office/drawing/2014/main" val="19043460"/>
                    </a:ext>
                  </a:extLst>
                </a:gridCol>
                <a:gridCol w="1893788">
                  <a:extLst>
                    <a:ext uri="{9D8B030D-6E8A-4147-A177-3AD203B41FA5}">
                      <a16:colId xmlns:a16="http://schemas.microsoft.com/office/drawing/2014/main" val="2213883790"/>
                    </a:ext>
                  </a:extLst>
                </a:gridCol>
                <a:gridCol w="702328">
                  <a:extLst>
                    <a:ext uri="{9D8B030D-6E8A-4147-A177-3AD203B41FA5}">
                      <a16:colId xmlns:a16="http://schemas.microsoft.com/office/drawing/2014/main" val="993050332"/>
                    </a:ext>
                  </a:extLst>
                </a:gridCol>
                <a:gridCol w="1320286">
                  <a:extLst>
                    <a:ext uri="{9D8B030D-6E8A-4147-A177-3AD203B41FA5}">
                      <a16:colId xmlns:a16="http://schemas.microsoft.com/office/drawing/2014/main" val="1648795179"/>
                    </a:ext>
                  </a:extLst>
                </a:gridCol>
                <a:gridCol w="957851">
                  <a:extLst>
                    <a:ext uri="{9D8B030D-6E8A-4147-A177-3AD203B41FA5}">
                      <a16:colId xmlns:a16="http://schemas.microsoft.com/office/drawing/2014/main" val="497205525"/>
                    </a:ext>
                  </a:extLst>
                </a:gridCol>
                <a:gridCol w="1115822">
                  <a:extLst>
                    <a:ext uri="{9D8B030D-6E8A-4147-A177-3AD203B41FA5}">
                      <a16:colId xmlns:a16="http://schemas.microsoft.com/office/drawing/2014/main" val="4037252183"/>
                    </a:ext>
                  </a:extLst>
                </a:gridCol>
                <a:gridCol w="1027061">
                  <a:extLst>
                    <a:ext uri="{9D8B030D-6E8A-4147-A177-3AD203B41FA5}">
                      <a16:colId xmlns:a16="http://schemas.microsoft.com/office/drawing/2014/main" val="2185769404"/>
                    </a:ext>
                  </a:extLst>
                </a:gridCol>
                <a:gridCol w="902722">
                  <a:extLst>
                    <a:ext uri="{9D8B030D-6E8A-4147-A177-3AD203B41FA5}">
                      <a16:colId xmlns:a16="http://schemas.microsoft.com/office/drawing/2014/main" val="3563198731"/>
                    </a:ext>
                  </a:extLst>
                </a:gridCol>
              </a:tblGrid>
              <a:tr h="344092">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488939">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5</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Speech-to-Text and Text-to-Speech Recognition Using Deep Learning</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paper explores the conversion of speech to text and text to speech using advanced deep learning techniques. The authors aim to enhance the real-time performance and accuracy of both processes.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 latency in real-time systems.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Struggles with dialect variations.</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Combines speech-to-text and text-to-speech using deep learning.</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91%</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87%</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Computationally expensive; lacks optimization for resource-constrained devices.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534817">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6</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Development of Sign Language Translator for Disable People in Two-Ways Communication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work focuses on the development of a bi-directional sign language translator, which enables both speech-to-sign language and sign-to-speech translations to facilitate easier two-way communication.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gestures supported.</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 dependency on hardware specifications.</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Enables two-way communication for disabled users with a translator.</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86%</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Recall: 85%</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endParaRPr lang="en-US" sz="1100" dirty="0">
                        <a:latin typeface="Times New Roman" panose="02020603050405020304" pitchFamily="18" charset="0"/>
                        <a:cs typeface="Times New Roman" panose="02020603050405020304" pitchFamily="18" charset="0"/>
                      </a:endParaRPr>
                    </a:p>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Focuses on limited languages; lacks detailed usability testing.</a:t>
                      </a:r>
                      <a:endParaRPr lang="en-IN"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IN"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324024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1504461831"/>
              </p:ext>
            </p:extLst>
          </p:nvPr>
        </p:nvGraphicFramePr>
        <p:xfrm>
          <a:off x="391353" y="708163"/>
          <a:ext cx="8608955" cy="5810294"/>
        </p:xfrm>
        <a:graphic>
          <a:graphicData uri="http://schemas.openxmlformats.org/drawingml/2006/table">
            <a:tbl>
              <a:tblPr>
                <a:tableStyleId>{5940675A-B579-460E-94D1-54222C63F5DA}</a:tableStyleId>
              </a:tblPr>
              <a:tblGrid>
                <a:gridCol w="810088">
                  <a:extLst>
                    <a:ext uri="{9D8B030D-6E8A-4147-A177-3AD203B41FA5}">
                      <a16:colId xmlns:a16="http://schemas.microsoft.com/office/drawing/2014/main" val="19043460"/>
                    </a:ext>
                  </a:extLst>
                </a:gridCol>
                <a:gridCol w="1774370">
                  <a:extLst>
                    <a:ext uri="{9D8B030D-6E8A-4147-A177-3AD203B41FA5}">
                      <a16:colId xmlns:a16="http://schemas.microsoft.com/office/drawing/2014/main" val="2213883790"/>
                    </a:ext>
                  </a:extLst>
                </a:gridCol>
                <a:gridCol w="514206">
                  <a:extLst>
                    <a:ext uri="{9D8B030D-6E8A-4147-A177-3AD203B41FA5}">
                      <a16:colId xmlns:a16="http://schemas.microsoft.com/office/drawing/2014/main" val="993050332"/>
                    </a:ext>
                  </a:extLst>
                </a:gridCol>
                <a:gridCol w="1730745">
                  <a:extLst>
                    <a:ext uri="{9D8B030D-6E8A-4147-A177-3AD203B41FA5}">
                      <a16:colId xmlns:a16="http://schemas.microsoft.com/office/drawing/2014/main" val="1648795179"/>
                    </a:ext>
                  </a:extLst>
                </a:gridCol>
                <a:gridCol w="877299">
                  <a:extLst>
                    <a:ext uri="{9D8B030D-6E8A-4147-A177-3AD203B41FA5}">
                      <a16:colId xmlns:a16="http://schemas.microsoft.com/office/drawing/2014/main" val="497205525"/>
                    </a:ext>
                  </a:extLst>
                </a:gridCol>
                <a:gridCol w="1141289">
                  <a:extLst>
                    <a:ext uri="{9D8B030D-6E8A-4147-A177-3AD203B41FA5}">
                      <a16:colId xmlns:a16="http://schemas.microsoft.com/office/drawing/2014/main" val="4037252183"/>
                    </a:ext>
                  </a:extLst>
                </a:gridCol>
                <a:gridCol w="953164">
                  <a:extLst>
                    <a:ext uri="{9D8B030D-6E8A-4147-A177-3AD203B41FA5}">
                      <a16:colId xmlns:a16="http://schemas.microsoft.com/office/drawing/2014/main" val="2185769404"/>
                    </a:ext>
                  </a:extLst>
                </a:gridCol>
                <a:gridCol w="807794">
                  <a:extLst>
                    <a:ext uri="{9D8B030D-6E8A-4147-A177-3AD203B41FA5}">
                      <a16:colId xmlns:a16="http://schemas.microsoft.com/office/drawing/2014/main" val="3563198731"/>
                    </a:ext>
                  </a:extLst>
                </a:gridCol>
              </a:tblGrid>
              <a:tr h="365427">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3252">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7</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 A Comprehensive Review on Indian Sign Language Recognition System using Vision based Approaches</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review paper explores various vision-based approaches used in Indian sign language recognition. It discusses their strengths and limitations and gives insights into improving current models for better sign language understanding.</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recognition range.</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Lack of dynamic sign interpretation.</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Comprehensive review of Indian sign language recognition methods.</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 Accuracy: 87%</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 Precision: 83%</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Primarily theoretical; lacks implementation insights.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801615">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8</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Speech Synthesis: An Empirical Analysis of Various Techniques in Text to Speech Generation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paper presents a comprehensive analysis of multiple speech synthesis techniques. It aims to assess which methods provide the most efficient and accurate text-to-speech conversion for real-time applications.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Resource-intensive models.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for low-resource environments.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Analyzes</a:t>
                      </a: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 various techniques in text-to-speech generation.</a:t>
                      </a:r>
                      <a:endParaRPr lang="en-US" sz="1100" dirty="0">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Synthesis Quality: 92%</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Response Time: 170 </a:t>
                      </a: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ms</a:t>
                      </a:r>
                      <a:endParaRPr lang="en-IN" sz="1100" dirty="0" err="1">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insufficient focus on user experience and practical deployment.</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407710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1188590345"/>
              </p:ext>
            </p:extLst>
          </p:nvPr>
        </p:nvGraphicFramePr>
        <p:xfrm>
          <a:off x="391353" y="708163"/>
          <a:ext cx="8608953" cy="5810294"/>
        </p:xfrm>
        <a:graphic>
          <a:graphicData uri="http://schemas.openxmlformats.org/drawingml/2006/table">
            <a:tbl>
              <a:tblPr>
                <a:tableStyleId>{5940675A-B579-460E-94D1-54222C63F5DA}</a:tableStyleId>
              </a:tblPr>
              <a:tblGrid>
                <a:gridCol w="890456">
                  <a:extLst>
                    <a:ext uri="{9D8B030D-6E8A-4147-A177-3AD203B41FA5}">
                      <a16:colId xmlns:a16="http://schemas.microsoft.com/office/drawing/2014/main" val="19043460"/>
                    </a:ext>
                  </a:extLst>
                </a:gridCol>
                <a:gridCol w="1694001">
                  <a:extLst>
                    <a:ext uri="{9D8B030D-6E8A-4147-A177-3AD203B41FA5}">
                      <a16:colId xmlns:a16="http://schemas.microsoft.com/office/drawing/2014/main" val="2213883790"/>
                    </a:ext>
                  </a:extLst>
                </a:gridCol>
                <a:gridCol w="514206">
                  <a:extLst>
                    <a:ext uri="{9D8B030D-6E8A-4147-A177-3AD203B41FA5}">
                      <a16:colId xmlns:a16="http://schemas.microsoft.com/office/drawing/2014/main" val="993050332"/>
                    </a:ext>
                  </a:extLst>
                </a:gridCol>
                <a:gridCol w="1730745">
                  <a:extLst>
                    <a:ext uri="{9D8B030D-6E8A-4147-A177-3AD203B41FA5}">
                      <a16:colId xmlns:a16="http://schemas.microsoft.com/office/drawing/2014/main" val="1648795179"/>
                    </a:ext>
                  </a:extLst>
                </a:gridCol>
                <a:gridCol w="877299">
                  <a:extLst>
                    <a:ext uri="{9D8B030D-6E8A-4147-A177-3AD203B41FA5}">
                      <a16:colId xmlns:a16="http://schemas.microsoft.com/office/drawing/2014/main" val="497205525"/>
                    </a:ext>
                  </a:extLst>
                </a:gridCol>
                <a:gridCol w="1141288">
                  <a:extLst>
                    <a:ext uri="{9D8B030D-6E8A-4147-A177-3AD203B41FA5}">
                      <a16:colId xmlns:a16="http://schemas.microsoft.com/office/drawing/2014/main" val="4037252183"/>
                    </a:ext>
                  </a:extLst>
                </a:gridCol>
                <a:gridCol w="953164">
                  <a:extLst>
                    <a:ext uri="{9D8B030D-6E8A-4147-A177-3AD203B41FA5}">
                      <a16:colId xmlns:a16="http://schemas.microsoft.com/office/drawing/2014/main" val="2185769404"/>
                    </a:ext>
                  </a:extLst>
                </a:gridCol>
                <a:gridCol w="807794">
                  <a:extLst>
                    <a:ext uri="{9D8B030D-6E8A-4147-A177-3AD203B41FA5}">
                      <a16:colId xmlns:a16="http://schemas.microsoft.com/office/drawing/2014/main" val="3563198731"/>
                    </a:ext>
                  </a:extLst>
                </a:gridCol>
              </a:tblGrid>
              <a:tr h="365427">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3252">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9</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Text to Speech Synthesis: A Systematic Review, Deep Learning-Based Architecture and Future Research Direction</a:t>
                      </a:r>
                      <a:endParaRPr lang="en-IN" sz="1100" b="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2022</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systematic review delves into the various deep learning architectures employed for text-to-speech synthesis. The paper suggests improvements and future directions for the field to enhance speech quality and versatility.</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Training complexity.</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Requires high-end hardware.</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Comprehensive review of TTS technologies and future directions.</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 Speech Quality: 95%</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Conversion Time: 120 </a:t>
                      </a: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ms</a:t>
                      </a:r>
                      <a:endParaRPr lang="en-IN" sz="1100" dirty="0" err="1">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Lacks practical implementation and real-world use-case testing.</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801615">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10</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Indian Sign Language to Speech Conversion Using Convolutional Neural Network</a:t>
                      </a:r>
                      <a:endParaRPr lang="en-US" sz="1100" b="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2022</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paper proposes a convolutional neural network (CNN) for converting Indian sign language gestures into speech. It focuses on developing a reliable translation system for communicating with the speech-impaired community.</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Resource-intensive models.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for low-resource environments.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Employs CNN for accurate sign-to-speech conversion.</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89%</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84%</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to Indian Sign Language; lacks real-time system optimization.</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52201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3374563220"/>
              </p:ext>
            </p:extLst>
          </p:nvPr>
        </p:nvGraphicFramePr>
        <p:xfrm>
          <a:off x="391353" y="708163"/>
          <a:ext cx="8608953" cy="5810294"/>
        </p:xfrm>
        <a:graphic>
          <a:graphicData uri="http://schemas.openxmlformats.org/drawingml/2006/table">
            <a:tbl>
              <a:tblPr>
                <a:tableStyleId>{5940675A-B579-460E-94D1-54222C63F5DA}</a:tableStyleId>
              </a:tblPr>
              <a:tblGrid>
                <a:gridCol w="890456">
                  <a:extLst>
                    <a:ext uri="{9D8B030D-6E8A-4147-A177-3AD203B41FA5}">
                      <a16:colId xmlns:a16="http://schemas.microsoft.com/office/drawing/2014/main" val="19043460"/>
                    </a:ext>
                  </a:extLst>
                </a:gridCol>
                <a:gridCol w="1694001">
                  <a:extLst>
                    <a:ext uri="{9D8B030D-6E8A-4147-A177-3AD203B41FA5}">
                      <a16:colId xmlns:a16="http://schemas.microsoft.com/office/drawing/2014/main" val="2213883790"/>
                    </a:ext>
                  </a:extLst>
                </a:gridCol>
                <a:gridCol w="514206">
                  <a:extLst>
                    <a:ext uri="{9D8B030D-6E8A-4147-A177-3AD203B41FA5}">
                      <a16:colId xmlns:a16="http://schemas.microsoft.com/office/drawing/2014/main" val="993050332"/>
                    </a:ext>
                  </a:extLst>
                </a:gridCol>
                <a:gridCol w="1730745">
                  <a:extLst>
                    <a:ext uri="{9D8B030D-6E8A-4147-A177-3AD203B41FA5}">
                      <a16:colId xmlns:a16="http://schemas.microsoft.com/office/drawing/2014/main" val="1648795179"/>
                    </a:ext>
                  </a:extLst>
                </a:gridCol>
                <a:gridCol w="877299">
                  <a:extLst>
                    <a:ext uri="{9D8B030D-6E8A-4147-A177-3AD203B41FA5}">
                      <a16:colId xmlns:a16="http://schemas.microsoft.com/office/drawing/2014/main" val="497205525"/>
                    </a:ext>
                  </a:extLst>
                </a:gridCol>
                <a:gridCol w="1141288">
                  <a:extLst>
                    <a:ext uri="{9D8B030D-6E8A-4147-A177-3AD203B41FA5}">
                      <a16:colId xmlns:a16="http://schemas.microsoft.com/office/drawing/2014/main" val="4037252183"/>
                    </a:ext>
                  </a:extLst>
                </a:gridCol>
                <a:gridCol w="953164">
                  <a:extLst>
                    <a:ext uri="{9D8B030D-6E8A-4147-A177-3AD203B41FA5}">
                      <a16:colId xmlns:a16="http://schemas.microsoft.com/office/drawing/2014/main" val="2185769404"/>
                    </a:ext>
                  </a:extLst>
                </a:gridCol>
                <a:gridCol w="807794">
                  <a:extLst>
                    <a:ext uri="{9D8B030D-6E8A-4147-A177-3AD203B41FA5}">
                      <a16:colId xmlns:a16="http://schemas.microsoft.com/office/drawing/2014/main" val="3563198731"/>
                    </a:ext>
                  </a:extLst>
                </a:gridCol>
              </a:tblGrid>
              <a:tr h="365427">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3252">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11</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Different Methods Review for Speech to Text and Text to Speech Conversion</a:t>
                      </a:r>
                      <a:endParaRPr lang="en-US" sz="1100" b="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a:latin typeface="Times New Roman" panose="02020603050405020304" pitchFamily="18" charset="0"/>
                        <a:cs typeface="Times New Roman" panose="02020603050405020304" pitchFamily="18" charset="0"/>
                      </a:endParaRPr>
                    </a:p>
                    <a:p>
                      <a:pPr marL="0" lvl="0" indent="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2020</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The paper presents a review of various methods used in speech-to-text and text-to-speech conversion. It discusses the strengths and weaknesses of each approach to highlight the most effective for practical implementations.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is hindered by accents.</a:t>
                      </a:r>
                      <a:endParaRPr lang="en-US" sz="110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to fixed vocabulary sets.</a:t>
                      </a:r>
                      <a:endParaRPr lang="en-IN" sz="110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Highlights multiple approaches for speech-text conversions.</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Speech Recognition Accuracy: 87%</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Text Synthesis Quality: 89%</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Outdated methods and limited focus on modern AI techniques.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801615">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12</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An Efficient Speech to Sign Language Conversion and Text Recognition Through Live Gesture</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2024</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research focuses on creating an efficient conversion system from speech to sign language using live gestures. The aim is to recognize spoken words and translate them into both sign language gestures and text.</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Real-time processing issues.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recognition for non-native signs.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Combines speech-to-sign and gesture-based text recognition.</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Speech-to-Text Accuracy: 92%</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Gesture Recognition Accuracy: 85%</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Insufficient details on accuracy and user experience testing.</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1463336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848942248"/>
              </p:ext>
            </p:extLst>
          </p:nvPr>
        </p:nvGraphicFramePr>
        <p:xfrm>
          <a:off x="391353" y="708163"/>
          <a:ext cx="8608953" cy="5863353"/>
        </p:xfrm>
        <a:graphic>
          <a:graphicData uri="http://schemas.openxmlformats.org/drawingml/2006/table">
            <a:tbl>
              <a:tblPr>
                <a:tableStyleId>{5940675A-B579-460E-94D1-54222C63F5DA}</a:tableStyleId>
              </a:tblPr>
              <a:tblGrid>
                <a:gridCol w="890456">
                  <a:extLst>
                    <a:ext uri="{9D8B030D-6E8A-4147-A177-3AD203B41FA5}">
                      <a16:colId xmlns:a16="http://schemas.microsoft.com/office/drawing/2014/main" val="19043460"/>
                    </a:ext>
                  </a:extLst>
                </a:gridCol>
                <a:gridCol w="1694001">
                  <a:extLst>
                    <a:ext uri="{9D8B030D-6E8A-4147-A177-3AD203B41FA5}">
                      <a16:colId xmlns:a16="http://schemas.microsoft.com/office/drawing/2014/main" val="2213883790"/>
                    </a:ext>
                  </a:extLst>
                </a:gridCol>
                <a:gridCol w="514206">
                  <a:extLst>
                    <a:ext uri="{9D8B030D-6E8A-4147-A177-3AD203B41FA5}">
                      <a16:colId xmlns:a16="http://schemas.microsoft.com/office/drawing/2014/main" val="993050332"/>
                    </a:ext>
                  </a:extLst>
                </a:gridCol>
                <a:gridCol w="1730745">
                  <a:extLst>
                    <a:ext uri="{9D8B030D-6E8A-4147-A177-3AD203B41FA5}">
                      <a16:colId xmlns:a16="http://schemas.microsoft.com/office/drawing/2014/main" val="1648795179"/>
                    </a:ext>
                  </a:extLst>
                </a:gridCol>
                <a:gridCol w="877299">
                  <a:extLst>
                    <a:ext uri="{9D8B030D-6E8A-4147-A177-3AD203B41FA5}">
                      <a16:colId xmlns:a16="http://schemas.microsoft.com/office/drawing/2014/main" val="497205525"/>
                    </a:ext>
                  </a:extLst>
                </a:gridCol>
                <a:gridCol w="1141288">
                  <a:extLst>
                    <a:ext uri="{9D8B030D-6E8A-4147-A177-3AD203B41FA5}">
                      <a16:colId xmlns:a16="http://schemas.microsoft.com/office/drawing/2014/main" val="4037252183"/>
                    </a:ext>
                  </a:extLst>
                </a:gridCol>
                <a:gridCol w="953164">
                  <a:extLst>
                    <a:ext uri="{9D8B030D-6E8A-4147-A177-3AD203B41FA5}">
                      <a16:colId xmlns:a16="http://schemas.microsoft.com/office/drawing/2014/main" val="2185769404"/>
                    </a:ext>
                  </a:extLst>
                </a:gridCol>
                <a:gridCol w="807794">
                  <a:extLst>
                    <a:ext uri="{9D8B030D-6E8A-4147-A177-3AD203B41FA5}">
                      <a16:colId xmlns:a16="http://schemas.microsoft.com/office/drawing/2014/main" val="3563198731"/>
                    </a:ext>
                  </a:extLst>
                </a:gridCol>
              </a:tblGrid>
              <a:tr h="365427">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3252">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13</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Sign Language to Text Conversion Using RNN-LSTM</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dirty="0">
                        <a:latin typeface="Times New Roman" panose="02020603050405020304" pitchFamily="18" charset="0"/>
                        <a:cs typeface="Times New Roman" panose="02020603050405020304" pitchFamily="18" charset="0"/>
                      </a:endParaRPr>
                    </a:p>
                    <a:p>
                      <a:pPr marL="0" lvl="0" indent="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2023</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paper explores a system to convert Indian Sign Language gestures into text using RNN-LSTM models. The goal is to enhance the accuracy and efficiency of sign language recognition for seamless human-computer interaction.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Small training data sets.</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Lacks dynamic gesture interpretation.</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Leverages RNN-LSTM for efficient sign-to-text conversion.</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Recognition Accuracy: 90%</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Processing Speed: 110 </a:t>
                      </a:r>
                      <a:r>
                        <a:rPr lang="en-IN" sz="1100" b="0" i="0" u="none" strike="noStrike" noProof="0" dirty="0" err="1">
                          <a:solidFill>
                            <a:srgbClr val="000000"/>
                          </a:solidFill>
                          <a:effectLst/>
                          <a:latin typeface="Times New Roman" panose="02020603050405020304" pitchFamily="18" charset="0"/>
                          <a:cs typeface="Times New Roman" panose="02020603050405020304" pitchFamily="18" charset="0"/>
                        </a:rPr>
                        <a:t>ms</a:t>
                      </a:r>
                      <a:endParaRPr lang="en-US" sz="1100" dirty="0" err="1">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High computational cost; limited scalability to diverse sign languages.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801615">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14</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Conversion of Indian Sign Language to Speech by Using Deep Neural Network</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2022</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The research focuses on developing a deep neural network (DNN) model for translating Indian Sign Language to speech. This conversion system improves communication for individuals who rely on sign language as their primary mode of communication.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real-time application.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Performance impacted by gesture speed.</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Uses DNN for precise sign-to-speech conversion.</a:t>
                      </a: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88%</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85%</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Focuses only on Indian Sign Language; lacks multilingual capabilities.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966166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22901691"/>
              </p:ext>
            </p:extLst>
          </p:nvPr>
        </p:nvGraphicFramePr>
        <p:xfrm>
          <a:off x="403777" y="944217"/>
          <a:ext cx="8608951" cy="3008679"/>
        </p:xfrm>
        <a:graphic>
          <a:graphicData uri="http://schemas.openxmlformats.org/drawingml/2006/table">
            <a:tbl>
              <a:tblPr>
                <a:tableStyleId>{5940675A-B579-460E-94D1-54222C63F5DA}</a:tableStyleId>
              </a:tblPr>
              <a:tblGrid>
                <a:gridCol w="890456">
                  <a:extLst>
                    <a:ext uri="{9D8B030D-6E8A-4147-A177-3AD203B41FA5}">
                      <a16:colId xmlns:a16="http://schemas.microsoft.com/office/drawing/2014/main" val="19043460"/>
                    </a:ext>
                  </a:extLst>
                </a:gridCol>
                <a:gridCol w="1694000">
                  <a:extLst>
                    <a:ext uri="{9D8B030D-6E8A-4147-A177-3AD203B41FA5}">
                      <a16:colId xmlns:a16="http://schemas.microsoft.com/office/drawing/2014/main" val="2213883790"/>
                    </a:ext>
                  </a:extLst>
                </a:gridCol>
                <a:gridCol w="514206">
                  <a:extLst>
                    <a:ext uri="{9D8B030D-6E8A-4147-A177-3AD203B41FA5}">
                      <a16:colId xmlns:a16="http://schemas.microsoft.com/office/drawing/2014/main" val="993050332"/>
                    </a:ext>
                  </a:extLst>
                </a:gridCol>
                <a:gridCol w="1730745">
                  <a:extLst>
                    <a:ext uri="{9D8B030D-6E8A-4147-A177-3AD203B41FA5}">
                      <a16:colId xmlns:a16="http://schemas.microsoft.com/office/drawing/2014/main" val="1648795179"/>
                    </a:ext>
                  </a:extLst>
                </a:gridCol>
                <a:gridCol w="877299">
                  <a:extLst>
                    <a:ext uri="{9D8B030D-6E8A-4147-A177-3AD203B41FA5}">
                      <a16:colId xmlns:a16="http://schemas.microsoft.com/office/drawing/2014/main" val="497205525"/>
                    </a:ext>
                  </a:extLst>
                </a:gridCol>
                <a:gridCol w="1141287">
                  <a:extLst>
                    <a:ext uri="{9D8B030D-6E8A-4147-A177-3AD203B41FA5}">
                      <a16:colId xmlns:a16="http://schemas.microsoft.com/office/drawing/2014/main" val="4037252183"/>
                    </a:ext>
                  </a:extLst>
                </a:gridCol>
                <a:gridCol w="953164">
                  <a:extLst>
                    <a:ext uri="{9D8B030D-6E8A-4147-A177-3AD203B41FA5}">
                      <a16:colId xmlns:a16="http://schemas.microsoft.com/office/drawing/2014/main" val="2185769404"/>
                    </a:ext>
                  </a:extLst>
                </a:gridCol>
                <a:gridCol w="807794">
                  <a:extLst>
                    <a:ext uri="{9D8B030D-6E8A-4147-A177-3AD203B41FA5}">
                      <a16:colId xmlns:a16="http://schemas.microsoft.com/office/drawing/2014/main" val="3563198731"/>
                    </a:ext>
                  </a:extLst>
                </a:gridCol>
              </a:tblGrid>
              <a:tr h="365427">
                <a:tc>
                  <a:txBody>
                    <a:bodyPr/>
                    <a:lstStyle/>
                    <a:p>
                      <a:pPr algn="ctr" fontAlgn="b"/>
                      <a:endParaRPr lang="en-IN" sz="11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US" sz="1100" b="1" u="none" strike="noStrike" dirty="0">
                          <a:solidFill>
                            <a:srgbClr val="003399"/>
                          </a:solidFill>
                          <a:effectLst/>
                          <a:latin typeface="Times New Roman" panose="02020603050405020304" pitchFamily="18" charset="0"/>
                          <a:cs typeface="Times New Roman" panose="02020603050405020304" pitchFamily="18" charset="0"/>
                        </a:rPr>
                        <a:t>Title </a:t>
                      </a:r>
                      <a:endParaRPr lang="en-US"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year</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Objectives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Limitations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Advantages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Performance metrics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ctr" fontAlgn="b"/>
                      <a:r>
                        <a:rPr lang="en-IN" sz="1100" b="1" u="none" strike="noStrike" dirty="0">
                          <a:solidFill>
                            <a:srgbClr val="003399"/>
                          </a:solidFill>
                          <a:effectLst/>
                          <a:latin typeface="Times New Roman" panose="02020603050405020304" pitchFamily="18" charset="0"/>
                          <a:cs typeface="Times New Roman" panose="02020603050405020304" pitchFamily="18" charset="0"/>
                        </a:rPr>
                        <a:t>Gaps</a:t>
                      </a:r>
                      <a:endParaRPr lang="en-IN" sz="1100" b="1" i="0" u="none" strike="noStrike" dirty="0">
                        <a:solidFill>
                          <a:srgbClr val="003399"/>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1254314161"/>
                  </a:ext>
                </a:extLst>
              </a:tr>
              <a:tr h="2643252">
                <a:tc>
                  <a:txBody>
                    <a:bodyPr/>
                    <a:lstStyle/>
                    <a:p>
                      <a:pPr algn="ctr" fontAlgn="b"/>
                      <a:r>
                        <a:rPr lang="en-IN" sz="1100" b="1" u="none" strike="noStrike" dirty="0">
                          <a:solidFill>
                            <a:srgbClr val="4C29E4"/>
                          </a:solidFill>
                          <a:effectLst/>
                          <a:latin typeface="Times New Roman" panose="02020603050405020304" pitchFamily="18" charset="0"/>
                          <a:cs typeface="Times New Roman" panose="02020603050405020304" pitchFamily="18" charset="0"/>
                        </a:rPr>
                        <a:t>Reference 15</a:t>
                      </a:r>
                      <a:endParaRPr lang="en-IN" sz="1100" b="1" i="0" u="none" strike="noStrike" dirty="0">
                        <a:solidFill>
                          <a:srgbClr val="4C29E4"/>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Sign Language Interpretation Using Machine Learning and Artificial Intelligence</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ctr" fontAlgn="b"/>
                      <a:r>
                        <a:rPr lang="en-IN" sz="1100" b="0" i="0" u="none" strike="noStrike" dirty="0">
                          <a:solidFill>
                            <a:srgbClr val="000000"/>
                          </a:solidFill>
                          <a:effectLst/>
                          <a:latin typeface="Times New Roman" panose="02020603050405020304" pitchFamily="18" charset="0"/>
                          <a:cs typeface="Times New Roman" panose="02020603050405020304" pitchFamily="18" charset="0"/>
                        </a:rPr>
                        <a:t>2024</a:t>
                      </a: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This paper investigates the role of machine learning and artificial intelligence in enhancing sign language interpretation. The author explores various models that can process and interpret sign language gestures with improved accuracy.</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training set for real-world application.</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Difficulties with diverse signing styles.</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lvl="0" indent="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Applies AI and ML for versatile sign language interpretation.</a:t>
                      </a:r>
                      <a:endParaRPr lang="en-US" sz="1100" dirty="0">
                        <a:latin typeface="Times New Roman" panose="02020603050405020304" pitchFamily="18" charset="0"/>
                        <a:cs typeface="Times New Roman" panose="02020603050405020304" pitchFamily="18" charset="0"/>
                      </a:endParaRPr>
                    </a:p>
                    <a:p>
                      <a:pPr marL="285750" lvl="0" indent="-285750" algn="ctr">
                        <a:lnSpc>
                          <a:spcPct val="100000"/>
                        </a:lnSpc>
                        <a:spcBef>
                          <a:spcPts val="0"/>
                        </a:spcBef>
                        <a:spcAft>
                          <a:spcPts val="0"/>
                        </a:spcAft>
                        <a:buFont typeface="Arial"/>
                        <a:buChar char="•"/>
                      </a:pPr>
                      <a:endParaRPr lang="en-US" sz="1100" dirty="0">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Accuracy: 93%</a:t>
                      </a:r>
                      <a:endParaRPr lang="en-US"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Precision: 91%</a:t>
                      </a:r>
                      <a:endParaRPr lang="en-IN" sz="110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IN" sz="1100" b="0" i="0" u="none" strike="noStrike" noProof="0" dirty="0">
                        <a:solidFill>
                          <a:srgbClr val="000000"/>
                        </a:solidFill>
                        <a:effectLst/>
                        <a:latin typeface="Times New Roman" panose="02020603050405020304" pitchFamily="18" charset="0"/>
                        <a:cs typeface="Times New Roman" panose="02020603050405020304" pitchFamily="18" charset="0"/>
                      </a:endParaRPr>
                    </a:p>
                    <a:p>
                      <a:pPr lvl="0" algn="ctr">
                        <a:buNone/>
                      </a:pPr>
                      <a:endParaRPr lang="en-IN" sz="11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lvl="0" algn="ctr">
                        <a:buNone/>
                      </a:pPr>
                      <a:r>
                        <a:rPr lang="en-IN" sz="1100" b="0" i="0" u="none" strike="noStrike" noProof="0" dirty="0">
                          <a:solidFill>
                            <a:srgbClr val="000000"/>
                          </a:solidFill>
                          <a:effectLst/>
                          <a:latin typeface="Times New Roman" panose="02020603050405020304" pitchFamily="18" charset="0"/>
                          <a:cs typeface="Times New Roman" panose="02020603050405020304" pitchFamily="18" charset="0"/>
                        </a:rPr>
                        <a:t>Limited experimentation across diverse sign languages and contexts.</a:t>
                      </a:r>
                      <a:endParaRPr lang="en-US" sz="1100" dirty="0">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bl>
          </a:graphicData>
        </a:graphic>
      </p:graphicFrame>
    </p:spTree>
    <p:extLst>
      <p:ext uri="{BB962C8B-B14F-4D97-AF65-F5344CB8AC3E}">
        <p14:creationId xmlns:p14="http://schemas.microsoft.com/office/powerpoint/2010/main" val="2794977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1524000" y="730640"/>
            <a:ext cx="7727576" cy="461665"/>
          </a:xfrm>
          <a:prstGeom prst="rect">
            <a:avLst/>
          </a:prstGeom>
          <a:noFill/>
        </p:spPr>
        <p:txBody>
          <a:bodyPr wrap="square">
            <a:spAutoFit/>
          </a:bodyPr>
          <a:lstStyle/>
          <a:p>
            <a:r>
              <a:rPr lang="en-IN" b="1" dirty="0"/>
              <a:t>Graphical representation with literature Survey   </a:t>
            </a:r>
            <a:endParaRPr lang="en-IN" dirty="0"/>
          </a:p>
        </p:txBody>
      </p:sp>
      <p:graphicFrame>
        <p:nvGraphicFramePr>
          <p:cNvPr id="2" name="Chart 1">
            <a:extLst>
              <a:ext uri="{FF2B5EF4-FFF2-40B4-BE49-F238E27FC236}">
                <a16:creationId xmlns:a16="http://schemas.microsoft.com/office/drawing/2014/main" id="{189A1B90-0EF7-4CD1-BEA6-135A4302FECA}"/>
              </a:ext>
            </a:extLst>
          </p:cNvPr>
          <p:cNvGraphicFramePr>
            <a:graphicFrameLocks/>
          </p:cNvGraphicFramePr>
          <p:nvPr/>
        </p:nvGraphicFramePr>
        <p:xfrm>
          <a:off x="2468880" y="1363287"/>
          <a:ext cx="4064924" cy="24688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EC5361F-D98A-096C-543C-AB7B134D9ED3}"/>
              </a:ext>
            </a:extLst>
          </p:cNvPr>
          <p:cNvGraphicFramePr>
            <a:graphicFrameLocks/>
          </p:cNvGraphicFramePr>
          <p:nvPr/>
        </p:nvGraphicFramePr>
        <p:xfrm>
          <a:off x="2219498" y="4064924"/>
          <a:ext cx="4588625" cy="24688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6602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675" y="685165"/>
            <a:ext cx="8499475" cy="4363720"/>
          </a:xfrm>
          <a:prstGeom prst="rect">
            <a:avLst/>
          </a:prstGeom>
          <a:noFill/>
        </p:spPr>
        <p:txBody>
          <a:bodyPr wrap="square" rtlCol="0">
            <a:noAutofit/>
          </a:bodyPr>
          <a:lstStyle/>
          <a:p>
            <a:pPr marL="3200400" lvl="7" indent="457200" algn="just"/>
            <a:r>
              <a:rPr lang="en-IN" b="1" dirty="0"/>
              <a:t>Abstract</a:t>
            </a:r>
            <a:endParaRPr lang="en-US" altLang="en-US" sz="1800" dirty="0">
              <a:solidFill>
                <a:schemeClr val="tx1"/>
              </a:solidFill>
            </a:endParaRPr>
          </a:p>
          <a:p>
            <a:pPr algn="just"/>
            <a:r>
              <a:rPr lang="en-US" altLang="en-US" sz="1800" dirty="0">
                <a:solidFill>
                  <a:schemeClr val="tx1"/>
                </a:solidFill>
              </a:rPr>
              <a:t>Communication is essential, yet individuals with hearing and speech impairments face significant challenges in daily interactions. Current assistive technologies often provide limited functionalities, such as basic text-to-speech or speech-to-text, and lack real-time accuracy,seamless integration, and support for non-verbal communication like sign language. These limitations reduce their adaptability andeffectiveness in diverse environments. This paper proposes a novel assistive technology integrating real-time Sign-to-Text and Text-to-Speech functionalities. </a:t>
            </a:r>
            <a:r>
              <a:rPr lang="en-US" sz="1800" i="0" dirty="0">
                <a:solidFill>
                  <a:schemeClr val="tx1"/>
                </a:solidFill>
                <a:effectLst/>
                <a:cs typeface="Times New Roman" panose="02020603050405020304" pitchFamily="18" charset="0"/>
              </a:rPr>
              <a:t>We propose a convolution neural network (CNN) method to recognize hand gestures of human actions from an image captured by camera. The purpose is to recognize hand gestures of human task activities from a camera image. The position of hand and orientation are applied to obtain the training and testing data for the CNN</a:t>
            </a:r>
            <a:r>
              <a:rPr lang="en-US" sz="1400" b="0" i="0" dirty="0">
                <a:solidFill>
                  <a:srgbClr val="F0F6FC"/>
                </a:solidFill>
                <a:effectLst/>
                <a:latin typeface="-apple-system"/>
              </a:rPr>
              <a:t>.</a:t>
            </a:r>
            <a:r>
              <a:rPr lang="en-US" altLang="en-US" sz="1800" dirty="0">
                <a:solidFill>
                  <a:schemeClr val="tx1"/>
                </a:solidFill>
              </a:rPr>
              <a:t>. Additionally, a visionbased module enables real-time sign language recognition and translation into text, addressing a critical gap in existing solutions. Built using frameworks like TensorFlow and </a:t>
            </a:r>
            <a:r>
              <a:rPr lang="en-US" altLang="en-US" sz="1800" dirty="0" err="1">
                <a:solidFill>
                  <a:schemeClr val="tx1"/>
                </a:solidFill>
              </a:rPr>
              <a:t>Keras</a:t>
            </a:r>
            <a:r>
              <a:rPr lang="en-US" altLang="en-US" sz="1800" dirty="0">
                <a:solidFill>
                  <a:schemeClr val="tx1"/>
                </a:solidFill>
              </a:rPr>
              <a:t>, the system leverages advanced deep learning models to deliver accurate and adaptive functionalities. This comprehensive solution empowers individuals with hearing and speech impairments, enabling effective communication and inclusion in education, healthcare, and professional settings through real-time, adaptive, and accessible tools</a:t>
            </a:r>
            <a:r>
              <a:rPr lang="en-US" altLang="en-US" sz="1800" b="1" dirty="0">
                <a:solidFill>
                  <a:schemeClr val="tx1"/>
                </a:solidFill>
              </a:rPr>
              <a:t>.</a:t>
            </a:r>
            <a:r>
              <a:rPr lang="en-IN" sz="1800" b="1" dirty="0">
                <a:solidFill>
                  <a:schemeClr val="tx1"/>
                </a:solidFill>
              </a:rPr>
              <a:t> </a:t>
            </a:r>
          </a:p>
        </p:txBody>
      </p:sp>
      <p:sp>
        <p:nvSpPr>
          <p:cNvPr id="3" name="TextBox 2"/>
          <p:cNvSpPr txBox="1"/>
          <p:nvPr/>
        </p:nvSpPr>
        <p:spPr>
          <a:xfrm>
            <a:off x="504825" y="6031865"/>
            <a:ext cx="8499475" cy="632460"/>
          </a:xfrm>
          <a:prstGeom prst="rect">
            <a:avLst/>
          </a:prstGeom>
          <a:noFill/>
        </p:spPr>
        <p:txBody>
          <a:bodyPr wrap="square" rtlCol="0">
            <a:noAutofit/>
          </a:bodyPr>
          <a:lstStyle/>
          <a:p>
            <a:r>
              <a:rPr lang="en-IN" sz="1800" b="1" dirty="0"/>
              <a:t>Keywords:</a:t>
            </a:r>
            <a:r>
              <a:rPr lang="en-IN" sz="1800" b="1" dirty="0">
                <a:solidFill>
                  <a:schemeClr val="tx1"/>
                </a:solidFill>
              </a:rPr>
              <a:t> </a:t>
            </a:r>
            <a:r>
              <a:rPr lang="en-US" altLang="en-US" sz="1800" dirty="0">
                <a:solidFill>
                  <a:schemeClr val="tx1"/>
                </a:solidFill>
              </a:rPr>
              <a:t>Deep Learning, Long Short-Term Memory (LSTM), Sign-to-text, Speech-to-Text, Text-to-Speech, TensorFlow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B7CCC-07DB-3E6C-D4EC-F51FF0C904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08B459D-AF7F-2172-2A96-4FD3A0DE4C47}"/>
              </a:ext>
            </a:extLst>
          </p:cNvPr>
          <p:cNvSpPr txBox="1"/>
          <p:nvPr/>
        </p:nvSpPr>
        <p:spPr>
          <a:xfrm>
            <a:off x="1524000" y="730640"/>
            <a:ext cx="7727576" cy="461665"/>
          </a:xfrm>
          <a:prstGeom prst="rect">
            <a:avLst/>
          </a:prstGeom>
          <a:noFill/>
        </p:spPr>
        <p:txBody>
          <a:bodyPr wrap="square">
            <a:spAutoFit/>
          </a:bodyPr>
          <a:lstStyle/>
          <a:p>
            <a:r>
              <a:rPr lang="en-IN" b="1" dirty="0"/>
              <a:t>Graphical representation with literature Survey   </a:t>
            </a:r>
            <a:endParaRPr lang="en-IN" dirty="0"/>
          </a:p>
        </p:txBody>
      </p:sp>
      <p:graphicFrame>
        <p:nvGraphicFramePr>
          <p:cNvPr id="3" name="Chart 2">
            <a:extLst>
              <a:ext uri="{FF2B5EF4-FFF2-40B4-BE49-F238E27FC236}">
                <a16:creationId xmlns:a16="http://schemas.microsoft.com/office/drawing/2014/main" id="{2BFB52F2-DA0E-1158-7654-65CE6C3A8339}"/>
              </a:ext>
            </a:extLst>
          </p:cNvPr>
          <p:cNvGraphicFramePr>
            <a:graphicFrameLocks/>
          </p:cNvGraphicFramePr>
          <p:nvPr/>
        </p:nvGraphicFramePr>
        <p:xfrm>
          <a:off x="1524000" y="1429789"/>
          <a:ext cx="6123709" cy="46975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2451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038167" y="2834392"/>
            <a:ext cx="3637936" cy="769441"/>
          </a:xfrm>
          <a:prstGeom prst="rect">
            <a:avLst/>
          </a:prstGeom>
          <a:noFill/>
        </p:spPr>
        <p:txBody>
          <a:bodyPr wrap="square">
            <a:spAutoFit/>
          </a:bodyPr>
          <a:lstStyle/>
          <a:p>
            <a:r>
              <a:rPr lang="en-IN" sz="4400" b="1" dirty="0">
                <a:solidFill>
                  <a:srgbClr val="00B050"/>
                </a:solidFill>
              </a:rPr>
              <a:t>Methodology </a:t>
            </a:r>
            <a:endParaRPr lang="en-IN" sz="4400" dirty="0">
              <a:solidFill>
                <a:srgbClr val="00B050"/>
              </a:solidFill>
            </a:endParaRPr>
          </a:p>
        </p:txBody>
      </p:sp>
    </p:spTree>
    <p:extLst>
      <p:ext uri="{BB962C8B-B14F-4D97-AF65-F5344CB8AC3E}">
        <p14:creationId xmlns:p14="http://schemas.microsoft.com/office/powerpoint/2010/main" val="2969496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EADC82-3AF2-5CA2-B82D-03F37A11897E}"/>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9" name="TextBox 8">
            <a:extLst>
              <a:ext uri="{FF2B5EF4-FFF2-40B4-BE49-F238E27FC236}">
                <a16:creationId xmlns:a16="http://schemas.microsoft.com/office/drawing/2014/main" id="{05AD1D35-5B0C-52F9-B640-CD3618F2A673}"/>
              </a:ext>
            </a:extLst>
          </p:cNvPr>
          <p:cNvSpPr txBox="1"/>
          <p:nvPr/>
        </p:nvSpPr>
        <p:spPr>
          <a:xfrm>
            <a:off x="472360" y="1709711"/>
            <a:ext cx="4585996" cy="461665"/>
          </a:xfrm>
          <a:prstGeom prst="rect">
            <a:avLst/>
          </a:prstGeom>
          <a:noFill/>
        </p:spPr>
        <p:txBody>
          <a:bodyPr wrap="square">
            <a:spAutoFit/>
          </a:bodyPr>
          <a:lstStyle/>
          <a:p>
            <a:r>
              <a:rPr lang="en-IN" b="1" dirty="0"/>
              <a:t>REFERENCE 1: </a:t>
            </a:r>
            <a:endParaRPr lang="en-IN" dirty="0"/>
          </a:p>
        </p:txBody>
      </p:sp>
      <p:sp>
        <p:nvSpPr>
          <p:cNvPr id="4" name="Google Shape;123;p17">
            <a:extLst>
              <a:ext uri="{FF2B5EF4-FFF2-40B4-BE49-F238E27FC236}">
                <a16:creationId xmlns:a16="http://schemas.microsoft.com/office/drawing/2014/main" id="{9AE8E5B5-F53F-9971-FAEB-19B0013510E1}"/>
              </a:ext>
            </a:extLst>
          </p:cNvPr>
          <p:cNvSpPr txBox="1"/>
          <p:nvPr/>
        </p:nvSpPr>
        <p:spPr>
          <a:xfrm>
            <a:off x="564775" y="2291704"/>
            <a:ext cx="8106865" cy="1200288"/>
          </a:xfrm>
          <a:prstGeom prst="rect">
            <a:avLst/>
          </a:prstGeom>
          <a:noFill/>
          <a:ln>
            <a:noFill/>
          </a:ln>
        </p:spPr>
        <p:txBody>
          <a:bodyPr spcFirstLastPara="1" wrap="square" lIns="91425" tIns="45700" rIns="91425" bIns="45700" anchor="t" anchorCtr="0">
            <a:spAutoFit/>
          </a:bodyPr>
          <a:lstStyle/>
          <a:p>
            <a:pPr algn="just"/>
            <a:r>
              <a:rPr lang="en-US" altLang="en-US" sz="2400" dirty="0">
                <a:solidFill>
                  <a:schemeClr val="tx1"/>
                </a:solidFill>
              </a:rPr>
              <a:t>Kumar, S., Rani, R., &amp; Chaudhari, U. (2024). Real-time sign language detection: Empowering the disabled community. </a:t>
            </a:r>
            <a:r>
              <a:rPr lang="en-US" altLang="en-US" sz="2400" dirty="0" err="1">
                <a:solidFill>
                  <a:schemeClr val="tx1"/>
                </a:solidFill>
              </a:rPr>
              <a:t>MethodsX</a:t>
            </a:r>
            <a:r>
              <a:rPr lang="en-US" altLang="en-US" sz="2400" dirty="0">
                <a:solidFill>
                  <a:schemeClr val="tx1"/>
                </a:solidFill>
              </a:rPr>
              <a:t>, 13, 102901.</a:t>
            </a:r>
          </a:p>
        </p:txBody>
      </p:sp>
    </p:spTree>
    <p:extLst>
      <p:ext uri="{BB962C8B-B14F-4D97-AF65-F5344CB8AC3E}">
        <p14:creationId xmlns:p14="http://schemas.microsoft.com/office/powerpoint/2010/main" val="3818917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14C2-31F2-1535-DCAD-CD857FEB3B4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31EF95-7F1A-148C-8514-2BBACAD51091}"/>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A549722D-C005-56AA-1CCA-AAE17ECA900A}"/>
              </a:ext>
            </a:extLst>
          </p:cNvPr>
          <p:cNvSpPr txBox="1"/>
          <p:nvPr/>
        </p:nvSpPr>
        <p:spPr>
          <a:xfrm>
            <a:off x="796413" y="1386348"/>
            <a:ext cx="3578942" cy="461665"/>
          </a:xfrm>
          <a:prstGeom prst="rect">
            <a:avLst/>
          </a:prstGeom>
          <a:noFill/>
        </p:spPr>
        <p:txBody>
          <a:bodyPr wrap="square" rtlCol="0">
            <a:spAutoFit/>
          </a:bodyPr>
          <a:lstStyle/>
          <a:p>
            <a:r>
              <a:rPr lang="en-IN" dirty="0"/>
              <a:t>Architecture </a:t>
            </a:r>
          </a:p>
        </p:txBody>
      </p:sp>
      <p:pic>
        <p:nvPicPr>
          <p:cNvPr id="6" name="Picture 5">
            <a:extLst>
              <a:ext uri="{FF2B5EF4-FFF2-40B4-BE49-F238E27FC236}">
                <a16:creationId xmlns:a16="http://schemas.microsoft.com/office/drawing/2014/main" id="{D0B64245-A599-50B3-429B-49A7751A7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265" y="2042056"/>
            <a:ext cx="7019536" cy="3917196"/>
          </a:xfrm>
          <a:prstGeom prst="rect">
            <a:avLst/>
          </a:prstGeom>
        </p:spPr>
      </p:pic>
    </p:spTree>
    <p:extLst>
      <p:ext uri="{BB962C8B-B14F-4D97-AF65-F5344CB8AC3E}">
        <p14:creationId xmlns:p14="http://schemas.microsoft.com/office/powerpoint/2010/main" val="4066678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C7066729-A2B3-FA42-3953-426AE79BD273}"/>
              </a:ext>
            </a:extLst>
          </p:cNvPr>
          <p:cNvSpPr txBox="1"/>
          <p:nvPr/>
        </p:nvSpPr>
        <p:spPr>
          <a:xfrm>
            <a:off x="796413" y="1386348"/>
            <a:ext cx="3578942" cy="461665"/>
          </a:xfrm>
          <a:prstGeom prst="rect">
            <a:avLst/>
          </a:prstGeom>
          <a:noFill/>
        </p:spPr>
        <p:txBody>
          <a:bodyPr wrap="square" rtlCol="0">
            <a:spAutoFit/>
          </a:bodyPr>
          <a:lstStyle/>
          <a:p>
            <a:r>
              <a:rPr lang="en-IN" dirty="0"/>
              <a:t>Flowchart </a:t>
            </a:r>
          </a:p>
        </p:txBody>
      </p:sp>
      <p:pic>
        <p:nvPicPr>
          <p:cNvPr id="1038" name="Picture 14" descr="PlantUML Diagram">
            <a:extLst>
              <a:ext uri="{FF2B5EF4-FFF2-40B4-BE49-F238E27FC236}">
                <a16:creationId xmlns:a16="http://schemas.microsoft.com/office/drawing/2014/main" id="{B46D682C-571F-6CBA-3572-C11145D36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720" y="1520237"/>
            <a:ext cx="3489270" cy="505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857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2" name="TextBox 1">
            <a:extLst>
              <a:ext uri="{FF2B5EF4-FFF2-40B4-BE49-F238E27FC236}">
                <a16:creationId xmlns:a16="http://schemas.microsoft.com/office/drawing/2014/main" id="{C7066729-A2B3-FA42-3953-426AE79BD273}"/>
              </a:ext>
            </a:extLst>
          </p:cNvPr>
          <p:cNvSpPr txBox="1"/>
          <p:nvPr/>
        </p:nvSpPr>
        <p:spPr>
          <a:xfrm>
            <a:off x="469842" y="1202182"/>
            <a:ext cx="5229501" cy="461665"/>
          </a:xfrm>
          <a:prstGeom prst="rect">
            <a:avLst/>
          </a:prstGeom>
          <a:noFill/>
        </p:spPr>
        <p:txBody>
          <a:bodyPr wrap="square" rtlCol="0">
            <a:spAutoFit/>
          </a:bodyPr>
          <a:lstStyle/>
          <a:p>
            <a:r>
              <a:rPr lang="en-IN" dirty="0">
                <a:effectLst/>
                <a:ea typeface="Calibri" panose="020F0502020204030204" pitchFamily="34" charset="0"/>
                <a:cs typeface="Times New Roman" panose="02020603050405020304" pitchFamily="18" charset="0"/>
              </a:rPr>
              <a:t>Data Collection &amp; Processing Steps</a:t>
            </a:r>
            <a:r>
              <a:rPr lang="en-IN" dirty="0">
                <a:cs typeface="Times New Roman" panose="02020603050405020304" pitchFamily="18" charset="0"/>
              </a:rPr>
              <a:t>: </a:t>
            </a:r>
          </a:p>
        </p:txBody>
      </p:sp>
      <p:sp>
        <p:nvSpPr>
          <p:cNvPr id="11" name="TextBox 10">
            <a:extLst>
              <a:ext uri="{FF2B5EF4-FFF2-40B4-BE49-F238E27FC236}">
                <a16:creationId xmlns:a16="http://schemas.microsoft.com/office/drawing/2014/main" id="{5756F2F7-FD6F-3F04-4BA1-087A10BD21C6}"/>
              </a:ext>
            </a:extLst>
          </p:cNvPr>
          <p:cNvSpPr txBox="1"/>
          <p:nvPr/>
        </p:nvSpPr>
        <p:spPr>
          <a:xfrm>
            <a:off x="466743" y="1673724"/>
            <a:ext cx="8608844" cy="2313967"/>
          </a:xfrm>
          <a:prstGeom prst="rect">
            <a:avLst/>
          </a:prstGeom>
          <a:noFill/>
        </p:spPr>
        <p:txBody>
          <a:bodyPr wrap="square">
            <a:spAutoFit/>
          </a:bodyPr>
          <a:lstStyle/>
          <a:p>
            <a:pPr algn="just"/>
            <a:r>
              <a:rPr lang="en-US" sz="1800" b="1" u="sng" dirty="0"/>
              <a:t>Dataset &amp; Acquisition</a:t>
            </a:r>
          </a:p>
          <a:p>
            <a:pPr marL="285750" indent="-285750" algn="just">
              <a:lnSpc>
                <a:spcPct val="107000"/>
              </a:lnSpc>
              <a:spcAft>
                <a:spcPts val="800"/>
              </a:spcAft>
              <a:buFont typeface="Arial" panose="020B0604020202020204" pitchFamily="34" charset="0"/>
              <a:buChar char="•"/>
            </a:pPr>
            <a:r>
              <a:rPr lang="en-IN" sz="1800" kern="100" dirty="0">
                <a:solidFill>
                  <a:schemeClr val="tx1"/>
                </a:solidFill>
                <a:effectLst/>
                <a:ea typeface="Calibri" panose="020F0502020204030204" pitchFamily="34" charset="0"/>
                <a:cs typeface="Times New Roman" panose="02020603050405020304" pitchFamily="18" charset="0"/>
              </a:rPr>
              <a:t>Uses a publicly available Indian Sign Language (ISL) dataset from Kaggle comprising images of 23 distinct hand signs (A, B, C, D, E, F, G, I, K, L, M, N, O, P, Q, R, S, T, U, V, W, X, Z).  </a:t>
            </a:r>
          </a:p>
          <a:p>
            <a:pPr marL="285750" indent="-285750" algn="just">
              <a:lnSpc>
                <a:spcPct val="107000"/>
              </a:lnSpc>
              <a:spcAft>
                <a:spcPts val="800"/>
              </a:spcAft>
              <a:buFont typeface="Arial" panose="020B0604020202020204" pitchFamily="34" charset="0"/>
              <a:buChar char="•"/>
            </a:pPr>
            <a:r>
              <a:rPr lang="en-IN" sz="1800" kern="100" dirty="0">
                <a:solidFill>
                  <a:schemeClr val="tx1"/>
                </a:solidFill>
                <a:effectLst/>
                <a:ea typeface="Calibri" panose="020F0502020204030204" pitchFamily="34" charset="0"/>
                <a:cs typeface="Times New Roman" panose="02020603050405020304" pitchFamily="18" charset="0"/>
              </a:rPr>
              <a:t>Total images: 702 (with each image sized 126×126 pixels before pre-processing).  </a:t>
            </a:r>
            <a:endParaRPr lang="en-US" sz="1800" dirty="0">
              <a:solidFill>
                <a:schemeClr val="tx1"/>
              </a:solidFill>
              <a:cs typeface="Times New Roman" panose="02020603050405020304" pitchFamily="18" charset="0"/>
            </a:endParaRPr>
          </a:p>
          <a:p>
            <a:pPr algn="just"/>
            <a:r>
              <a:rPr lang="en-US" sz="1800" b="1" u="sng" dirty="0"/>
              <a:t>Preprocessing Steps</a:t>
            </a:r>
            <a:r>
              <a:rPr lang="en-US" sz="1800" u="sng" dirty="0"/>
              <a:t>:</a:t>
            </a:r>
          </a:p>
          <a:p>
            <a:pPr algn="just"/>
            <a:endParaRPr lang="en-US" sz="1800" dirty="0"/>
          </a:p>
        </p:txBody>
      </p:sp>
      <p:sp>
        <p:nvSpPr>
          <p:cNvPr id="5" name="Rectangle 2">
            <a:extLst>
              <a:ext uri="{FF2B5EF4-FFF2-40B4-BE49-F238E27FC236}">
                <a16:creationId xmlns:a16="http://schemas.microsoft.com/office/drawing/2014/main" id="{4FBC5612-8AA6-B16C-90C8-521AAE8B801D}"/>
              </a:ext>
            </a:extLst>
          </p:cNvPr>
          <p:cNvSpPr>
            <a:spLocks noChangeArrowheads="1"/>
          </p:cNvSpPr>
          <p:nvPr/>
        </p:nvSpPr>
        <p:spPr bwMode="auto">
          <a:xfrm>
            <a:off x="466743" y="3675182"/>
            <a:ext cx="8608845" cy="315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07000"/>
              </a:lnSpc>
              <a:spcAft>
                <a:spcPts val="800"/>
              </a:spcAft>
              <a:buFont typeface="Arial" panose="020B0604020202020204" pitchFamily="34" charset="0"/>
              <a:buChar char="•"/>
            </a:pPr>
            <a:r>
              <a:rPr lang="en-IN" sz="1800" b="1" kern="100" dirty="0">
                <a:solidFill>
                  <a:schemeClr val="tx1"/>
                </a:solidFill>
                <a:effectLst/>
                <a:ea typeface="Calibri" panose="020F0502020204030204" pitchFamily="34" charset="0"/>
                <a:cs typeface="Times New Roman" panose="02020603050405020304" pitchFamily="18" charset="0"/>
              </a:rPr>
              <a:t>Normalization:</a:t>
            </a:r>
            <a:r>
              <a:rPr lang="en-IN" sz="1800" kern="100" dirty="0">
                <a:solidFill>
                  <a:schemeClr val="tx1"/>
                </a:solidFill>
                <a:effectLst/>
                <a:ea typeface="Calibri" panose="020F0502020204030204" pitchFamily="34" charset="0"/>
                <a:cs typeface="Times New Roman" panose="02020603050405020304" pitchFamily="18" charset="0"/>
              </a:rPr>
              <a:t> Converts raw pixel values (0–255) to a normalized range (0–1) using functions like </a:t>
            </a:r>
            <a:r>
              <a:rPr lang="en-IN" sz="1800" kern="100" dirty="0" err="1">
                <a:solidFill>
                  <a:schemeClr val="tx1"/>
                </a:solidFill>
                <a:effectLst/>
                <a:ea typeface="Calibri" panose="020F0502020204030204" pitchFamily="34" charset="0"/>
                <a:cs typeface="Times New Roman" panose="02020603050405020304" pitchFamily="18" charset="0"/>
              </a:rPr>
              <a:t>ToTensor</a:t>
            </a:r>
            <a:r>
              <a:rPr lang="en-IN" sz="1800" kern="100" dirty="0">
                <a:solidFill>
                  <a:schemeClr val="tx1"/>
                </a:solidFill>
                <a:effectLst/>
                <a:ea typeface="Calibri" panose="020F0502020204030204" pitchFamily="34" charset="0"/>
                <a:cs typeface="Times New Roman" panose="02020603050405020304" pitchFamily="18" charset="0"/>
              </a:rPr>
              <a:t>().  </a:t>
            </a:r>
          </a:p>
          <a:p>
            <a:pPr marL="285750" indent="-285750" algn="just">
              <a:lnSpc>
                <a:spcPct val="107000"/>
              </a:lnSpc>
              <a:spcAft>
                <a:spcPts val="800"/>
              </a:spcAft>
              <a:buFont typeface="Arial" panose="020B0604020202020204" pitchFamily="34" charset="0"/>
              <a:buChar char="•"/>
            </a:pPr>
            <a:r>
              <a:rPr lang="en-IN" sz="1800" b="1" kern="100" dirty="0">
                <a:solidFill>
                  <a:schemeClr val="tx1"/>
                </a:solidFill>
                <a:effectLst/>
                <a:ea typeface="Calibri" panose="020F0502020204030204" pitchFamily="34" charset="0"/>
                <a:cs typeface="Times New Roman" panose="02020603050405020304" pitchFamily="18" charset="0"/>
              </a:rPr>
              <a:t>Resizing:</a:t>
            </a:r>
            <a:r>
              <a:rPr lang="en-IN" sz="1800" kern="100" dirty="0">
                <a:solidFill>
                  <a:schemeClr val="tx1"/>
                </a:solidFill>
                <a:effectLst/>
                <a:ea typeface="Calibri" panose="020F0502020204030204" pitchFamily="34" charset="0"/>
                <a:cs typeface="Times New Roman" panose="02020603050405020304" pitchFamily="18" charset="0"/>
              </a:rPr>
              <a:t> Images are resized to 224×224 pixels to ensure compatibility with the VGG16 pre-trained model.  </a:t>
            </a:r>
          </a:p>
          <a:p>
            <a:pPr marL="285750" indent="-285750" algn="just">
              <a:lnSpc>
                <a:spcPct val="107000"/>
              </a:lnSpc>
              <a:spcAft>
                <a:spcPts val="800"/>
              </a:spcAft>
              <a:buFont typeface="Arial" panose="020B0604020202020204" pitchFamily="34" charset="0"/>
              <a:buChar char="•"/>
            </a:pPr>
            <a:r>
              <a:rPr lang="en-IN" sz="1800" b="1" kern="100" dirty="0">
                <a:solidFill>
                  <a:schemeClr val="tx1"/>
                </a:solidFill>
                <a:effectLst/>
                <a:ea typeface="Calibri" panose="020F0502020204030204" pitchFamily="34" charset="0"/>
                <a:cs typeface="Times New Roman" panose="02020603050405020304" pitchFamily="18" charset="0"/>
              </a:rPr>
              <a:t>Noise Reduction:</a:t>
            </a:r>
            <a:r>
              <a:rPr lang="en-IN" sz="1800" kern="100" dirty="0">
                <a:solidFill>
                  <a:schemeClr val="tx1"/>
                </a:solidFill>
                <a:effectLst/>
                <a:ea typeface="Calibri" panose="020F0502020204030204" pitchFamily="34" charset="0"/>
                <a:cs typeface="Times New Roman" panose="02020603050405020304" pitchFamily="18" charset="0"/>
              </a:rPr>
              <a:t> Background noise is minimized to focus on the hand gesture by filtering out irrelevant details.  </a:t>
            </a:r>
          </a:p>
          <a:p>
            <a:pPr marL="285750" indent="-285750" algn="just">
              <a:lnSpc>
                <a:spcPct val="107000"/>
              </a:lnSpc>
              <a:spcAft>
                <a:spcPts val="800"/>
              </a:spcAft>
              <a:buFont typeface="Arial" panose="020B0604020202020204" pitchFamily="34" charset="0"/>
              <a:buChar char="•"/>
            </a:pPr>
            <a:r>
              <a:rPr lang="en-IN" sz="1800" b="1" kern="100" dirty="0">
                <a:solidFill>
                  <a:schemeClr val="tx1"/>
                </a:solidFill>
                <a:effectLst/>
                <a:ea typeface="Calibri" panose="020F0502020204030204" pitchFamily="34" charset="0"/>
                <a:cs typeface="Times New Roman" panose="02020603050405020304" pitchFamily="18" charset="0"/>
              </a:rPr>
              <a:t>Data Splitting:</a:t>
            </a:r>
            <a:r>
              <a:rPr lang="en-IN" sz="1800" kern="100" dirty="0">
                <a:solidFill>
                  <a:schemeClr val="tx1"/>
                </a:solidFill>
                <a:effectLst/>
                <a:ea typeface="Calibri" panose="020F0502020204030204" pitchFamily="34" charset="0"/>
                <a:cs typeface="Times New Roman" panose="02020603050405020304" pitchFamily="18" charset="0"/>
              </a:rPr>
              <a:t> The dataset is divided into training and validation sets (approximately 85% training and 15% validation).</a:t>
            </a:r>
          </a:p>
          <a:p>
            <a:pPr>
              <a:lnSpc>
                <a:spcPct val="107000"/>
              </a:lnSpc>
              <a:spcAft>
                <a:spcPts val="800"/>
              </a:spcAft>
            </a:pPr>
            <a:r>
              <a:rPr lang="en-IN" sz="1800" kern="100" dirty="0">
                <a:solidFill>
                  <a:schemeClr val="tx1"/>
                </a:solidFill>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68014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017B47-3D2B-59FF-440B-2A55D2D1F3E9}"/>
              </a:ext>
            </a:extLst>
          </p:cNvPr>
          <p:cNvSpPr>
            <a:spLocks noGrp="1"/>
          </p:cNvSpPr>
          <p:nvPr>
            <p:ph type="sldNum" sz="quarter" idx="12"/>
          </p:nvPr>
        </p:nvSpPr>
        <p:spPr/>
        <p:txBody>
          <a:bodyPr/>
          <a:lstStyle/>
          <a:p>
            <a:pPr>
              <a:defRPr/>
            </a:pPr>
            <a:fld id="{CCE60E7C-9340-4E78-8FF1-5B9A5C8058C3}" type="slidenum">
              <a:rPr lang="en-US" smtClean="0"/>
              <a:pPr>
                <a:defRPr/>
              </a:pPr>
              <a:t>36</a:t>
            </a:fld>
            <a:endParaRPr lang="en-US" dirty="0"/>
          </a:p>
        </p:txBody>
      </p:sp>
      <p:sp>
        <p:nvSpPr>
          <p:cNvPr id="5" name="TextBox 4">
            <a:extLst>
              <a:ext uri="{FF2B5EF4-FFF2-40B4-BE49-F238E27FC236}">
                <a16:creationId xmlns:a16="http://schemas.microsoft.com/office/drawing/2014/main" id="{569AB767-8D9E-C0C6-662F-138B14772A68}"/>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F69ECD6B-4A38-9C11-421A-BF4C24222D1C}"/>
              </a:ext>
            </a:extLst>
          </p:cNvPr>
          <p:cNvSpPr txBox="1"/>
          <p:nvPr/>
        </p:nvSpPr>
        <p:spPr>
          <a:xfrm>
            <a:off x="469842" y="1362688"/>
            <a:ext cx="3578942" cy="461665"/>
          </a:xfrm>
          <a:prstGeom prst="rect">
            <a:avLst/>
          </a:prstGeom>
          <a:noFill/>
        </p:spPr>
        <p:txBody>
          <a:bodyPr wrap="square" rtlCol="0">
            <a:spAutoFit/>
          </a:bodyPr>
          <a:lstStyle/>
          <a:p>
            <a:r>
              <a:rPr lang="en-IN" dirty="0"/>
              <a:t>Model &amp; Algorithms Used: </a:t>
            </a:r>
          </a:p>
        </p:txBody>
      </p:sp>
      <p:sp>
        <p:nvSpPr>
          <p:cNvPr id="7" name="TextBox 6">
            <a:extLst>
              <a:ext uri="{FF2B5EF4-FFF2-40B4-BE49-F238E27FC236}">
                <a16:creationId xmlns:a16="http://schemas.microsoft.com/office/drawing/2014/main" id="{12165E84-518F-A314-534C-1C6E959E8D4E}"/>
              </a:ext>
            </a:extLst>
          </p:cNvPr>
          <p:cNvSpPr txBox="1"/>
          <p:nvPr/>
        </p:nvSpPr>
        <p:spPr>
          <a:xfrm>
            <a:off x="469842" y="1994737"/>
            <a:ext cx="8608844" cy="4247317"/>
          </a:xfrm>
          <a:prstGeom prst="rect">
            <a:avLst/>
          </a:prstGeom>
          <a:noFill/>
        </p:spPr>
        <p:txBody>
          <a:bodyPr wrap="square">
            <a:spAutoFit/>
          </a:bodyPr>
          <a:lstStyle/>
          <a:p>
            <a:pPr algn="just"/>
            <a:r>
              <a:rPr lang="en-US" sz="1800" b="1" u="sng" dirty="0"/>
              <a:t>Model Architecture:</a:t>
            </a:r>
          </a:p>
          <a:p>
            <a:pPr marL="285750" indent="-285750" algn="just">
              <a:buFont typeface="Arial" panose="020B0604020202020204" pitchFamily="34" charset="0"/>
              <a:buChar char="•"/>
            </a:pPr>
            <a:r>
              <a:rPr lang="en-US" sz="1800" b="1" dirty="0">
                <a:solidFill>
                  <a:schemeClr val="tx1"/>
                </a:solidFill>
              </a:rPr>
              <a:t>Pre-trained VGG16:</a:t>
            </a:r>
            <a:r>
              <a:rPr lang="en-US" sz="1800" dirty="0">
                <a:solidFill>
                  <a:schemeClr val="tx1"/>
                </a:solidFill>
              </a:rPr>
              <a:t> Utilizes the VGG16 convolutional neural network as the base model for feature extraction. Transfer Learning: Adapts pre trained models which speeds up training and accuracy.</a:t>
            </a:r>
          </a:p>
          <a:p>
            <a:pPr marL="285750" indent="-285750" algn="just">
              <a:buFont typeface="Arial" panose="020B0604020202020204" pitchFamily="34" charset="0"/>
              <a:buChar char="•"/>
            </a:pPr>
            <a:r>
              <a:rPr lang="en-US" sz="1800" b="1" dirty="0">
                <a:solidFill>
                  <a:schemeClr val="tx1"/>
                </a:solidFill>
              </a:rPr>
              <a:t>Attention Mechanism:</a:t>
            </a:r>
            <a:r>
              <a:rPr lang="en-US" sz="1800" dirty="0">
                <a:solidFill>
                  <a:schemeClr val="tx1"/>
                </a:solidFill>
              </a:rPr>
              <a:t> An additional self-attention module is integrated to help the model focus on the most informative parts of the hand images, improving the classification accuracy significantly.</a:t>
            </a:r>
          </a:p>
          <a:p>
            <a:pPr algn="just"/>
            <a:endParaRPr lang="en-US" sz="1800" dirty="0">
              <a:solidFill>
                <a:schemeClr val="tx1"/>
              </a:solidFill>
            </a:endParaRPr>
          </a:p>
          <a:p>
            <a:pPr algn="just"/>
            <a:r>
              <a:rPr lang="en-US" sz="1800" b="1" u="sng" dirty="0">
                <a:solidFill>
                  <a:srgbClr val="121783"/>
                </a:solidFill>
              </a:rPr>
              <a:t>Training &amp; Algorithms: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Optimization:</a:t>
            </a:r>
            <a:r>
              <a:rPr lang="en-US" sz="1800" i="0" dirty="0">
                <a:solidFill>
                  <a:srgbClr val="0D0D0D"/>
                </a:solidFill>
                <a:effectLst/>
                <a:cs typeface="Times New Roman" panose="02020603050405020304" pitchFamily="18" charset="0"/>
              </a:rPr>
              <a:t> Model parameters are optimized using the Adam optimizer and trained with the cross-entropy loss function over 30 epochs.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Activation Functions: </a:t>
            </a:r>
            <a:r>
              <a:rPr lang="en-US" sz="1800" i="0" dirty="0">
                <a:solidFill>
                  <a:srgbClr val="0D0D0D"/>
                </a:solidFill>
                <a:effectLst/>
                <a:cs typeface="Times New Roman" panose="02020603050405020304" pitchFamily="18" charset="0"/>
              </a:rPr>
              <a:t>Uses </a:t>
            </a:r>
            <a:r>
              <a:rPr lang="en-US" sz="1800" i="0" dirty="0" err="1">
                <a:solidFill>
                  <a:srgbClr val="0D0D0D"/>
                </a:solidFill>
                <a:effectLst/>
                <a:cs typeface="Times New Roman" panose="02020603050405020304" pitchFamily="18" charset="0"/>
              </a:rPr>
              <a:t>ReLU</a:t>
            </a:r>
            <a:r>
              <a:rPr lang="en-US" sz="1800" i="0" dirty="0">
                <a:solidFill>
                  <a:srgbClr val="0D0D0D"/>
                </a:solidFill>
                <a:effectLst/>
                <a:cs typeface="Times New Roman" panose="02020603050405020304" pitchFamily="18" charset="0"/>
              </a:rPr>
              <a:t> in hidden layers and SoftMax in the output layer to handle multi-class classification.</a:t>
            </a:r>
            <a:r>
              <a:rPr lang="en-US" sz="1800" b="1" i="0" dirty="0">
                <a:solidFill>
                  <a:srgbClr val="0D0D0D"/>
                </a:solidFill>
                <a:effectLst/>
                <a:cs typeface="Times New Roman" panose="02020603050405020304" pitchFamily="18" charset="0"/>
              </a:rPr>
              <a:t>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Evaluation Metrics: </a:t>
            </a:r>
            <a:r>
              <a:rPr lang="en-US" sz="1800" i="0" dirty="0">
                <a:solidFill>
                  <a:srgbClr val="0D0D0D"/>
                </a:solidFill>
                <a:effectLst/>
                <a:cs typeface="Times New Roman" panose="02020603050405020304" pitchFamily="18" charset="0"/>
              </a:rPr>
              <a:t>Model performance is assessed using accuracy, precision, recall, and F1-score; results are further visualized with a confusion matrix.</a:t>
            </a:r>
            <a:endParaRPr lang="en-US" sz="1800" dirty="0">
              <a:solidFill>
                <a:schemeClr val="tx1"/>
              </a:solidFill>
            </a:endParaRPr>
          </a:p>
        </p:txBody>
      </p:sp>
    </p:spTree>
    <p:extLst>
      <p:ext uri="{BB962C8B-B14F-4D97-AF65-F5344CB8AC3E}">
        <p14:creationId xmlns:p14="http://schemas.microsoft.com/office/powerpoint/2010/main" val="369343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00FEAF-5C65-7B30-3E0C-CED21BBC8451}"/>
              </a:ext>
            </a:extLst>
          </p:cNvPr>
          <p:cNvSpPr>
            <a:spLocks noGrp="1"/>
          </p:cNvSpPr>
          <p:nvPr>
            <p:ph type="sldNum" sz="quarter" idx="12"/>
          </p:nvPr>
        </p:nvSpPr>
        <p:spPr/>
        <p:txBody>
          <a:bodyPr/>
          <a:lstStyle/>
          <a:p>
            <a:pPr>
              <a:defRPr/>
            </a:pPr>
            <a:fld id="{CCE60E7C-9340-4E78-8FF1-5B9A5C8058C3}" type="slidenum">
              <a:rPr lang="en-US" smtClean="0"/>
              <a:pPr>
                <a:defRPr/>
              </a:pPr>
              <a:t>37</a:t>
            </a:fld>
            <a:endParaRPr lang="en-US" dirty="0"/>
          </a:p>
        </p:txBody>
      </p:sp>
      <p:sp>
        <p:nvSpPr>
          <p:cNvPr id="4" name="Date Placeholder 1">
            <a:extLst>
              <a:ext uri="{FF2B5EF4-FFF2-40B4-BE49-F238E27FC236}">
                <a16:creationId xmlns:a16="http://schemas.microsoft.com/office/drawing/2014/main" id="{06DC463F-2866-DE0E-C581-78A6E95C78F9}"/>
              </a:ext>
            </a:extLst>
          </p:cNvPr>
          <p:cNvSpPr txBox="1">
            <a:spLocks/>
          </p:cNvSpPr>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endParaRPr lang="en-US" dirty="0"/>
          </a:p>
        </p:txBody>
      </p:sp>
      <p:sp>
        <p:nvSpPr>
          <p:cNvPr id="5" name="Slide Number Placeholder 2">
            <a:extLst>
              <a:ext uri="{FF2B5EF4-FFF2-40B4-BE49-F238E27FC236}">
                <a16:creationId xmlns:a16="http://schemas.microsoft.com/office/drawing/2014/main" id="{26F65139-0A29-02F9-F790-4827B9407378}"/>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37</a:t>
            </a:fld>
            <a:endParaRPr lang="en-US" dirty="0"/>
          </a:p>
        </p:txBody>
      </p:sp>
      <p:sp>
        <p:nvSpPr>
          <p:cNvPr id="6" name="TextBox 5">
            <a:extLst>
              <a:ext uri="{FF2B5EF4-FFF2-40B4-BE49-F238E27FC236}">
                <a16:creationId xmlns:a16="http://schemas.microsoft.com/office/drawing/2014/main" id="{D4F9EAB9-38EA-1433-CCDA-04D9F3781BAE}"/>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7" name="TextBox 6">
            <a:extLst>
              <a:ext uri="{FF2B5EF4-FFF2-40B4-BE49-F238E27FC236}">
                <a16:creationId xmlns:a16="http://schemas.microsoft.com/office/drawing/2014/main" id="{662D503E-5C2B-D793-A8E3-B4FF7FBC6D85}"/>
              </a:ext>
            </a:extLst>
          </p:cNvPr>
          <p:cNvSpPr txBox="1"/>
          <p:nvPr/>
        </p:nvSpPr>
        <p:spPr>
          <a:xfrm>
            <a:off x="497298" y="2328874"/>
            <a:ext cx="8117632" cy="1323439"/>
          </a:xfrm>
          <a:prstGeom prst="rect">
            <a:avLst/>
          </a:prstGeom>
          <a:noFill/>
        </p:spPr>
        <p:txBody>
          <a:bodyPr wrap="square">
            <a:spAutoFit/>
          </a:bodyPr>
          <a:lstStyle/>
          <a:p>
            <a:pPr marR="0" lvl="0" algn="just" rtl="0">
              <a:spcBef>
                <a:spcPts val="0"/>
              </a:spcBef>
              <a:spcAft>
                <a:spcPts val="0"/>
              </a:spcAft>
              <a:buClr>
                <a:srgbClr val="222222"/>
              </a:buClr>
              <a:buSzPts val="1600"/>
            </a:pPr>
            <a:r>
              <a:rPr lang="en-US" altLang="en-US" sz="2000" dirty="0" err="1">
                <a:solidFill>
                  <a:schemeClr val="tx1"/>
                </a:solidFill>
                <a:latin typeface="Times New Roman" panose="02020603050405020304" pitchFamily="18" charset="0"/>
                <a:cs typeface="Times New Roman" panose="02020603050405020304" pitchFamily="18" charset="0"/>
              </a:rPr>
              <a:t>Kowsigan</a:t>
            </a:r>
            <a:r>
              <a:rPr lang="en-US" altLang="en-US" sz="2000" dirty="0">
                <a:solidFill>
                  <a:schemeClr val="tx1"/>
                </a:solidFill>
                <a:latin typeface="Times New Roman" panose="02020603050405020304" pitchFamily="18" charset="0"/>
                <a:cs typeface="Times New Roman" panose="02020603050405020304" pitchFamily="18" charset="0"/>
              </a:rPr>
              <a:t>, M., Dhawan, R., &amp; Kundu, A. (2024, July). An Efficient Speech to Sign Language Conversion and Text Recognition through Live Gesture. In 2024 IEEE International Conference on Smart Power Control and Renewable Energy (ICSPCRE) (pp. 1-6). IEEE</a:t>
            </a:r>
            <a:endParaRPr lang="en-US" sz="2000" dirty="0">
              <a:solidFill>
                <a:schemeClr val="tx1"/>
              </a:solidFill>
            </a:endParaRPr>
          </a:p>
        </p:txBody>
      </p:sp>
      <p:sp>
        <p:nvSpPr>
          <p:cNvPr id="8" name="TextBox 7">
            <a:extLst>
              <a:ext uri="{FF2B5EF4-FFF2-40B4-BE49-F238E27FC236}">
                <a16:creationId xmlns:a16="http://schemas.microsoft.com/office/drawing/2014/main" id="{0DC66293-9A44-BA24-D5CE-EEDFB0B98415}"/>
              </a:ext>
            </a:extLst>
          </p:cNvPr>
          <p:cNvSpPr txBox="1"/>
          <p:nvPr/>
        </p:nvSpPr>
        <p:spPr>
          <a:xfrm>
            <a:off x="472360" y="1709711"/>
            <a:ext cx="4585996" cy="461665"/>
          </a:xfrm>
          <a:prstGeom prst="rect">
            <a:avLst/>
          </a:prstGeom>
          <a:noFill/>
        </p:spPr>
        <p:txBody>
          <a:bodyPr wrap="square">
            <a:spAutoFit/>
          </a:bodyPr>
          <a:lstStyle/>
          <a:p>
            <a:r>
              <a:rPr lang="en-IN" b="1" dirty="0"/>
              <a:t>REFERENCE 2: </a:t>
            </a:r>
            <a:endParaRPr lang="en-IN" dirty="0"/>
          </a:p>
        </p:txBody>
      </p:sp>
    </p:spTree>
    <p:extLst>
      <p:ext uri="{BB962C8B-B14F-4D97-AF65-F5344CB8AC3E}">
        <p14:creationId xmlns:p14="http://schemas.microsoft.com/office/powerpoint/2010/main" val="1852920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F4ED0-C9C6-C2B2-16AF-B6A720CEF3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761E998-E2B5-4446-4959-9DDAA036CC70}"/>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3" name="TextBox 2">
            <a:extLst>
              <a:ext uri="{FF2B5EF4-FFF2-40B4-BE49-F238E27FC236}">
                <a16:creationId xmlns:a16="http://schemas.microsoft.com/office/drawing/2014/main" id="{75616817-DF14-3255-763F-4377A56A0E18}"/>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52455086-A675-8729-1463-4A47EA6D7EDB}"/>
              </a:ext>
            </a:extLst>
          </p:cNvPr>
          <p:cNvSpPr txBox="1"/>
          <p:nvPr/>
        </p:nvSpPr>
        <p:spPr>
          <a:xfrm>
            <a:off x="684446" y="740522"/>
            <a:ext cx="3578942" cy="461665"/>
          </a:xfrm>
          <a:prstGeom prst="rect">
            <a:avLst/>
          </a:prstGeom>
          <a:noFill/>
        </p:spPr>
        <p:txBody>
          <a:bodyPr wrap="square" rtlCol="0">
            <a:spAutoFit/>
          </a:bodyPr>
          <a:lstStyle/>
          <a:p>
            <a:r>
              <a:rPr lang="en-IN" dirty="0"/>
              <a:t>Architecture  </a:t>
            </a:r>
          </a:p>
        </p:txBody>
      </p:sp>
      <p:pic>
        <p:nvPicPr>
          <p:cNvPr id="6" name="Picture 5">
            <a:extLst>
              <a:ext uri="{FF2B5EF4-FFF2-40B4-BE49-F238E27FC236}">
                <a16:creationId xmlns:a16="http://schemas.microsoft.com/office/drawing/2014/main" id="{03DDA275-B5AE-219F-2A9B-EECFDC978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04" y="1436512"/>
            <a:ext cx="4134093" cy="4440586"/>
          </a:xfrm>
          <a:prstGeom prst="rect">
            <a:avLst/>
          </a:prstGeom>
        </p:spPr>
      </p:pic>
      <p:pic>
        <p:nvPicPr>
          <p:cNvPr id="8" name="Picture 7">
            <a:extLst>
              <a:ext uri="{FF2B5EF4-FFF2-40B4-BE49-F238E27FC236}">
                <a16:creationId xmlns:a16="http://schemas.microsoft.com/office/drawing/2014/main" id="{08230CEC-0027-33A2-67C2-CF5258D81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025" y="1436513"/>
            <a:ext cx="4440585" cy="4440585"/>
          </a:xfrm>
          <a:prstGeom prst="rect">
            <a:avLst/>
          </a:prstGeom>
        </p:spPr>
      </p:pic>
    </p:spTree>
    <p:extLst>
      <p:ext uri="{BB962C8B-B14F-4D97-AF65-F5344CB8AC3E}">
        <p14:creationId xmlns:p14="http://schemas.microsoft.com/office/powerpoint/2010/main" val="4098916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4CD63-A7D6-35D8-2D51-063700E264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2F00602-0704-05F6-E910-E38A40920D87}"/>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3" name="TextBox 2">
            <a:extLst>
              <a:ext uri="{FF2B5EF4-FFF2-40B4-BE49-F238E27FC236}">
                <a16:creationId xmlns:a16="http://schemas.microsoft.com/office/drawing/2014/main" id="{D84D1490-C74D-3BBE-626A-B4E6394A4B07}"/>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B68A9EAB-01C4-8247-CC64-45B66D2AC987}"/>
              </a:ext>
            </a:extLst>
          </p:cNvPr>
          <p:cNvSpPr txBox="1"/>
          <p:nvPr/>
        </p:nvSpPr>
        <p:spPr>
          <a:xfrm>
            <a:off x="684446" y="740522"/>
            <a:ext cx="3578942" cy="461665"/>
          </a:xfrm>
          <a:prstGeom prst="rect">
            <a:avLst/>
          </a:prstGeom>
          <a:noFill/>
        </p:spPr>
        <p:txBody>
          <a:bodyPr wrap="square" rtlCol="0">
            <a:spAutoFit/>
          </a:bodyPr>
          <a:lstStyle/>
          <a:p>
            <a:r>
              <a:rPr lang="en-IN" dirty="0"/>
              <a:t>Flowchart </a:t>
            </a:r>
          </a:p>
        </p:txBody>
      </p:sp>
      <p:pic>
        <p:nvPicPr>
          <p:cNvPr id="2052" name="Picture 4" descr="PlantUML Diagram">
            <a:extLst>
              <a:ext uri="{FF2B5EF4-FFF2-40B4-BE49-F238E27FC236}">
                <a16:creationId xmlns:a16="http://schemas.microsoft.com/office/drawing/2014/main" id="{B524B633-641A-9A5B-C094-A348D13B6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3917" y="1192305"/>
            <a:ext cx="3822533" cy="559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43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424517" y="815788"/>
            <a:ext cx="2635624" cy="457200"/>
          </a:xfrm>
          <a:prstGeom prst="rect">
            <a:avLst/>
          </a:prstGeom>
          <a:noFill/>
        </p:spPr>
        <p:txBody>
          <a:bodyPr wrap="square" rtlCol="0">
            <a:spAutoFit/>
          </a:bodyPr>
          <a:lstStyle/>
          <a:p>
            <a:r>
              <a:rPr lang="en-IN" b="1" dirty="0"/>
              <a:t>Introduction   </a:t>
            </a:r>
          </a:p>
        </p:txBody>
      </p:sp>
      <p:sp>
        <p:nvSpPr>
          <p:cNvPr id="3" name="TextBox 2">
            <a:extLst>
              <a:ext uri="{FF2B5EF4-FFF2-40B4-BE49-F238E27FC236}">
                <a16:creationId xmlns:a16="http://schemas.microsoft.com/office/drawing/2014/main" id="{33C352E5-0AF2-E88E-33A0-120A09E5A015}"/>
              </a:ext>
            </a:extLst>
          </p:cNvPr>
          <p:cNvSpPr txBox="1"/>
          <p:nvPr/>
        </p:nvSpPr>
        <p:spPr>
          <a:xfrm>
            <a:off x="648393" y="1363288"/>
            <a:ext cx="8221287" cy="5078313"/>
          </a:xfrm>
          <a:prstGeom prst="rect">
            <a:avLst/>
          </a:prstGeom>
          <a:noFill/>
        </p:spPr>
        <p:txBody>
          <a:bodyPr wrap="square" rtlCol="0">
            <a:spAutoFit/>
          </a:bodyPr>
          <a:lstStyle/>
          <a:p>
            <a:r>
              <a:rPr lang="en-US" sz="1800" dirty="0">
                <a:solidFill>
                  <a:schemeClr val="tx1"/>
                </a:solidFill>
              </a:rPr>
              <a:t>Communication barriers significantly impact individuals with hearing and speech impairments, often hindering their ability to interact seamlessly with others in their surroundings. This project addresses such barriers by integrating advanced deep learning technologies to develop a versatile communication system capable of converting </a:t>
            </a:r>
            <a:r>
              <a:rPr lang="en-US" sz="1800" b="1" dirty="0">
                <a:solidFill>
                  <a:schemeClr val="tx1"/>
                </a:solidFill>
              </a:rPr>
              <a:t>Sign Language (SL) to text/speech</a:t>
            </a:r>
            <a:r>
              <a:rPr lang="en-US" sz="1800" dirty="0">
                <a:solidFill>
                  <a:schemeClr val="tx1"/>
                </a:solidFill>
              </a:rPr>
              <a:t> in real-time.</a:t>
            </a:r>
          </a:p>
          <a:p>
            <a:r>
              <a:rPr lang="en-US" sz="1800" dirty="0">
                <a:solidFill>
                  <a:schemeClr val="tx1"/>
                </a:solidFill>
              </a:rPr>
              <a:t>The system leverages pre-trained models with enhancements like an attention mechanism, enabling it to focus on critical features of hand gestures for accurate sign language recognition. Additionally, speech recognition modules and text-to-speech conversion capabilities allow it to function as a comprehensive, multimodal communication platform. Unlike traditional methods that rely on additional hardware like gloves or sensors, this approach ensures a cost-effective and accessible solution by prioritizing software-based implementations.</a:t>
            </a:r>
          </a:p>
          <a:p>
            <a:r>
              <a:rPr lang="en-US" sz="1800" dirty="0">
                <a:solidFill>
                  <a:schemeClr val="tx1"/>
                </a:solidFill>
              </a:rPr>
              <a:t>Designed with scalability and inclusivity in mind, this solution aspires to bridge communication gaps, empowering the hearing and speech-impaired community to achieve greater social interaction and accessibility. By employing cutting-edge deep learning techniques, it ensures real-time, accurate translations, enhancing the daily lives of its users and fostering a more inclusive environment for all.</a:t>
            </a:r>
          </a:p>
          <a:p>
            <a:endParaRPr lang="en-US" sz="1800" dirty="0">
              <a:solidFill>
                <a:schemeClr val="tx1"/>
              </a:solidFill>
            </a:endParaRPr>
          </a:p>
        </p:txBody>
      </p:sp>
    </p:spTree>
    <p:extLst>
      <p:ext uri="{BB962C8B-B14F-4D97-AF65-F5344CB8AC3E}">
        <p14:creationId xmlns:p14="http://schemas.microsoft.com/office/powerpoint/2010/main" val="1656124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2297E6-BD72-0CAC-759E-A2FE4753BA46}"/>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8" name="TextBox 7">
            <a:extLst>
              <a:ext uri="{FF2B5EF4-FFF2-40B4-BE49-F238E27FC236}">
                <a16:creationId xmlns:a16="http://schemas.microsoft.com/office/drawing/2014/main" id="{332AF04C-9A01-056A-3CC8-7017C508DC4E}"/>
              </a:ext>
            </a:extLst>
          </p:cNvPr>
          <p:cNvSpPr txBox="1"/>
          <p:nvPr/>
        </p:nvSpPr>
        <p:spPr>
          <a:xfrm>
            <a:off x="469841" y="1362688"/>
            <a:ext cx="5029085" cy="461665"/>
          </a:xfrm>
          <a:prstGeom prst="rect">
            <a:avLst/>
          </a:prstGeom>
          <a:noFill/>
        </p:spPr>
        <p:txBody>
          <a:bodyPr wrap="square" rtlCol="0">
            <a:spAutoFit/>
          </a:bodyPr>
          <a:lstStyle/>
          <a:p>
            <a:r>
              <a:rPr lang="en-IN" dirty="0"/>
              <a:t>Data Collection &amp; Processing Steps: </a:t>
            </a:r>
          </a:p>
        </p:txBody>
      </p:sp>
      <p:sp>
        <p:nvSpPr>
          <p:cNvPr id="27" name="TextBox 26">
            <a:extLst>
              <a:ext uri="{FF2B5EF4-FFF2-40B4-BE49-F238E27FC236}">
                <a16:creationId xmlns:a16="http://schemas.microsoft.com/office/drawing/2014/main" id="{2ED44841-5804-00A1-AAE2-6E82205D5A44}"/>
              </a:ext>
            </a:extLst>
          </p:cNvPr>
          <p:cNvSpPr txBox="1"/>
          <p:nvPr/>
        </p:nvSpPr>
        <p:spPr>
          <a:xfrm>
            <a:off x="469841" y="1994736"/>
            <a:ext cx="8422231" cy="4801314"/>
          </a:xfrm>
          <a:prstGeom prst="rect">
            <a:avLst/>
          </a:prstGeom>
          <a:noFill/>
        </p:spPr>
        <p:txBody>
          <a:bodyPr wrap="square">
            <a:spAutoFit/>
          </a:bodyPr>
          <a:lstStyle/>
          <a:p>
            <a:pPr algn="just"/>
            <a:r>
              <a:rPr lang="en-IN" sz="1800" b="1" u="sng" dirty="0"/>
              <a:t>Dataset &amp; Acquisition</a:t>
            </a:r>
            <a:r>
              <a:rPr lang="en-IN" sz="1800" b="1" dirty="0"/>
              <a:t>:</a:t>
            </a:r>
          </a:p>
          <a:p>
            <a:pPr marL="285750" indent="-285750" algn="just">
              <a:buFont typeface="Arial" panose="020B0604020202020204" pitchFamily="34" charset="0"/>
              <a:buChar char="•"/>
            </a:pPr>
            <a:r>
              <a:rPr lang="en-US" sz="1800" dirty="0">
                <a:solidFill>
                  <a:schemeClr val="tx1"/>
                </a:solidFill>
              </a:rPr>
              <a:t>Collects hand gesture images with corresponding labels that reflect real-world sign language usage. </a:t>
            </a:r>
          </a:p>
          <a:p>
            <a:pPr marL="285750" indent="-285750" algn="just">
              <a:buFont typeface="Arial" panose="020B0604020202020204" pitchFamily="34" charset="0"/>
              <a:buChar char="•"/>
            </a:pPr>
            <a:r>
              <a:rPr lang="en-US" sz="1800" dirty="0">
                <a:solidFill>
                  <a:schemeClr val="tx1"/>
                </a:solidFill>
              </a:rPr>
              <a:t>The dataset is specifically curated to support both sign recognition and translation tasks.</a:t>
            </a:r>
          </a:p>
          <a:p>
            <a:pPr marL="285750" indent="-285750" algn="just">
              <a:buFont typeface="Arial" panose="020B0604020202020204" pitchFamily="34" charset="0"/>
              <a:buChar char="•"/>
            </a:pPr>
            <a:endParaRPr lang="en-US" sz="1800" dirty="0">
              <a:solidFill>
                <a:schemeClr val="tx1"/>
              </a:solidFill>
            </a:endParaRPr>
          </a:p>
          <a:p>
            <a:pPr algn="just"/>
            <a:r>
              <a:rPr lang="en-IN" sz="1800" b="1" u="sng" dirty="0"/>
              <a:t>Preprocessing Pipeline</a:t>
            </a:r>
            <a:r>
              <a:rPr lang="en-IN" sz="1800" b="1" dirty="0"/>
              <a:t>: </a:t>
            </a:r>
          </a:p>
          <a:p>
            <a:pPr marL="285750" indent="-285750" algn="just">
              <a:buFont typeface="Arial" panose="020B0604020202020204" pitchFamily="34" charset="0"/>
              <a:buChar char="•"/>
            </a:pPr>
            <a:r>
              <a:rPr lang="en-US" sz="1800" b="1" dirty="0">
                <a:solidFill>
                  <a:schemeClr val="tx1"/>
                </a:solidFill>
              </a:rPr>
              <a:t>Image Acquisition &amp; Segmentation:</a:t>
            </a:r>
            <a:r>
              <a:rPr lang="en-US" sz="1800" dirty="0">
                <a:solidFill>
                  <a:schemeClr val="tx1"/>
                </a:solidFill>
              </a:rPr>
              <a:t> The system captures images and segments the hand regions to isolate gestures.</a:t>
            </a:r>
          </a:p>
          <a:p>
            <a:pPr marL="285750" indent="-285750" algn="just">
              <a:buFont typeface="Arial" panose="020B0604020202020204" pitchFamily="34" charset="0"/>
              <a:buChar char="•"/>
            </a:pPr>
            <a:r>
              <a:rPr lang="en-US" sz="1800" b="1" dirty="0">
                <a:solidFill>
                  <a:schemeClr val="tx1"/>
                </a:solidFill>
              </a:rPr>
              <a:t>Feature Extraction:</a:t>
            </a:r>
            <a:r>
              <a:rPr lang="en-US" sz="1800" dirty="0">
                <a:solidFill>
                  <a:schemeClr val="tx1"/>
                </a:solidFill>
              </a:rPr>
              <a:t> Implements the Discrete Wavelet Transform (DFT) function to extract salient features from the images. </a:t>
            </a:r>
          </a:p>
          <a:p>
            <a:pPr marL="285750" indent="-285750" algn="just">
              <a:buFont typeface="Arial" panose="020B0604020202020204" pitchFamily="34" charset="0"/>
              <a:buChar char="•"/>
            </a:pPr>
            <a:r>
              <a:rPr lang="en-US" sz="1800" b="1" dirty="0">
                <a:solidFill>
                  <a:schemeClr val="tx1"/>
                </a:solidFill>
              </a:rPr>
              <a:t>Background Removal:</a:t>
            </a:r>
            <a:r>
              <a:rPr lang="en-US" sz="1800" dirty="0">
                <a:solidFill>
                  <a:schemeClr val="tx1"/>
                </a:solidFill>
              </a:rPr>
              <a:t> Removes extraneous background details to enhance the clarity of the hand gestures. </a:t>
            </a:r>
          </a:p>
          <a:p>
            <a:pPr marL="285750" indent="-285750" algn="just">
              <a:buFont typeface="Arial" panose="020B0604020202020204" pitchFamily="34" charset="0"/>
              <a:buChar char="•"/>
            </a:pPr>
            <a:r>
              <a:rPr lang="en-US" sz="1800" b="1" dirty="0">
                <a:solidFill>
                  <a:schemeClr val="tx1"/>
                </a:solidFill>
              </a:rPr>
              <a:t>Label Matching:</a:t>
            </a:r>
            <a:r>
              <a:rPr lang="en-US" sz="1800" dirty="0">
                <a:solidFill>
                  <a:schemeClr val="tx1"/>
                </a:solidFill>
              </a:rPr>
              <a:t> Each segmented image is paired with its corresponding label for subsequent training.</a:t>
            </a:r>
          </a:p>
          <a:p>
            <a:pPr marL="285750" indent="-285750" algn="just">
              <a:buFont typeface="Arial" panose="020B0604020202020204" pitchFamily="34" charset="0"/>
              <a:buChar char="•"/>
            </a:pPr>
            <a:endParaRPr lang="en-US" sz="1800" dirty="0">
              <a:solidFill>
                <a:schemeClr val="tx1"/>
              </a:solidFill>
            </a:endParaRPr>
          </a:p>
          <a:p>
            <a:pPr marL="285750" indent="-285750" algn="just">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3453989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0C4F9-6CB8-6F6A-04D1-77B73D5CA3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CE9022-EDAB-280C-814B-14A2B1282055}"/>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D1A73E23-6E4F-5C04-3ADA-DF00E572D5C5}"/>
              </a:ext>
            </a:extLst>
          </p:cNvPr>
          <p:cNvSpPr txBox="1"/>
          <p:nvPr/>
        </p:nvSpPr>
        <p:spPr>
          <a:xfrm>
            <a:off x="469842" y="1362688"/>
            <a:ext cx="3578942" cy="461665"/>
          </a:xfrm>
          <a:prstGeom prst="rect">
            <a:avLst/>
          </a:prstGeom>
          <a:noFill/>
        </p:spPr>
        <p:txBody>
          <a:bodyPr wrap="square" rtlCol="0">
            <a:spAutoFit/>
          </a:bodyPr>
          <a:lstStyle/>
          <a:p>
            <a:r>
              <a:rPr lang="en-IN" dirty="0"/>
              <a:t>Model &amp; Algorithms Used: </a:t>
            </a:r>
          </a:p>
        </p:txBody>
      </p:sp>
      <p:sp>
        <p:nvSpPr>
          <p:cNvPr id="7" name="TextBox 6">
            <a:extLst>
              <a:ext uri="{FF2B5EF4-FFF2-40B4-BE49-F238E27FC236}">
                <a16:creationId xmlns:a16="http://schemas.microsoft.com/office/drawing/2014/main" id="{FD201460-4BE7-AD98-F8C9-F7D8CA52C9C5}"/>
              </a:ext>
            </a:extLst>
          </p:cNvPr>
          <p:cNvSpPr txBox="1"/>
          <p:nvPr/>
        </p:nvSpPr>
        <p:spPr>
          <a:xfrm>
            <a:off x="469842" y="1994737"/>
            <a:ext cx="8608844" cy="3970318"/>
          </a:xfrm>
          <a:prstGeom prst="rect">
            <a:avLst/>
          </a:prstGeom>
          <a:noFill/>
        </p:spPr>
        <p:txBody>
          <a:bodyPr wrap="square">
            <a:spAutoFit/>
          </a:bodyPr>
          <a:lstStyle/>
          <a:p>
            <a:pPr algn="just"/>
            <a:r>
              <a:rPr lang="en-US" sz="1800" b="1" u="sng" dirty="0"/>
              <a:t>Model Architecture:</a:t>
            </a:r>
            <a:endParaRPr lang="en-US" sz="1800" dirty="0"/>
          </a:p>
          <a:p>
            <a:pPr marL="285750" indent="-285750" algn="just">
              <a:buFont typeface="Arial" panose="020B0604020202020204" pitchFamily="34" charset="0"/>
              <a:buChar char="•"/>
            </a:pPr>
            <a:r>
              <a:rPr lang="en-US" sz="1800" b="1" dirty="0" err="1">
                <a:solidFill>
                  <a:schemeClr val="tx1"/>
                </a:solidFill>
              </a:rPr>
              <a:t>Keras</a:t>
            </a:r>
            <a:r>
              <a:rPr lang="en-US" sz="1800" b="1" dirty="0">
                <a:solidFill>
                  <a:schemeClr val="tx1"/>
                </a:solidFill>
              </a:rPr>
              <a:t>-based Deep Learning Model: </a:t>
            </a:r>
            <a:r>
              <a:rPr lang="en-US" sz="1800" dirty="0">
                <a:solidFill>
                  <a:schemeClr val="tx1"/>
                </a:solidFill>
              </a:rPr>
              <a:t>Utilizes a CNN architecture built on </a:t>
            </a:r>
            <a:r>
              <a:rPr lang="en-US" sz="1800" dirty="0" err="1">
                <a:solidFill>
                  <a:schemeClr val="tx1"/>
                </a:solidFill>
              </a:rPr>
              <a:t>Keras</a:t>
            </a:r>
            <a:r>
              <a:rPr lang="en-US" sz="1800" dirty="0">
                <a:solidFill>
                  <a:schemeClr val="tx1"/>
                </a:solidFill>
              </a:rPr>
              <a:t> (and TensorFlow) to learn gesture features from the preprocessed images. </a:t>
            </a:r>
          </a:p>
          <a:p>
            <a:pPr marL="285750" indent="-285750" algn="just">
              <a:buFont typeface="Arial" panose="020B0604020202020204" pitchFamily="34" charset="0"/>
              <a:buChar char="•"/>
            </a:pPr>
            <a:r>
              <a:rPr lang="en-US" sz="1800" b="1" dirty="0">
                <a:solidFill>
                  <a:schemeClr val="tx1"/>
                </a:solidFill>
              </a:rPr>
              <a:t>Real-Time Adaptation:</a:t>
            </a:r>
            <a:r>
              <a:rPr lang="en-US" sz="1800" dirty="0">
                <a:solidFill>
                  <a:schemeClr val="tx1"/>
                </a:solidFill>
              </a:rPr>
              <a:t> Designed to function in real-time, supporting two-way communication by converting gestures to text.</a:t>
            </a:r>
          </a:p>
          <a:p>
            <a:pPr algn="just"/>
            <a:endParaRPr lang="en-US" sz="1800" dirty="0">
              <a:solidFill>
                <a:schemeClr val="tx1"/>
              </a:solidFill>
            </a:endParaRPr>
          </a:p>
          <a:p>
            <a:pPr algn="just"/>
            <a:r>
              <a:rPr lang="en-US" sz="1800" b="1" u="sng" dirty="0">
                <a:solidFill>
                  <a:srgbClr val="002060"/>
                </a:solidFill>
              </a:rPr>
              <a:t>Training &amp; Algorithms</a:t>
            </a:r>
            <a:r>
              <a:rPr lang="en-US" sz="1800" b="1" dirty="0">
                <a:solidFill>
                  <a:srgbClr val="080195"/>
                </a:solidFill>
              </a:rPr>
              <a:t>: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Rule-Based Matching</a:t>
            </a:r>
            <a:r>
              <a:rPr lang="en-US" sz="1800" i="0" dirty="0">
                <a:solidFill>
                  <a:srgbClr val="0D0D0D"/>
                </a:solidFill>
                <a:effectLst/>
                <a:cs typeface="Times New Roman" panose="02020603050405020304" pitchFamily="18" charset="0"/>
              </a:rPr>
              <a:t>: Implements a rule-based algorithm for mapping recognized gestures to text, ensuring robust translation.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Noise Reduction Techniques: </a:t>
            </a:r>
            <a:r>
              <a:rPr lang="en-US" sz="1800" i="0" dirty="0">
                <a:solidFill>
                  <a:srgbClr val="0D0D0D"/>
                </a:solidFill>
                <a:effectLst/>
                <a:cs typeface="Times New Roman" panose="02020603050405020304" pitchFamily="18" charset="0"/>
              </a:rPr>
              <a:t>Applies additional noise filtering methods during training to deal with real-world image variations.  </a:t>
            </a:r>
          </a:p>
          <a:p>
            <a:pPr marL="285750" indent="-285750" algn="just">
              <a:buFont typeface="Arial" panose="020B0604020202020204" pitchFamily="34" charset="0"/>
              <a:buChar char="•"/>
            </a:pPr>
            <a:r>
              <a:rPr lang="en-US" sz="1800" b="1" i="0" dirty="0">
                <a:solidFill>
                  <a:srgbClr val="0D0D0D"/>
                </a:solidFill>
                <a:effectLst/>
                <a:cs typeface="Times New Roman" panose="02020603050405020304" pitchFamily="18" charset="0"/>
              </a:rPr>
              <a:t>Pose Estimation: </a:t>
            </a:r>
            <a:r>
              <a:rPr lang="en-US" sz="1800" i="0" dirty="0">
                <a:solidFill>
                  <a:srgbClr val="0D0D0D"/>
                </a:solidFill>
                <a:effectLst/>
                <a:cs typeface="Times New Roman" panose="02020603050405020304" pitchFamily="18" charset="0"/>
              </a:rPr>
              <a:t>Integrates pose estimation libraries (using TensorFlow) for tracking both hand and, if needed, full-body movements to improve the recognition process.</a:t>
            </a:r>
          </a:p>
          <a:p>
            <a:pPr algn="just"/>
            <a:endParaRPr lang="en-US" sz="1800" dirty="0">
              <a:solidFill>
                <a:schemeClr val="tx1"/>
              </a:solidFill>
            </a:endParaRPr>
          </a:p>
        </p:txBody>
      </p:sp>
    </p:spTree>
    <p:extLst>
      <p:ext uri="{BB962C8B-B14F-4D97-AF65-F5344CB8AC3E}">
        <p14:creationId xmlns:p14="http://schemas.microsoft.com/office/powerpoint/2010/main" val="3897640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4BEC11-C25D-E279-2892-A00C0F4A04BA}"/>
              </a:ext>
            </a:extLst>
          </p:cNvPr>
          <p:cNvSpPr>
            <a:spLocks noGrp="1"/>
          </p:cNvSpPr>
          <p:nvPr>
            <p:ph type="sldNum" sz="quarter" idx="12"/>
          </p:nvPr>
        </p:nvSpPr>
        <p:spPr/>
        <p:txBody>
          <a:bodyPr/>
          <a:lstStyle/>
          <a:p>
            <a:pPr>
              <a:defRPr/>
            </a:pPr>
            <a:fld id="{CCE60E7C-9340-4E78-8FF1-5B9A5C8058C3}" type="slidenum">
              <a:rPr lang="en-US" smtClean="0"/>
              <a:pPr>
                <a:defRPr/>
              </a:pPr>
              <a:t>42</a:t>
            </a:fld>
            <a:endParaRPr lang="en-US" dirty="0"/>
          </a:p>
        </p:txBody>
      </p:sp>
      <p:sp>
        <p:nvSpPr>
          <p:cNvPr id="5" name="Slide Number Placeholder 2">
            <a:extLst>
              <a:ext uri="{FF2B5EF4-FFF2-40B4-BE49-F238E27FC236}">
                <a16:creationId xmlns:a16="http://schemas.microsoft.com/office/drawing/2014/main" id="{1299EF88-29C3-39D7-A67F-193FF09E8032}"/>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42</a:t>
            </a:fld>
            <a:endParaRPr lang="en-US" dirty="0"/>
          </a:p>
        </p:txBody>
      </p:sp>
      <p:sp>
        <p:nvSpPr>
          <p:cNvPr id="6" name="Date Placeholder 1">
            <a:extLst>
              <a:ext uri="{FF2B5EF4-FFF2-40B4-BE49-F238E27FC236}">
                <a16:creationId xmlns:a16="http://schemas.microsoft.com/office/drawing/2014/main" id="{52998B3C-CE95-F881-5FD1-ECAFCA0848BB}"/>
              </a:ext>
            </a:extLst>
          </p:cNvPr>
          <p:cNvSpPr txBox="1">
            <a:spLocks/>
          </p:cNvSpPr>
          <p:nvPr/>
        </p:nvSpPr>
        <p:spPr bwMode="auto">
          <a:xfrm rot="5400000">
            <a:off x="1347300" y="3865461"/>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itchFamily="34" charset="0"/>
                <a:ea typeface="+mn-ea"/>
                <a:cs typeface="Calibri" pitchFamily="34" charset="0"/>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endParaRPr lang="en-US" dirty="0"/>
          </a:p>
        </p:txBody>
      </p:sp>
      <p:sp>
        <p:nvSpPr>
          <p:cNvPr id="7" name="Slide Number Placeholder 2">
            <a:extLst>
              <a:ext uri="{FF2B5EF4-FFF2-40B4-BE49-F238E27FC236}">
                <a16:creationId xmlns:a16="http://schemas.microsoft.com/office/drawing/2014/main" id="{9281D295-F601-A733-85A9-C44EC7685CBD}"/>
              </a:ext>
            </a:extLst>
          </p:cNvPr>
          <p:cNvSpPr txBox="1">
            <a:spLocks/>
          </p:cNvSpPr>
          <p:nvPr/>
        </p:nvSpPr>
        <p:spPr>
          <a:xfrm>
            <a:off x="7239000" y="6510785"/>
            <a:ext cx="1905000" cy="314325"/>
          </a:xfrm>
          <a:prstGeom prst="rect">
            <a:avLst/>
          </a:prstGeom>
          <a:ln/>
        </p:spPr>
        <p:txBody>
          <a:bodyPr/>
          <a:lstStyle>
            <a:defPPr>
              <a:defRPr lang="en-US"/>
            </a:defPPr>
            <a:lvl1pPr algn="l" rtl="0" fontAlgn="base">
              <a:spcBef>
                <a:spcPct val="0"/>
              </a:spcBef>
              <a:spcAft>
                <a:spcPct val="0"/>
              </a:spcAft>
              <a:defRPr sz="12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a:lstStyle>
          <a:p>
            <a:pPr>
              <a:defRPr/>
            </a:pPr>
            <a:fld id="{CCE60E7C-9340-4E78-8FF1-5B9A5C8058C3}" type="slidenum">
              <a:rPr lang="en-US" smtClean="0"/>
              <a:pPr>
                <a:defRPr/>
              </a:pPr>
              <a:t>42</a:t>
            </a:fld>
            <a:endParaRPr lang="en-US" dirty="0"/>
          </a:p>
        </p:txBody>
      </p:sp>
      <p:sp>
        <p:nvSpPr>
          <p:cNvPr id="8" name="TextBox 7">
            <a:extLst>
              <a:ext uri="{FF2B5EF4-FFF2-40B4-BE49-F238E27FC236}">
                <a16:creationId xmlns:a16="http://schemas.microsoft.com/office/drawing/2014/main" id="{193B0BEC-5B4B-4BCD-CE4F-6F36E877EC87}"/>
              </a:ext>
            </a:extLst>
          </p:cNvPr>
          <p:cNvSpPr txBox="1"/>
          <p:nvPr/>
        </p:nvSpPr>
        <p:spPr>
          <a:xfrm>
            <a:off x="3605504" y="977482"/>
            <a:ext cx="4585996" cy="461665"/>
          </a:xfrm>
          <a:prstGeom prst="rect">
            <a:avLst/>
          </a:prstGeom>
          <a:noFill/>
        </p:spPr>
        <p:txBody>
          <a:bodyPr wrap="square">
            <a:spAutoFit/>
          </a:bodyPr>
          <a:lstStyle/>
          <a:p>
            <a:r>
              <a:rPr lang="en-IN" b="1" dirty="0"/>
              <a:t>Methodology </a:t>
            </a:r>
            <a:endParaRPr lang="en-IN" dirty="0"/>
          </a:p>
        </p:txBody>
      </p:sp>
      <p:sp>
        <p:nvSpPr>
          <p:cNvPr id="9" name="TextBox 8">
            <a:extLst>
              <a:ext uri="{FF2B5EF4-FFF2-40B4-BE49-F238E27FC236}">
                <a16:creationId xmlns:a16="http://schemas.microsoft.com/office/drawing/2014/main" id="{87A50DB2-9917-2933-674B-3C357CAE7E22}"/>
              </a:ext>
            </a:extLst>
          </p:cNvPr>
          <p:cNvSpPr txBox="1"/>
          <p:nvPr/>
        </p:nvSpPr>
        <p:spPr>
          <a:xfrm>
            <a:off x="513184" y="2258878"/>
            <a:ext cx="8117632" cy="1323439"/>
          </a:xfrm>
          <a:prstGeom prst="rect">
            <a:avLst/>
          </a:prstGeom>
          <a:noFill/>
        </p:spPr>
        <p:txBody>
          <a:bodyPr wrap="square">
            <a:spAutoFit/>
          </a:bodyPr>
          <a:lstStyle/>
          <a:p>
            <a:pPr algn="just">
              <a:lnSpc>
                <a:spcPct val="100000"/>
              </a:lnSpc>
            </a:pPr>
            <a:r>
              <a:rPr lang="en-US" altLang="en-US" sz="2000" dirty="0">
                <a:solidFill>
                  <a:schemeClr val="tx1"/>
                </a:solidFill>
                <a:latin typeface="Times New Roman" panose="02020603050405020304" pitchFamily="18" charset="0"/>
                <a:cs typeface="Times New Roman" panose="02020603050405020304" pitchFamily="18" charset="0"/>
                <a:sym typeface="+mn-ea"/>
              </a:rPr>
              <a:t>Singh, P., Prasad, S. V. S., Singh, R., Dasari, K., &amp; Prasanna, B. L. (2023, September). Development of Sign Language Translator for Disable People in Two-Ways Communication. In 2023 1st International Conference on Circuits, Power and Intelligent Systems (CCPIS) (pp. 1-6). IEEE</a:t>
            </a:r>
            <a:r>
              <a:rPr lang="en-US" altLang="en-US" sz="2000" dirty="0">
                <a:latin typeface="Times New Roman" panose="02020603050405020304" pitchFamily="18" charset="0"/>
                <a:cs typeface="Times New Roman" panose="02020603050405020304" pitchFamily="18" charset="0"/>
                <a:sym typeface="+mn-ea"/>
              </a:rPr>
              <a:t>. </a:t>
            </a:r>
            <a:endParaRPr lang="en-US" alt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EDEF278-A3E8-B704-ED2C-2E11DC7299FF}"/>
              </a:ext>
            </a:extLst>
          </p:cNvPr>
          <p:cNvSpPr txBox="1"/>
          <p:nvPr/>
        </p:nvSpPr>
        <p:spPr>
          <a:xfrm>
            <a:off x="472360" y="1709711"/>
            <a:ext cx="4585996" cy="461665"/>
          </a:xfrm>
          <a:prstGeom prst="rect">
            <a:avLst/>
          </a:prstGeom>
          <a:noFill/>
        </p:spPr>
        <p:txBody>
          <a:bodyPr wrap="square">
            <a:spAutoFit/>
          </a:bodyPr>
          <a:lstStyle/>
          <a:p>
            <a:r>
              <a:rPr lang="en-IN" b="1" dirty="0"/>
              <a:t>REFERENCE 3: </a:t>
            </a:r>
            <a:endParaRPr lang="en-IN" dirty="0"/>
          </a:p>
        </p:txBody>
      </p:sp>
    </p:spTree>
    <p:extLst>
      <p:ext uri="{BB962C8B-B14F-4D97-AF65-F5344CB8AC3E}">
        <p14:creationId xmlns:p14="http://schemas.microsoft.com/office/powerpoint/2010/main" val="462730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AD42-3516-AB08-C1ED-607626E305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ABB2DD-DDCD-2675-7083-75A83A5EAD1D}"/>
              </a:ext>
            </a:extLst>
          </p:cNvPr>
          <p:cNvSpPr>
            <a:spLocks noGrp="1"/>
          </p:cNvSpPr>
          <p:nvPr>
            <p:ph type="sldNum" sz="quarter" idx="12"/>
          </p:nvPr>
        </p:nvSpPr>
        <p:spPr/>
        <p:txBody>
          <a:bodyPr/>
          <a:lstStyle/>
          <a:p>
            <a:pPr>
              <a:defRPr/>
            </a:pPr>
            <a:fld id="{CCE60E7C-9340-4E78-8FF1-5B9A5C8058C3}" type="slidenum">
              <a:rPr lang="en-US" smtClean="0"/>
              <a:pPr>
                <a:defRPr/>
              </a:pPr>
              <a:t>43</a:t>
            </a:fld>
            <a:endParaRPr lang="en-US" dirty="0"/>
          </a:p>
        </p:txBody>
      </p:sp>
      <p:sp>
        <p:nvSpPr>
          <p:cNvPr id="4" name="TextBox 3">
            <a:extLst>
              <a:ext uri="{FF2B5EF4-FFF2-40B4-BE49-F238E27FC236}">
                <a16:creationId xmlns:a16="http://schemas.microsoft.com/office/drawing/2014/main" id="{5D00869A-04F4-22BF-97B6-016C4291601D}"/>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4AA11670-CF5D-4571-8FF1-703D4335C061}"/>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6" name="TextBox 5">
            <a:extLst>
              <a:ext uri="{FF2B5EF4-FFF2-40B4-BE49-F238E27FC236}">
                <a16:creationId xmlns:a16="http://schemas.microsoft.com/office/drawing/2014/main" id="{799444ED-EB1E-BDB4-7538-558DE39A23A9}"/>
              </a:ext>
            </a:extLst>
          </p:cNvPr>
          <p:cNvSpPr txBox="1"/>
          <p:nvPr/>
        </p:nvSpPr>
        <p:spPr>
          <a:xfrm>
            <a:off x="684446" y="740522"/>
            <a:ext cx="3578942" cy="461665"/>
          </a:xfrm>
          <a:prstGeom prst="rect">
            <a:avLst/>
          </a:prstGeom>
          <a:noFill/>
        </p:spPr>
        <p:txBody>
          <a:bodyPr wrap="square" rtlCol="0">
            <a:spAutoFit/>
          </a:bodyPr>
          <a:lstStyle/>
          <a:p>
            <a:r>
              <a:rPr lang="en-IN"/>
              <a:t>Architecture</a:t>
            </a:r>
            <a:endParaRPr lang="en-IN" dirty="0"/>
          </a:p>
        </p:txBody>
      </p:sp>
      <p:pic>
        <p:nvPicPr>
          <p:cNvPr id="4098" name="Picture 2" descr="PlantUML Diagram">
            <a:extLst>
              <a:ext uri="{FF2B5EF4-FFF2-40B4-BE49-F238E27FC236}">
                <a16:creationId xmlns:a16="http://schemas.microsoft.com/office/drawing/2014/main" id="{4502D1AF-357D-CF5D-9DB5-1C3518228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431" y="1192305"/>
            <a:ext cx="3644577" cy="508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15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953F-B245-AF77-C355-19C4D4D4497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E5D613-5D68-1DB3-8418-BEA397674789}"/>
              </a:ext>
            </a:extLst>
          </p:cNvPr>
          <p:cNvSpPr>
            <a:spLocks noGrp="1"/>
          </p:cNvSpPr>
          <p:nvPr>
            <p:ph type="sldNum" sz="quarter" idx="12"/>
          </p:nvPr>
        </p:nvSpPr>
        <p:spPr/>
        <p:txBody>
          <a:bodyPr/>
          <a:lstStyle/>
          <a:p>
            <a:pPr>
              <a:defRPr/>
            </a:pPr>
            <a:fld id="{CCE60E7C-9340-4E78-8FF1-5B9A5C8058C3}" type="slidenum">
              <a:rPr lang="en-US" smtClean="0"/>
              <a:pPr>
                <a:defRPr/>
              </a:pPr>
              <a:t>44</a:t>
            </a:fld>
            <a:endParaRPr lang="en-US" dirty="0"/>
          </a:p>
        </p:txBody>
      </p:sp>
      <p:sp>
        <p:nvSpPr>
          <p:cNvPr id="4" name="TextBox 3">
            <a:extLst>
              <a:ext uri="{FF2B5EF4-FFF2-40B4-BE49-F238E27FC236}">
                <a16:creationId xmlns:a16="http://schemas.microsoft.com/office/drawing/2014/main" id="{886E82C5-5E37-F6AC-5B97-7A4C4E2CA1A7}"/>
              </a:ext>
            </a:extLst>
          </p:cNvPr>
          <p:cNvSpPr txBox="1"/>
          <p:nvPr/>
        </p:nvSpPr>
        <p:spPr>
          <a:xfrm>
            <a:off x="3864077" y="730640"/>
            <a:ext cx="2045110" cy="461665"/>
          </a:xfrm>
          <a:prstGeom prst="rect">
            <a:avLst/>
          </a:prstGeom>
          <a:noFill/>
        </p:spPr>
        <p:txBody>
          <a:bodyPr wrap="square">
            <a:spAutoFit/>
          </a:bodyPr>
          <a:lstStyle/>
          <a:p>
            <a:r>
              <a:rPr lang="en-IN" b="1" dirty="0"/>
              <a:t> </a:t>
            </a:r>
            <a:endParaRPr lang="en-IN" dirty="0"/>
          </a:p>
        </p:txBody>
      </p:sp>
      <p:sp>
        <p:nvSpPr>
          <p:cNvPr id="5" name="TextBox 4">
            <a:extLst>
              <a:ext uri="{FF2B5EF4-FFF2-40B4-BE49-F238E27FC236}">
                <a16:creationId xmlns:a16="http://schemas.microsoft.com/office/drawing/2014/main" id="{CF09CCED-172E-6A90-8A69-3D40BB885781}"/>
              </a:ext>
            </a:extLst>
          </p:cNvPr>
          <p:cNvSpPr txBox="1"/>
          <p:nvPr/>
        </p:nvSpPr>
        <p:spPr>
          <a:xfrm>
            <a:off x="3864077" y="730640"/>
            <a:ext cx="1473033" cy="461665"/>
          </a:xfrm>
          <a:prstGeom prst="rect">
            <a:avLst/>
          </a:prstGeom>
          <a:noFill/>
        </p:spPr>
        <p:txBody>
          <a:bodyPr wrap="square">
            <a:spAutoFit/>
          </a:bodyPr>
          <a:lstStyle/>
          <a:p>
            <a:r>
              <a:rPr lang="en-IN" b="1" dirty="0"/>
              <a:t> </a:t>
            </a:r>
            <a:endParaRPr lang="en-IN" dirty="0"/>
          </a:p>
        </p:txBody>
      </p:sp>
      <p:sp>
        <p:nvSpPr>
          <p:cNvPr id="6" name="TextBox 5">
            <a:extLst>
              <a:ext uri="{FF2B5EF4-FFF2-40B4-BE49-F238E27FC236}">
                <a16:creationId xmlns:a16="http://schemas.microsoft.com/office/drawing/2014/main" id="{AFFB84ED-ED2F-20BD-D80D-E85F22E3A924}"/>
              </a:ext>
            </a:extLst>
          </p:cNvPr>
          <p:cNvSpPr txBox="1"/>
          <p:nvPr/>
        </p:nvSpPr>
        <p:spPr>
          <a:xfrm>
            <a:off x="684446" y="740522"/>
            <a:ext cx="3578942" cy="461665"/>
          </a:xfrm>
          <a:prstGeom prst="rect">
            <a:avLst/>
          </a:prstGeom>
          <a:noFill/>
        </p:spPr>
        <p:txBody>
          <a:bodyPr wrap="square" rtlCol="0">
            <a:spAutoFit/>
          </a:bodyPr>
          <a:lstStyle/>
          <a:p>
            <a:r>
              <a:rPr lang="en-IN" dirty="0"/>
              <a:t>Flowchart </a:t>
            </a:r>
          </a:p>
        </p:txBody>
      </p:sp>
      <p:pic>
        <p:nvPicPr>
          <p:cNvPr id="3074" name="Picture 2" descr="PlantUML Diagram">
            <a:extLst>
              <a:ext uri="{FF2B5EF4-FFF2-40B4-BE49-F238E27FC236}">
                <a16:creationId xmlns:a16="http://schemas.microsoft.com/office/drawing/2014/main" id="{55F855C6-AC78-FF4C-5AA2-86D18C383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136" y="1212069"/>
            <a:ext cx="3977573" cy="491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35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7A4989-9994-13CF-7800-F5AC8AB69805}"/>
              </a:ext>
            </a:extLst>
          </p:cNvPr>
          <p:cNvSpPr>
            <a:spLocks noGrp="1"/>
          </p:cNvSpPr>
          <p:nvPr>
            <p:ph type="sldNum" sz="quarter" idx="12"/>
          </p:nvPr>
        </p:nvSpPr>
        <p:spPr/>
        <p:txBody>
          <a:bodyPr/>
          <a:lstStyle/>
          <a:p>
            <a:pPr>
              <a:defRPr/>
            </a:pPr>
            <a:fld id="{CCE60E7C-9340-4E78-8FF1-5B9A5C8058C3}" type="slidenum">
              <a:rPr lang="en-US" smtClean="0"/>
              <a:pPr>
                <a:defRPr/>
              </a:pPr>
              <a:t>45</a:t>
            </a:fld>
            <a:endParaRPr lang="en-US" dirty="0"/>
          </a:p>
        </p:txBody>
      </p:sp>
      <p:sp>
        <p:nvSpPr>
          <p:cNvPr id="5" name="TextBox 4">
            <a:extLst>
              <a:ext uri="{FF2B5EF4-FFF2-40B4-BE49-F238E27FC236}">
                <a16:creationId xmlns:a16="http://schemas.microsoft.com/office/drawing/2014/main" id="{B679FB6A-6BCF-4979-9BF5-D00DC251452A}"/>
              </a:ext>
            </a:extLst>
          </p:cNvPr>
          <p:cNvSpPr txBox="1"/>
          <p:nvPr/>
        </p:nvSpPr>
        <p:spPr>
          <a:xfrm>
            <a:off x="405488" y="1382286"/>
            <a:ext cx="8333024" cy="5170646"/>
          </a:xfrm>
          <a:prstGeom prst="rect">
            <a:avLst/>
          </a:prstGeom>
          <a:noFill/>
        </p:spPr>
        <p:txBody>
          <a:bodyPr wrap="square">
            <a:spAutoFit/>
          </a:bodyPr>
          <a:lstStyle/>
          <a:p>
            <a:pPr algn="just"/>
            <a:r>
              <a:rPr lang="en-US" dirty="0"/>
              <a:t>Data Collection &amp; Processing Steps:</a:t>
            </a:r>
          </a:p>
          <a:p>
            <a:pPr algn="just"/>
            <a:endParaRPr lang="en-US" sz="1800" b="1" dirty="0"/>
          </a:p>
          <a:p>
            <a:pPr algn="just"/>
            <a:r>
              <a:rPr lang="en-US" sz="1800" b="1" u="sng" dirty="0"/>
              <a:t>Dataset &amp; Acquisition: </a:t>
            </a:r>
          </a:p>
          <a:p>
            <a:pPr marL="285750" indent="-285750" algn="just">
              <a:buFont typeface="Arial" panose="020B0604020202020204" pitchFamily="34" charset="0"/>
              <a:buChar char="•"/>
            </a:pPr>
            <a:r>
              <a:rPr lang="en-US" sz="1800" dirty="0">
                <a:solidFill>
                  <a:schemeClr val="tx1"/>
                </a:solidFill>
              </a:rPr>
              <a:t>Utilizes a custom dataset that includes hand signs for both American Sign Language (ASL) and Indian Sign Language (ISL). </a:t>
            </a:r>
          </a:p>
          <a:p>
            <a:pPr marL="285750" indent="-285750" algn="just">
              <a:buFont typeface="Arial" panose="020B0604020202020204" pitchFamily="34" charset="0"/>
              <a:buChar char="•"/>
            </a:pPr>
            <a:r>
              <a:rPr lang="en-US" sz="1800" dirty="0">
                <a:solidFill>
                  <a:schemeClr val="tx1"/>
                </a:solidFill>
              </a:rPr>
              <a:t>The dataset is designed to capture personalized hand symbols and is intended to serve both as a training resource and an educational tool.</a:t>
            </a:r>
          </a:p>
          <a:p>
            <a:pPr algn="just"/>
            <a:endParaRPr lang="en-US" sz="1800" dirty="0">
              <a:solidFill>
                <a:schemeClr val="tx1"/>
              </a:solidFill>
            </a:endParaRPr>
          </a:p>
          <a:p>
            <a:pPr algn="just"/>
            <a:r>
              <a:rPr lang="en-US" sz="1800" b="1" u="sng" dirty="0"/>
              <a:t>Data Preprocessing</a:t>
            </a:r>
            <a:r>
              <a:rPr lang="en-US" sz="1800" dirty="0"/>
              <a:t>: </a:t>
            </a:r>
          </a:p>
          <a:p>
            <a:pPr marL="285750" indent="-285750" algn="just">
              <a:buFont typeface="Arial" panose="020B0604020202020204" pitchFamily="34" charset="0"/>
              <a:buChar char="•"/>
            </a:pPr>
            <a:r>
              <a:rPr lang="en-US" sz="1800" b="1" dirty="0">
                <a:solidFill>
                  <a:schemeClr val="tx1"/>
                </a:solidFill>
              </a:rPr>
              <a:t>Gaussian Filtering: </a:t>
            </a:r>
            <a:r>
              <a:rPr lang="en-US" sz="1800" dirty="0">
                <a:solidFill>
                  <a:schemeClr val="tx1"/>
                </a:solidFill>
              </a:rPr>
              <a:t>Applies a Gaussian filter to blur irrelevant background details and reduce noise, thereby enhancing gesture clarity.  </a:t>
            </a:r>
          </a:p>
          <a:p>
            <a:pPr marL="285750" indent="-285750" algn="just">
              <a:buFont typeface="Arial" panose="020B0604020202020204" pitchFamily="34" charset="0"/>
              <a:buChar char="•"/>
            </a:pPr>
            <a:r>
              <a:rPr lang="en-US" sz="1800" b="1" dirty="0">
                <a:solidFill>
                  <a:schemeClr val="tx1"/>
                </a:solidFill>
              </a:rPr>
              <a:t>Grayscale Transformation: </a:t>
            </a:r>
            <a:r>
              <a:rPr lang="en-US" sz="1800" dirty="0">
                <a:solidFill>
                  <a:schemeClr val="tx1"/>
                </a:solidFill>
              </a:rPr>
              <a:t>Converts images to grayscale to focus on shape and texture, which are crucial for gesture recognition.  </a:t>
            </a:r>
          </a:p>
          <a:p>
            <a:pPr marL="285750" indent="-285750" algn="just">
              <a:buFont typeface="Arial" panose="020B0604020202020204" pitchFamily="34" charset="0"/>
              <a:buChar char="•"/>
            </a:pPr>
            <a:r>
              <a:rPr lang="en-US" sz="1800" b="1" dirty="0">
                <a:solidFill>
                  <a:schemeClr val="tx1"/>
                </a:solidFill>
              </a:rPr>
              <a:t>Standardization &amp; Resizing: </a:t>
            </a:r>
            <a:r>
              <a:rPr lang="en-US" sz="1800" dirty="0">
                <a:solidFill>
                  <a:schemeClr val="tx1"/>
                </a:solidFill>
              </a:rPr>
              <a:t>Ensures all images are standardized in size and format for consistency when fed into the CNN.</a:t>
            </a:r>
          </a:p>
          <a:p>
            <a:pPr algn="just"/>
            <a:endParaRPr lang="en-US" sz="1800" dirty="0">
              <a:solidFill>
                <a:schemeClr val="tx1"/>
              </a:solidFill>
            </a:endParaRPr>
          </a:p>
          <a:p>
            <a:pPr algn="just"/>
            <a:endParaRPr lang="en-US" sz="1800" dirty="0">
              <a:solidFill>
                <a:schemeClr val="tx1"/>
              </a:solidFill>
            </a:endParaRPr>
          </a:p>
          <a:p>
            <a:pPr algn="just"/>
            <a:endParaRPr lang="en-US" sz="1800" dirty="0"/>
          </a:p>
        </p:txBody>
      </p:sp>
      <p:sp>
        <p:nvSpPr>
          <p:cNvPr id="7" name="TextBox 6">
            <a:extLst>
              <a:ext uri="{FF2B5EF4-FFF2-40B4-BE49-F238E27FC236}">
                <a16:creationId xmlns:a16="http://schemas.microsoft.com/office/drawing/2014/main" id="{67EE2154-1009-3BDC-F7CD-597644D59030}"/>
              </a:ext>
            </a:extLst>
          </p:cNvPr>
          <p:cNvSpPr txBox="1"/>
          <p:nvPr/>
        </p:nvSpPr>
        <p:spPr>
          <a:xfrm>
            <a:off x="3605504" y="745885"/>
            <a:ext cx="4585996" cy="461665"/>
          </a:xfrm>
          <a:prstGeom prst="rect">
            <a:avLst/>
          </a:prstGeom>
          <a:noFill/>
        </p:spPr>
        <p:txBody>
          <a:bodyPr wrap="square">
            <a:spAutoFit/>
          </a:bodyPr>
          <a:lstStyle/>
          <a:p>
            <a:r>
              <a:rPr lang="en-IN" b="1" dirty="0"/>
              <a:t>Methodology </a:t>
            </a:r>
            <a:endParaRPr lang="en-IN" dirty="0"/>
          </a:p>
        </p:txBody>
      </p:sp>
    </p:spTree>
    <p:extLst>
      <p:ext uri="{BB962C8B-B14F-4D97-AF65-F5344CB8AC3E}">
        <p14:creationId xmlns:p14="http://schemas.microsoft.com/office/powerpoint/2010/main" val="3493656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EE96D-FBD9-F200-01D7-66F3DB5ED35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51FB5F-B6DF-E447-067E-7905215EE253}"/>
              </a:ext>
            </a:extLst>
          </p:cNvPr>
          <p:cNvSpPr>
            <a:spLocks noGrp="1"/>
          </p:cNvSpPr>
          <p:nvPr>
            <p:ph type="sldNum" sz="quarter" idx="12"/>
          </p:nvPr>
        </p:nvSpPr>
        <p:spPr/>
        <p:txBody>
          <a:bodyPr/>
          <a:lstStyle/>
          <a:p>
            <a:pPr>
              <a:defRPr/>
            </a:pPr>
            <a:fld id="{CCE60E7C-9340-4E78-8FF1-5B9A5C8058C3}" type="slidenum">
              <a:rPr lang="en-US" smtClean="0"/>
              <a:pPr>
                <a:defRPr/>
              </a:pPr>
              <a:t>46</a:t>
            </a:fld>
            <a:endParaRPr lang="en-US" dirty="0"/>
          </a:p>
        </p:txBody>
      </p:sp>
      <p:sp>
        <p:nvSpPr>
          <p:cNvPr id="5" name="TextBox 4">
            <a:extLst>
              <a:ext uri="{FF2B5EF4-FFF2-40B4-BE49-F238E27FC236}">
                <a16:creationId xmlns:a16="http://schemas.microsoft.com/office/drawing/2014/main" id="{EA3782FA-57D6-B200-28C2-86B072D27706}"/>
              </a:ext>
            </a:extLst>
          </p:cNvPr>
          <p:cNvSpPr txBox="1"/>
          <p:nvPr/>
        </p:nvSpPr>
        <p:spPr>
          <a:xfrm>
            <a:off x="3864077" y="730640"/>
            <a:ext cx="2045110" cy="461665"/>
          </a:xfrm>
          <a:prstGeom prst="rect">
            <a:avLst/>
          </a:prstGeom>
          <a:noFill/>
        </p:spPr>
        <p:txBody>
          <a:bodyPr wrap="square">
            <a:spAutoFit/>
          </a:bodyPr>
          <a:lstStyle/>
          <a:p>
            <a:r>
              <a:rPr lang="en-IN" b="1" dirty="0"/>
              <a:t>Methodology </a:t>
            </a:r>
            <a:endParaRPr lang="en-IN" dirty="0"/>
          </a:p>
        </p:txBody>
      </p:sp>
      <p:sp>
        <p:nvSpPr>
          <p:cNvPr id="6" name="TextBox 5">
            <a:extLst>
              <a:ext uri="{FF2B5EF4-FFF2-40B4-BE49-F238E27FC236}">
                <a16:creationId xmlns:a16="http://schemas.microsoft.com/office/drawing/2014/main" id="{388738B5-6183-102E-D074-DCAFE9303870}"/>
              </a:ext>
            </a:extLst>
          </p:cNvPr>
          <p:cNvSpPr txBox="1"/>
          <p:nvPr/>
        </p:nvSpPr>
        <p:spPr>
          <a:xfrm>
            <a:off x="469842" y="1362688"/>
            <a:ext cx="3578942" cy="461665"/>
          </a:xfrm>
          <a:prstGeom prst="rect">
            <a:avLst/>
          </a:prstGeom>
          <a:noFill/>
        </p:spPr>
        <p:txBody>
          <a:bodyPr wrap="square" rtlCol="0">
            <a:spAutoFit/>
          </a:bodyPr>
          <a:lstStyle/>
          <a:p>
            <a:r>
              <a:rPr lang="en-IN" dirty="0"/>
              <a:t>Model &amp; Algorithms Used: </a:t>
            </a:r>
          </a:p>
        </p:txBody>
      </p:sp>
      <p:sp>
        <p:nvSpPr>
          <p:cNvPr id="7" name="TextBox 6">
            <a:extLst>
              <a:ext uri="{FF2B5EF4-FFF2-40B4-BE49-F238E27FC236}">
                <a16:creationId xmlns:a16="http://schemas.microsoft.com/office/drawing/2014/main" id="{13FF8555-BE1C-BB50-5223-FB0F23A5399C}"/>
              </a:ext>
            </a:extLst>
          </p:cNvPr>
          <p:cNvSpPr txBox="1"/>
          <p:nvPr/>
        </p:nvSpPr>
        <p:spPr>
          <a:xfrm>
            <a:off x="469842" y="1994737"/>
            <a:ext cx="8608844" cy="4247317"/>
          </a:xfrm>
          <a:prstGeom prst="rect">
            <a:avLst/>
          </a:prstGeom>
          <a:noFill/>
        </p:spPr>
        <p:txBody>
          <a:bodyPr wrap="square">
            <a:spAutoFit/>
          </a:bodyPr>
          <a:lstStyle/>
          <a:p>
            <a:pPr algn="just"/>
            <a:r>
              <a:rPr lang="en-US" sz="1800" b="1" u="sng" dirty="0"/>
              <a:t>Model Architecture</a:t>
            </a:r>
            <a:r>
              <a:rPr lang="en-US" sz="1800" dirty="0"/>
              <a:t>: </a:t>
            </a:r>
            <a:endParaRPr lang="en-US" sz="1800" dirty="0">
              <a:solidFill>
                <a:schemeClr val="tx1"/>
              </a:solidFill>
            </a:endParaRPr>
          </a:p>
          <a:p>
            <a:pPr marL="285750" indent="-285750" algn="just">
              <a:buFont typeface="Arial" panose="020B0604020202020204" pitchFamily="34" charset="0"/>
              <a:buChar char="•"/>
            </a:pPr>
            <a:r>
              <a:rPr lang="en-US" sz="1800" dirty="0">
                <a:solidFill>
                  <a:schemeClr val="tx1"/>
                </a:solidFill>
              </a:rPr>
              <a:t>Multimodal Integration: Combines speech-to-sign language conversion and gesture-to-text recognition in a unified system.  </a:t>
            </a:r>
          </a:p>
          <a:p>
            <a:pPr marL="285750" indent="-285750" algn="just">
              <a:buFont typeface="Arial" panose="020B0604020202020204" pitchFamily="34" charset="0"/>
              <a:buChar char="•"/>
            </a:pPr>
            <a:r>
              <a:rPr lang="en-US" sz="1800" dirty="0">
                <a:solidFill>
                  <a:schemeClr val="tx1"/>
                </a:solidFill>
              </a:rPr>
              <a:t>Real-Time CNN Processing: Uses Convolutional Neural Networks to process live camera feeds, detecting and classifying hand gestures on the fly.</a:t>
            </a:r>
          </a:p>
          <a:p>
            <a:pPr algn="just"/>
            <a:endParaRPr lang="en-US" sz="1800" dirty="0">
              <a:solidFill>
                <a:schemeClr val="tx1"/>
              </a:solidFill>
            </a:endParaRPr>
          </a:p>
          <a:p>
            <a:pPr algn="just"/>
            <a:r>
              <a:rPr lang="en-US" sz="1800" b="1" u="sng" dirty="0"/>
              <a:t>Training &amp; Algorithms</a:t>
            </a:r>
            <a:r>
              <a:rPr lang="en-US" sz="1800" dirty="0"/>
              <a:t>:</a:t>
            </a:r>
          </a:p>
          <a:p>
            <a:pPr marL="285750" indent="-285750" algn="l">
              <a:buFont typeface="Arial" panose="020B0604020202020204" pitchFamily="34" charset="0"/>
              <a:buChar char="•"/>
            </a:pPr>
            <a:r>
              <a:rPr lang="en-US" sz="1800" b="1" i="0" dirty="0">
                <a:solidFill>
                  <a:srgbClr val="0D0D0D"/>
                </a:solidFill>
                <a:effectLst/>
                <a:cs typeface="Times New Roman" panose="02020603050405020304" pitchFamily="18" charset="0"/>
              </a:rPr>
              <a:t>Natural Language Processing (NLP): </a:t>
            </a:r>
            <a:r>
              <a:rPr lang="en-US" sz="1800" i="0" dirty="0">
                <a:solidFill>
                  <a:srgbClr val="0D0D0D"/>
                </a:solidFill>
                <a:effectLst/>
                <a:cs typeface="Times New Roman" panose="02020603050405020304" pitchFamily="18" charset="0"/>
              </a:rPr>
              <a:t>Integrates NLP techniques to convert speech input to text before generating corresponding sign images.  </a:t>
            </a:r>
          </a:p>
          <a:p>
            <a:pPr marL="285750" indent="-285750" algn="l">
              <a:buFont typeface="Arial" panose="020B0604020202020204" pitchFamily="34" charset="0"/>
              <a:buChar char="•"/>
            </a:pPr>
            <a:r>
              <a:rPr lang="en-US" sz="1800" b="1" i="0" dirty="0">
                <a:solidFill>
                  <a:srgbClr val="0D0D0D"/>
                </a:solidFill>
                <a:effectLst/>
                <a:cs typeface="Times New Roman" panose="02020603050405020304" pitchFamily="18" charset="0"/>
              </a:rPr>
              <a:t>SoftMax Classification: </a:t>
            </a:r>
            <a:r>
              <a:rPr lang="en-US" sz="1800" i="0" dirty="0">
                <a:solidFill>
                  <a:srgbClr val="0D0D0D"/>
                </a:solidFill>
                <a:effectLst/>
                <a:cs typeface="Times New Roman" panose="02020603050405020304" pitchFamily="18" charset="0"/>
              </a:rPr>
              <a:t>Uses the SoftMax activation function for multi-class gesture classification.  </a:t>
            </a:r>
          </a:p>
          <a:p>
            <a:pPr marL="285750" indent="-285750" algn="l">
              <a:buFont typeface="Arial" panose="020B0604020202020204" pitchFamily="34" charset="0"/>
              <a:buChar char="•"/>
            </a:pPr>
            <a:r>
              <a:rPr lang="en-US" sz="1800" b="1" i="0" dirty="0">
                <a:solidFill>
                  <a:srgbClr val="0D0D0D"/>
                </a:solidFill>
                <a:effectLst/>
                <a:cs typeface="Times New Roman" panose="02020603050405020304" pitchFamily="18" charset="0"/>
              </a:rPr>
              <a:t>Adaptive Learning: </a:t>
            </a:r>
            <a:r>
              <a:rPr lang="en-US" sz="1800" i="0" dirty="0">
                <a:solidFill>
                  <a:srgbClr val="0D0D0D"/>
                </a:solidFill>
                <a:effectLst/>
                <a:cs typeface="Times New Roman" panose="02020603050405020304" pitchFamily="18" charset="0"/>
              </a:rPr>
              <a:t>Implements adaptive learning mechanisms that continuously refine the model based on real-world input, progressively enhancing the accuracy over time.</a:t>
            </a:r>
          </a:p>
          <a:p>
            <a:pPr marL="285750" indent="-285750" algn="l">
              <a:buFont typeface="Arial" panose="020B0604020202020204" pitchFamily="34" charset="0"/>
              <a:buChar char="•"/>
            </a:pPr>
            <a:endParaRPr lang="en-US" sz="1800" b="1" i="0" dirty="0">
              <a:solidFill>
                <a:srgbClr val="0D0D0D"/>
              </a:solidFill>
              <a:effectLst/>
              <a:cs typeface="Times New Roman" panose="02020603050405020304" pitchFamily="18" charset="0"/>
            </a:endParaRPr>
          </a:p>
          <a:p>
            <a:pPr algn="just"/>
            <a:endParaRPr lang="en-US" sz="1800" dirty="0"/>
          </a:p>
        </p:txBody>
      </p:sp>
    </p:spTree>
    <p:extLst>
      <p:ext uri="{BB962C8B-B14F-4D97-AF65-F5344CB8AC3E}">
        <p14:creationId xmlns:p14="http://schemas.microsoft.com/office/powerpoint/2010/main" val="3907421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F192-5615-9914-CC7E-F126272CA92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C15FFF-0E5C-97A9-B1C9-EE60686EB4D9}"/>
              </a:ext>
            </a:extLst>
          </p:cNvPr>
          <p:cNvSpPr>
            <a:spLocks noGrp="1"/>
          </p:cNvSpPr>
          <p:nvPr>
            <p:ph type="sldNum" sz="quarter" idx="12"/>
          </p:nvPr>
        </p:nvSpPr>
        <p:spPr/>
        <p:txBody>
          <a:bodyPr/>
          <a:lstStyle/>
          <a:p>
            <a:pPr>
              <a:defRPr/>
            </a:pPr>
            <a:fld id="{CCE60E7C-9340-4E78-8FF1-5B9A5C8058C3}" type="slidenum">
              <a:rPr lang="en-US" smtClean="0"/>
              <a:pPr>
                <a:defRPr/>
              </a:pPr>
              <a:t>47</a:t>
            </a:fld>
            <a:endParaRPr lang="en-US" dirty="0"/>
          </a:p>
        </p:txBody>
      </p:sp>
      <p:sp>
        <p:nvSpPr>
          <p:cNvPr id="5" name="TextBox 4">
            <a:extLst>
              <a:ext uri="{FF2B5EF4-FFF2-40B4-BE49-F238E27FC236}">
                <a16:creationId xmlns:a16="http://schemas.microsoft.com/office/drawing/2014/main" id="{D52330C2-7E2B-4150-6925-85208606FAD9}"/>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D4ED02DE-E598-5901-91DB-5B162492331E}"/>
              </a:ext>
            </a:extLst>
          </p:cNvPr>
          <p:cNvSpPr txBox="1"/>
          <p:nvPr/>
        </p:nvSpPr>
        <p:spPr>
          <a:xfrm>
            <a:off x="469841" y="1362688"/>
            <a:ext cx="4185285" cy="461665"/>
          </a:xfrm>
          <a:prstGeom prst="rect">
            <a:avLst/>
          </a:prstGeom>
          <a:noFill/>
        </p:spPr>
        <p:txBody>
          <a:bodyPr wrap="square" rtlCol="0">
            <a:spAutoFit/>
          </a:bodyPr>
          <a:lstStyle/>
          <a:p>
            <a:r>
              <a:rPr lang="en-IN" dirty="0"/>
              <a:t>Proposed Model:</a:t>
            </a:r>
          </a:p>
        </p:txBody>
      </p:sp>
      <p:sp>
        <p:nvSpPr>
          <p:cNvPr id="7" name="TextBox 6">
            <a:extLst>
              <a:ext uri="{FF2B5EF4-FFF2-40B4-BE49-F238E27FC236}">
                <a16:creationId xmlns:a16="http://schemas.microsoft.com/office/drawing/2014/main" id="{A23D4411-C420-560D-FD45-30947F300E29}"/>
              </a:ext>
            </a:extLst>
          </p:cNvPr>
          <p:cNvSpPr txBox="1"/>
          <p:nvPr/>
        </p:nvSpPr>
        <p:spPr>
          <a:xfrm>
            <a:off x="469841" y="1716019"/>
            <a:ext cx="8608844" cy="892552"/>
          </a:xfrm>
          <a:prstGeom prst="rect">
            <a:avLst/>
          </a:prstGeom>
          <a:noFill/>
        </p:spPr>
        <p:txBody>
          <a:bodyPr wrap="square">
            <a:spAutoFit/>
          </a:bodyPr>
          <a:lstStyle/>
          <a:p>
            <a:pPr algn="just"/>
            <a:r>
              <a:rPr lang="en-US" sz="1800" b="1" u="sng" dirty="0"/>
              <a:t>Architecture:</a:t>
            </a:r>
          </a:p>
          <a:p>
            <a:pPr marL="285750" indent="-285750" algn="just">
              <a:buFont typeface="Arial" panose="020B0604020202020204" pitchFamily="34" charset="0"/>
              <a:buChar char="•"/>
            </a:pPr>
            <a:endParaRPr lang="en-US" sz="1600" dirty="0">
              <a:solidFill>
                <a:schemeClr val="tx1"/>
              </a:solidFill>
            </a:endParaRPr>
          </a:p>
          <a:p>
            <a:pPr algn="just"/>
            <a:endParaRPr lang="en-US" sz="1800" dirty="0"/>
          </a:p>
        </p:txBody>
      </p:sp>
      <p:pic>
        <p:nvPicPr>
          <p:cNvPr id="1026" name="Picture 2" descr="PlantUML Diagram">
            <a:extLst>
              <a:ext uri="{FF2B5EF4-FFF2-40B4-BE49-F238E27FC236}">
                <a16:creationId xmlns:a16="http://schemas.microsoft.com/office/drawing/2014/main" id="{1D91C5CF-77EC-6819-27AF-75AE5E9CF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13" y="1693557"/>
            <a:ext cx="2724187" cy="481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825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74AEB-B0D8-26AA-4BD4-58BCED46A5E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A55CF1-5CC1-14D3-C794-A49AA48AC398}"/>
              </a:ext>
            </a:extLst>
          </p:cNvPr>
          <p:cNvSpPr>
            <a:spLocks noGrp="1"/>
          </p:cNvSpPr>
          <p:nvPr>
            <p:ph type="sldNum" sz="quarter" idx="12"/>
          </p:nvPr>
        </p:nvSpPr>
        <p:spPr/>
        <p:txBody>
          <a:bodyPr/>
          <a:lstStyle/>
          <a:p>
            <a:pPr>
              <a:defRPr/>
            </a:pPr>
            <a:fld id="{CCE60E7C-9340-4E78-8FF1-5B9A5C8058C3}" type="slidenum">
              <a:rPr lang="en-US" smtClean="0"/>
              <a:pPr>
                <a:defRPr/>
              </a:pPr>
              <a:t>48</a:t>
            </a:fld>
            <a:endParaRPr lang="en-US" dirty="0"/>
          </a:p>
        </p:txBody>
      </p:sp>
      <p:sp>
        <p:nvSpPr>
          <p:cNvPr id="5" name="TextBox 4">
            <a:extLst>
              <a:ext uri="{FF2B5EF4-FFF2-40B4-BE49-F238E27FC236}">
                <a16:creationId xmlns:a16="http://schemas.microsoft.com/office/drawing/2014/main" id="{039DB592-F72A-3A0A-F5E0-02479DEE63AA}"/>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FBAE607D-DCC5-BD48-309D-B8A60653AEC8}"/>
              </a:ext>
            </a:extLst>
          </p:cNvPr>
          <p:cNvSpPr txBox="1"/>
          <p:nvPr/>
        </p:nvSpPr>
        <p:spPr>
          <a:xfrm>
            <a:off x="469841" y="1362688"/>
            <a:ext cx="4185285" cy="461665"/>
          </a:xfrm>
          <a:prstGeom prst="rect">
            <a:avLst/>
          </a:prstGeom>
          <a:noFill/>
        </p:spPr>
        <p:txBody>
          <a:bodyPr wrap="square" rtlCol="0">
            <a:spAutoFit/>
          </a:bodyPr>
          <a:lstStyle/>
          <a:p>
            <a:r>
              <a:rPr lang="en-IN" dirty="0"/>
              <a:t>Proposed Model:</a:t>
            </a:r>
          </a:p>
        </p:txBody>
      </p:sp>
      <p:pic>
        <p:nvPicPr>
          <p:cNvPr id="2" name="Picture 1">
            <a:extLst>
              <a:ext uri="{FF2B5EF4-FFF2-40B4-BE49-F238E27FC236}">
                <a16:creationId xmlns:a16="http://schemas.microsoft.com/office/drawing/2014/main" id="{42E345BF-C771-1FB2-ABB5-06B117338327}"/>
              </a:ext>
            </a:extLst>
          </p:cNvPr>
          <p:cNvPicPr>
            <a:picLocks noChangeAspect="1"/>
          </p:cNvPicPr>
          <p:nvPr/>
        </p:nvPicPr>
        <p:blipFill>
          <a:blip r:embed="rId2">
            <a:extLst>
              <a:ext uri="{28A0092B-C50C-407E-A947-70E740481C1C}">
                <a14:useLocalDpi xmlns:a14="http://schemas.microsoft.com/office/drawing/2010/main" val="0"/>
              </a:ext>
            </a:extLst>
          </a:blip>
          <a:srcRect b="9033"/>
          <a:stretch>
            <a:fillRect/>
          </a:stretch>
        </p:blipFill>
        <p:spPr>
          <a:xfrm>
            <a:off x="564581" y="2313517"/>
            <a:ext cx="3313151" cy="3169468"/>
          </a:xfrm>
          <a:prstGeom prst="rect">
            <a:avLst/>
          </a:prstGeom>
        </p:spPr>
      </p:pic>
      <p:sp>
        <p:nvSpPr>
          <p:cNvPr id="8" name="TextBox 7">
            <a:extLst>
              <a:ext uri="{FF2B5EF4-FFF2-40B4-BE49-F238E27FC236}">
                <a16:creationId xmlns:a16="http://schemas.microsoft.com/office/drawing/2014/main" id="{882993D3-C6EC-9E05-CE91-9C34D598475B}"/>
              </a:ext>
            </a:extLst>
          </p:cNvPr>
          <p:cNvSpPr txBox="1"/>
          <p:nvPr/>
        </p:nvSpPr>
        <p:spPr>
          <a:xfrm>
            <a:off x="1430613" y="5482135"/>
            <a:ext cx="6449026" cy="405367"/>
          </a:xfrm>
          <a:prstGeom prst="rect">
            <a:avLst/>
          </a:prstGeom>
          <a:noFill/>
        </p:spPr>
        <p:txBody>
          <a:bodyPr wrap="square">
            <a:spAutoFit/>
          </a:bodyPr>
          <a:lstStyle/>
          <a:p>
            <a:pPr>
              <a:lnSpc>
                <a:spcPct val="107000"/>
              </a:lnSpc>
              <a:spcBef>
                <a:spcPts val="200"/>
              </a:spcBef>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Flowchart                              </a:t>
            </a:r>
            <a:r>
              <a:rPr lang="en-US" sz="2000" dirty="0">
                <a:solidFill>
                  <a:srgbClr val="000000"/>
                </a:solidFill>
                <a:effectLst/>
                <a:latin typeface="Times New Roman" panose="02020603050405020304" pitchFamily="18" charset="0"/>
                <a:ea typeface="Times New Roman" panose="02020603050405020304" pitchFamily="18" charset="0"/>
              </a:rPr>
              <a:t>Use-case diagram</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F4745E6-D327-79C5-BD45-89FF2586B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3385" y="2128723"/>
            <a:ext cx="2987040" cy="3269615"/>
          </a:xfrm>
          <a:prstGeom prst="rect">
            <a:avLst/>
          </a:prstGeom>
        </p:spPr>
      </p:pic>
    </p:spTree>
    <p:extLst>
      <p:ext uri="{BB962C8B-B14F-4D97-AF65-F5344CB8AC3E}">
        <p14:creationId xmlns:p14="http://schemas.microsoft.com/office/powerpoint/2010/main" val="273920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2DCEC-3F0A-B612-8830-D13F29F0A79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0B39CE-A94F-BC0A-F673-DF3F5C857346}"/>
              </a:ext>
            </a:extLst>
          </p:cNvPr>
          <p:cNvSpPr>
            <a:spLocks noGrp="1"/>
          </p:cNvSpPr>
          <p:nvPr>
            <p:ph type="sldNum" sz="quarter" idx="12"/>
          </p:nvPr>
        </p:nvSpPr>
        <p:spPr/>
        <p:txBody>
          <a:bodyPr/>
          <a:lstStyle/>
          <a:p>
            <a:pPr>
              <a:defRPr/>
            </a:pPr>
            <a:fld id="{CCE60E7C-9340-4E78-8FF1-5B9A5C8058C3}" type="slidenum">
              <a:rPr lang="en-US" smtClean="0"/>
              <a:pPr>
                <a:defRPr/>
              </a:pPr>
              <a:t>49</a:t>
            </a:fld>
            <a:endParaRPr lang="en-US" dirty="0"/>
          </a:p>
        </p:txBody>
      </p:sp>
      <p:sp>
        <p:nvSpPr>
          <p:cNvPr id="5" name="TextBox 4">
            <a:extLst>
              <a:ext uri="{FF2B5EF4-FFF2-40B4-BE49-F238E27FC236}">
                <a16:creationId xmlns:a16="http://schemas.microsoft.com/office/drawing/2014/main" id="{DA54F245-BFAE-53F5-B485-F6AF967B0B31}"/>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E6096F87-EB9C-CAD4-BE6F-75DCFA60AEB3}"/>
              </a:ext>
            </a:extLst>
          </p:cNvPr>
          <p:cNvSpPr txBox="1"/>
          <p:nvPr/>
        </p:nvSpPr>
        <p:spPr>
          <a:xfrm>
            <a:off x="469841" y="1362688"/>
            <a:ext cx="4185285" cy="461665"/>
          </a:xfrm>
          <a:prstGeom prst="rect">
            <a:avLst/>
          </a:prstGeom>
          <a:noFill/>
        </p:spPr>
        <p:txBody>
          <a:bodyPr wrap="square" rtlCol="0">
            <a:spAutoFit/>
          </a:bodyPr>
          <a:lstStyle/>
          <a:p>
            <a:r>
              <a:rPr lang="en-IN" dirty="0"/>
              <a:t>Proposed Model:</a:t>
            </a:r>
          </a:p>
        </p:txBody>
      </p:sp>
      <p:sp>
        <p:nvSpPr>
          <p:cNvPr id="7" name="TextBox 6">
            <a:extLst>
              <a:ext uri="{FF2B5EF4-FFF2-40B4-BE49-F238E27FC236}">
                <a16:creationId xmlns:a16="http://schemas.microsoft.com/office/drawing/2014/main" id="{7AB3A2AA-BAA5-73DE-CE59-8BA0C7291D67}"/>
              </a:ext>
            </a:extLst>
          </p:cNvPr>
          <p:cNvSpPr txBox="1"/>
          <p:nvPr/>
        </p:nvSpPr>
        <p:spPr>
          <a:xfrm>
            <a:off x="469841" y="1824353"/>
            <a:ext cx="8608844" cy="4862870"/>
          </a:xfrm>
          <a:prstGeom prst="rect">
            <a:avLst/>
          </a:prstGeom>
          <a:noFill/>
        </p:spPr>
        <p:txBody>
          <a:bodyPr wrap="square">
            <a:spAutoFit/>
          </a:bodyPr>
          <a:lstStyle/>
          <a:p>
            <a:pPr algn="just"/>
            <a:r>
              <a:rPr lang="en-IN" sz="1800" b="1" u="sng" dirty="0"/>
              <a:t>Model Description</a:t>
            </a:r>
            <a:r>
              <a:rPr lang="en-US" sz="1800" b="1" u="sng" dirty="0"/>
              <a:t>:</a:t>
            </a:r>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algn="just"/>
            <a:endParaRPr lang="en-US" sz="1800" b="1" u="sng" dirty="0"/>
          </a:p>
          <a:p>
            <a:pPr marL="285750" indent="-285750" algn="just">
              <a:buFont typeface="Arial" panose="020B0604020202020204" pitchFamily="34" charset="0"/>
              <a:buChar char="•"/>
            </a:pPr>
            <a:r>
              <a:rPr lang="en-IN" sz="1600" dirty="0">
                <a:solidFill>
                  <a:schemeClr val="tx1"/>
                </a:solidFill>
              </a:rPr>
              <a:t>Convolutional Layer-</a:t>
            </a:r>
            <a:r>
              <a:rPr lang="en-US" sz="1600" dirty="0">
                <a:solidFill>
                  <a:schemeClr val="tx1"/>
                </a:solidFill>
              </a:rPr>
              <a:t>Extracts </a:t>
            </a:r>
            <a:r>
              <a:rPr lang="en-US" sz="1600" b="1" dirty="0">
                <a:solidFill>
                  <a:schemeClr val="tx1"/>
                </a:solidFill>
              </a:rPr>
              <a:t>features</a:t>
            </a:r>
            <a:r>
              <a:rPr lang="en-US" sz="1600" dirty="0">
                <a:solidFill>
                  <a:schemeClr val="tx1"/>
                </a:solidFill>
              </a:rPr>
              <a:t> using filters of </a:t>
            </a:r>
            <a:r>
              <a:rPr lang="en-US" sz="1600" b="1" dirty="0">
                <a:solidFill>
                  <a:schemeClr val="tx1"/>
                </a:solidFill>
              </a:rPr>
              <a:t>5×5</a:t>
            </a:r>
            <a:r>
              <a:rPr lang="en-US" sz="1600" dirty="0">
                <a:solidFill>
                  <a:schemeClr val="tx1"/>
                </a:solidFill>
              </a:rPr>
              <a:t> window size &amp; Sliding window technique for feature extraction.</a:t>
            </a:r>
          </a:p>
          <a:p>
            <a:pPr marL="285750" indent="-285750" algn="just">
              <a:buFont typeface="Arial" panose="020B0604020202020204" pitchFamily="34" charset="0"/>
              <a:buChar char="•"/>
            </a:pPr>
            <a:r>
              <a:rPr lang="en-IN" sz="1600" dirty="0">
                <a:solidFill>
                  <a:schemeClr val="tx1"/>
                </a:solidFill>
              </a:rPr>
              <a:t>Pooling Layer (</a:t>
            </a:r>
            <a:r>
              <a:rPr lang="en-IN" sz="1600" dirty="0" err="1">
                <a:solidFill>
                  <a:schemeClr val="tx1"/>
                </a:solidFill>
              </a:rPr>
              <a:t>Downsampling</a:t>
            </a:r>
            <a:r>
              <a:rPr lang="en-IN" sz="1600" dirty="0">
                <a:solidFill>
                  <a:schemeClr val="tx1"/>
                </a:solidFill>
              </a:rPr>
              <a:t>)</a:t>
            </a:r>
            <a:r>
              <a:rPr lang="en-US" sz="1600" dirty="0">
                <a:solidFill>
                  <a:schemeClr val="tx1"/>
                </a:solidFill>
              </a:rPr>
              <a:t>-</a:t>
            </a:r>
            <a:r>
              <a:rPr lang="en-US" sz="1600" b="1" dirty="0">
                <a:solidFill>
                  <a:schemeClr val="tx1"/>
                </a:solidFill>
              </a:rPr>
              <a:t>Max Pooling</a:t>
            </a:r>
            <a:r>
              <a:rPr lang="en-US" sz="1600" dirty="0">
                <a:solidFill>
                  <a:schemeClr val="tx1"/>
                </a:solidFill>
              </a:rPr>
              <a:t> (2×2) used to reduce feature map size, Helps reduce computational cost while retaining important features.</a:t>
            </a:r>
          </a:p>
          <a:p>
            <a:pPr marL="285750" indent="-285750" algn="just">
              <a:buFont typeface="Arial" panose="020B0604020202020204" pitchFamily="34" charset="0"/>
              <a:buChar char="•"/>
            </a:pPr>
            <a:r>
              <a:rPr lang="en-IN" sz="1600" dirty="0">
                <a:solidFill>
                  <a:schemeClr val="tx1"/>
                </a:solidFill>
              </a:rPr>
              <a:t>Fully Connected Layer</a:t>
            </a:r>
            <a:r>
              <a:rPr lang="en-US" sz="1600" dirty="0">
                <a:solidFill>
                  <a:schemeClr val="tx1"/>
                </a:solidFill>
              </a:rPr>
              <a:t>-Connects the extracted features to classification labels. Final output layer corresponds to </a:t>
            </a:r>
            <a:r>
              <a:rPr lang="en-US" sz="1600" b="1" dirty="0">
                <a:solidFill>
                  <a:schemeClr val="tx1"/>
                </a:solidFill>
              </a:rPr>
              <a:t>26 sign classes (A-Z)</a:t>
            </a:r>
            <a:r>
              <a:rPr lang="en-US" sz="1600" dirty="0">
                <a:solidFill>
                  <a:schemeClr val="tx1"/>
                </a:solidFill>
              </a:rPr>
              <a:t>. </a:t>
            </a:r>
          </a:p>
          <a:p>
            <a:pPr algn="just"/>
            <a:endParaRPr lang="en-IN" sz="1600" dirty="0">
              <a:solidFill>
                <a:schemeClr val="tx1"/>
              </a:solidFill>
            </a:endParaRPr>
          </a:p>
        </p:txBody>
      </p:sp>
      <p:pic>
        <p:nvPicPr>
          <p:cNvPr id="9" name="Picture 8" descr="CNN">
            <a:extLst>
              <a:ext uri="{FF2B5EF4-FFF2-40B4-BE49-F238E27FC236}">
                <a16:creationId xmlns:a16="http://schemas.microsoft.com/office/drawing/2014/main" id="{FEEFD5C3-853E-E649-D099-D21835BFA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140" y="2325052"/>
            <a:ext cx="5379720" cy="2207895"/>
          </a:xfrm>
          <a:prstGeom prst="rect">
            <a:avLst/>
          </a:prstGeom>
        </p:spPr>
      </p:pic>
    </p:spTree>
    <p:extLst>
      <p:ext uri="{BB962C8B-B14F-4D97-AF65-F5344CB8AC3E}">
        <p14:creationId xmlns:p14="http://schemas.microsoft.com/office/powerpoint/2010/main" val="216332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418" y="812521"/>
            <a:ext cx="1905163" cy="523220"/>
          </a:xfrm>
          <a:prstGeom prst="rect">
            <a:avLst/>
          </a:prstGeom>
          <a:noFill/>
        </p:spPr>
        <p:txBody>
          <a:bodyPr wrap="square" rtlCol="0">
            <a:spAutoFit/>
          </a:bodyPr>
          <a:lstStyle/>
          <a:p>
            <a:pPr algn="just"/>
            <a:r>
              <a:rPr lang="en-IN" sz="2800" b="1" dirty="0"/>
              <a:t>Base Paper </a:t>
            </a:r>
          </a:p>
        </p:txBody>
      </p:sp>
      <p:sp>
        <p:nvSpPr>
          <p:cNvPr id="3" name="TextBox 2"/>
          <p:cNvSpPr txBox="1"/>
          <p:nvPr/>
        </p:nvSpPr>
        <p:spPr>
          <a:xfrm>
            <a:off x="564775" y="1335741"/>
            <a:ext cx="8196840" cy="1231106"/>
          </a:xfrm>
          <a:prstGeom prst="rect">
            <a:avLst/>
          </a:prstGeom>
          <a:noFill/>
        </p:spPr>
        <p:txBody>
          <a:bodyPr wrap="square" rtlCol="0">
            <a:spAutoFit/>
          </a:bodyPr>
          <a:lstStyle/>
          <a:p>
            <a:pPr algn="just"/>
            <a:endParaRPr lang="en-US" sz="1800" b="0" i="0" dirty="0">
              <a:solidFill>
                <a:srgbClr val="222222"/>
              </a:solidFill>
              <a:effectLst/>
              <a:cs typeface="Times New Roman" panose="02020603050405020304" pitchFamily="18" charset="0"/>
            </a:endParaRPr>
          </a:p>
          <a:p>
            <a:pPr algn="just"/>
            <a:r>
              <a:rPr lang="en-US" sz="1800" b="0" i="0" dirty="0">
                <a:solidFill>
                  <a:srgbClr val="222222"/>
                </a:solidFill>
                <a:effectLst/>
                <a:cs typeface="Times New Roman" panose="02020603050405020304" pitchFamily="18" charset="0"/>
              </a:rPr>
              <a:t>Kumar, S., Rani, R., &amp; Chaudhari, U. (2024). Real-time sign language detection: Empowering the disabled community. </a:t>
            </a:r>
            <a:r>
              <a:rPr lang="en-US" sz="1800" b="0" i="1" dirty="0" err="1">
                <a:solidFill>
                  <a:srgbClr val="222222"/>
                </a:solidFill>
                <a:effectLst/>
                <a:cs typeface="Times New Roman" panose="02020603050405020304" pitchFamily="18" charset="0"/>
              </a:rPr>
              <a:t>MethodsX</a:t>
            </a:r>
            <a:r>
              <a:rPr lang="en-US" sz="1800" b="0" i="0" dirty="0">
                <a:solidFill>
                  <a:srgbClr val="222222"/>
                </a:solidFill>
                <a:effectLst/>
                <a:cs typeface="Times New Roman" panose="02020603050405020304" pitchFamily="18" charset="0"/>
              </a:rPr>
              <a:t>, </a:t>
            </a:r>
            <a:r>
              <a:rPr lang="en-US" sz="1800" b="0" i="1" dirty="0">
                <a:solidFill>
                  <a:srgbClr val="222222"/>
                </a:solidFill>
                <a:effectLst/>
                <a:cs typeface="Times New Roman" panose="02020603050405020304" pitchFamily="18" charset="0"/>
              </a:rPr>
              <a:t>13</a:t>
            </a:r>
            <a:r>
              <a:rPr lang="en-US" sz="1800" b="0" i="0" dirty="0">
                <a:solidFill>
                  <a:srgbClr val="222222"/>
                </a:solidFill>
                <a:effectLst/>
                <a:cs typeface="Times New Roman" panose="02020603050405020304" pitchFamily="18" charset="0"/>
              </a:rPr>
              <a:t>, 102901.</a:t>
            </a:r>
            <a:endParaRPr lang="en-IN" sz="1800" dirty="0">
              <a:solidFill>
                <a:schemeClr val="tx1"/>
              </a:solidFill>
              <a:ea typeface="Calibri" panose="020F0502020204030204" pitchFamily="34" charset="0"/>
              <a:cs typeface="Times New Roman" panose="02020603050405020304" pitchFamily="18" charset="0"/>
            </a:endParaRPr>
          </a:p>
          <a:p>
            <a:pPr algn="just"/>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564775" y="1812794"/>
            <a:ext cx="8095131" cy="4647426"/>
          </a:xfrm>
          <a:prstGeom prst="rect">
            <a:avLst/>
          </a:prstGeom>
          <a:noFill/>
        </p:spPr>
        <p:txBody>
          <a:bodyPr wrap="square" rtlCol="0">
            <a:spAutoFit/>
          </a:bodyPr>
          <a:lstStyle/>
          <a:p>
            <a:pPr algn="just"/>
            <a:endParaRPr lang="en-IN" b="1" dirty="0"/>
          </a:p>
          <a:p>
            <a:pPr algn="just"/>
            <a:endParaRPr lang="en-IN" b="1" dirty="0"/>
          </a:p>
          <a:p>
            <a:pPr algn="just"/>
            <a:r>
              <a:rPr lang="en-IN" b="1" dirty="0"/>
              <a:t>Objectives</a:t>
            </a:r>
          </a:p>
          <a:p>
            <a:pPr algn="just"/>
            <a:endParaRPr lang="en-IN" b="1" dirty="0"/>
          </a:p>
          <a:p>
            <a:pPr marL="342900" indent="-342900" algn="just">
              <a:spcAft>
                <a:spcPts val="600"/>
              </a:spcAft>
              <a:buAutoNum type="arabicPeriod"/>
            </a:pPr>
            <a:r>
              <a:rPr lang="en-US" sz="1800" b="1" dirty="0">
                <a:solidFill>
                  <a:schemeClr val="tx1">
                    <a:lumMod val="95000"/>
                    <a:lumOff val="5000"/>
                  </a:schemeClr>
                </a:solidFill>
              </a:rPr>
              <a:t>Enhance Communication for the Disabled</a:t>
            </a:r>
            <a:r>
              <a:rPr lang="en-US" sz="1800" dirty="0">
                <a:solidFill>
                  <a:schemeClr val="tx1">
                    <a:lumMod val="95000"/>
                    <a:lumOff val="5000"/>
                  </a:schemeClr>
                </a:solidFill>
              </a:rPr>
              <a:t>: Bridge the communication gap between sign language users and non-users to improve interactions in daily life.</a:t>
            </a:r>
          </a:p>
          <a:p>
            <a:pPr marL="342900" indent="-342900" algn="just">
              <a:spcAft>
                <a:spcPts val="600"/>
              </a:spcAft>
              <a:buAutoNum type="arabicPeriod"/>
            </a:pPr>
            <a:r>
              <a:rPr lang="en-US" sz="1800" b="1" dirty="0">
                <a:solidFill>
                  <a:schemeClr val="tx1">
                    <a:lumMod val="95000"/>
                    <a:lumOff val="5000"/>
                  </a:schemeClr>
                </a:solidFill>
              </a:rPr>
              <a:t>Develop a Real-time Recognition System</a:t>
            </a:r>
            <a:r>
              <a:rPr lang="en-US" sz="1800" dirty="0">
                <a:solidFill>
                  <a:schemeClr val="tx1">
                    <a:lumMod val="95000"/>
                    <a:lumOff val="5000"/>
                  </a:schemeClr>
                </a:solidFill>
              </a:rPr>
              <a:t>: Create a system for immediate translation of sign language into text to facilitate seamless communication.</a:t>
            </a:r>
          </a:p>
          <a:p>
            <a:pPr marL="342900" indent="-342900" algn="just">
              <a:spcAft>
                <a:spcPts val="600"/>
              </a:spcAft>
              <a:buFontTx/>
              <a:buAutoNum type="arabicPeriod"/>
            </a:pPr>
            <a:r>
              <a:rPr lang="en-US" sz="1800" b="1" dirty="0">
                <a:solidFill>
                  <a:schemeClr val="tx1">
                    <a:lumMod val="95000"/>
                    <a:lumOff val="5000"/>
                  </a:schemeClr>
                </a:solidFill>
              </a:rPr>
              <a:t>Employ Advanced Deep Learning Techniques</a:t>
            </a:r>
            <a:r>
              <a:rPr lang="en-US" sz="1800" dirty="0">
                <a:solidFill>
                  <a:schemeClr val="tx1">
                    <a:lumMod val="95000"/>
                    <a:lumOff val="5000"/>
                  </a:schemeClr>
                </a:solidFill>
              </a:rPr>
              <a:t>: Utilize methods like CNNs and  attention mechanisms to achieve high gesture recognition accuracy.</a:t>
            </a:r>
          </a:p>
          <a:p>
            <a:pPr marL="342900" indent="-342900" algn="just">
              <a:spcAft>
                <a:spcPts val="600"/>
              </a:spcAft>
              <a:buAutoNum type="arabicPeriod"/>
            </a:pPr>
            <a:r>
              <a:rPr lang="en-US" sz="1800" b="1" dirty="0">
                <a:solidFill>
                  <a:schemeClr val="tx1">
                    <a:lumMod val="95000"/>
                    <a:lumOff val="5000"/>
                  </a:schemeClr>
                </a:solidFill>
              </a:rPr>
              <a:t>Ensure Cost-effectiveness and Accessibility</a:t>
            </a:r>
            <a:r>
              <a:rPr lang="en-US" sz="1800" dirty="0">
                <a:solidFill>
                  <a:schemeClr val="tx1">
                    <a:lumMod val="95000"/>
                    <a:lumOff val="5000"/>
                  </a:schemeClr>
                </a:solidFill>
              </a:rPr>
              <a:t>: Design an affordable and widely accessible system for broader adoption by the disabled community.</a:t>
            </a:r>
          </a:p>
          <a:p>
            <a:pPr marL="342900" indent="-342900" algn="just">
              <a:buAutoNum type="arabicPeriod"/>
            </a:pPr>
            <a:r>
              <a:rPr lang="en-US" sz="1800" b="1" dirty="0">
                <a:solidFill>
                  <a:schemeClr val="tx1">
                    <a:lumMod val="95000"/>
                    <a:lumOff val="5000"/>
                  </a:schemeClr>
                </a:solidFill>
              </a:rPr>
              <a:t>Enhance Accuracy and Practical Usability</a:t>
            </a:r>
            <a:r>
              <a:rPr lang="en-US" sz="1800" dirty="0">
                <a:solidFill>
                  <a:schemeClr val="tx1">
                    <a:lumMod val="95000"/>
                    <a:lumOff val="5000"/>
                  </a:schemeClr>
                </a:solidFill>
              </a:rPr>
              <a:t>: Address existing limitations to deliver a reliable, real-time solution for everyday use.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C18AA-E225-DCF5-C1F6-320A6B415C0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8F79041-4481-B232-881A-FAC9467C2E38}"/>
              </a:ext>
            </a:extLst>
          </p:cNvPr>
          <p:cNvSpPr>
            <a:spLocks noGrp="1"/>
          </p:cNvSpPr>
          <p:nvPr>
            <p:ph type="sldNum" sz="quarter" idx="12"/>
          </p:nvPr>
        </p:nvSpPr>
        <p:spPr/>
        <p:txBody>
          <a:bodyPr/>
          <a:lstStyle/>
          <a:p>
            <a:pPr>
              <a:defRPr/>
            </a:pPr>
            <a:fld id="{CCE60E7C-9340-4E78-8FF1-5B9A5C8058C3}" type="slidenum">
              <a:rPr lang="en-US" smtClean="0"/>
              <a:pPr>
                <a:defRPr/>
              </a:pPr>
              <a:t>50</a:t>
            </a:fld>
            <a:endParaRPr lang="en-US" dirty="0"/>
          </a:p>
        </p:txBody>
      </p:sp>
      <p:sp>
        <p:nvSpPr>
          <p:cNvPr id="5" name="TextBox 4">
            <a:extLst>
              <a:ext uri="{FF2B5EF4-FFF2-40B4-BE49-F238E27FC236}">
                <a16:creationId xmlns:a16="http://schemas.microsoft.com/office/drawing/2014/main" id="{0E2001F9-4B4C-B716-5F55-E20C0E020374}"/>
              </a:ext>
            </a:extLst>
          </p:cNvPr>
          <p:cNvSpPr txBox="1"/>
          <p:nvPr/>
        </p:nvSpPr>
        <p:spPr>
          <a:xfrm>
            <a:off x="3551622" y="730639"/>
            <a:ext cx="2445283" cy="461665"/>
          </a:xfrm>
          <a:prstGeom prst="rect">
            <a:avLst/>
          </a:prstGeom>
          <a:noFill/>
        </p:spPr>
        <p:txBody>
          <a:bodyPr wrap="square">
            <a:spAutoFit/>
          </a:bodyPr>
          <a:lstStyle/>
          <a:p>
            <a:r>
              <a:rPr lang="en-IN" b="1" dirty="0"/>
              <a:t>Proposed Work </a:t>
            </a:r>
            <a:endParaRPr lang="en-IN" dirty="0"/>
          </a:p>
        </p:txBody>
      </p:sp>
      <p:sp>
        <p:nvSpPr>
          <p:cNvPr id="6" name="TextBox 5">
            <a:extLst>
              <a:ext uri="{FF2B5EF4-FFF2-40B4-BE49-F238E27FC236}">
                <a16:creationId xmlns:a16="http://schemas.microsoft.com/office/drawing/2014/main" id="{6DA07ABD-8250-CFCF-EED0-71216973E260}"/>
              </a:ext>
            </a:extLst>
          </p:cNvPr>
          <p:cNvSpPr txBox="1"/>
          <p:nvPr/>
        </p:nvSpPr>
        <p:spPr>
          <a:xfrm>
            <a:off x="469841" y="1362688"/>
            <a:ext cx="4185285" cy="461665"/>
          </a:xfrm>
          <a:prstGeom prst="rect">
            <a:avLst/>
          </a:prstGeom>
          <a:noFill/>
        </p:spPr>
        <p:txBody>
          <a:bodyPr wrap="square" rtlCol="0">
            <a:spAutoFit/>
          </a:bodyPr>
          <a:lstStyle/>
          <a:p>
            <a:r>
              <a:rPr lang="en-IN" dirty="0"/>
              <a:t>Proposed Model:</a:t>
            </a:r>
          </a:p>
        </p:txBody>
      </p:sp>
      <p:sp>
        <p:nvSpPr>
          <p:cNvPr id="7" name="TextBox 6">
            <a:extLst>
              <a:ext uri="{FF2B5EF4-FFF2-40B4-BE49-F238E27FC236}">
                <a16:creationId xmlns:a16="http://schemas.microsoft.com/office/drawing/2014/main" id="{EFC8F1EE-C529-A1F2-AA3E-AC2BFB132C1D}"/>
              </a:ext>
            </a:extLst>
          </p:cNvPr>
          <p:cNvSpPr txBox="1"/>
          <p:nvPr/>
        </p:nvSpPr>
        <p:spPr>
          <a:xfrm>
            <a:off x="469841" y="1716019"/>
            <a:ext cx="8608844" cy="4647426"/>
          </a:xfrm>
          <a:prstGeom prst="rect">
            <a:avLst/>
          </a:prstGeom>
          <a:noFill/>
        </p:spPr>
        <p:txBody>
          <a:bodyPr wrap="square">
            <a:spAutoFit/>
          </a:bodyPr>
          <a:lstStyle/>
          <a:p>
            <a:pPr algn="just"/>
            <a:endParaRPr lang="en-US" sz="1800" b="1" u="sng" dirty="0"/>
          </a:p>
          <a:p>
            <a:pPr algn="just"/>
            <a:r>
              <a:rPr lang="en-US" sz="1800" b="1" u="sng" dirty="0"/>
              <a:t>Objective:</a:t>
            </a:r>
          </a:p>
          <a:p>
            <a:pPr algn="just"/>
            <a:r>
              <a:rPr lang="en-US" sz="1600" dirty="0">
                <a:solidFill>
                  <a:schemeClr val="tx1"/>
                </a:solidFill>
              </a:rPr>
              <a:t>Developing a computer-based software that recognizes ASL hand gestures. Train a Convolutional Neural Network (CNN) model to process and classify hand signs Convert the recognized sign into text and speech output for better accessibility.</a:t>
            </a:r>
          </a:p>
          <a:p>
            <a:pPr algn="just"/>
            <a:endParaRPr lang="en-US" sz="1600" dirty="0">
              <a:solidFill>
                <a:schemeClr val="tx1"/>
              </a:solidFill>
            </a:endParaRPr>
          </a:p>
          <a:p>
            <a:pPr algn="just"/>
            <a:r>
              <a:rPr lang="en-US" sz="1800" b="1" u="sng" dirty="0"/>
              <a:t>Data Collection &amp; Preprocessing:</a:t>
            </a:r>
          </a:p>
          <a:p>
            <a:pPr algn="just"/>
            <a:r>
              <a:rPr lang="en-US" sz="1600" b="1" dirty="0">
                <a:solidFill>
                  <a:schemeClr val="tx1"/>
                </a:solidFill>
              </a:rPr>
              <a:t>Data Collection:</a:t>
            </a:r>
            <a:r>
              <a:rPr lang="en-US" sz="1600" dirty="0">
                <a:solidFill>
                  <a:schemeClr val="tx1"/>
                </a:solidFill>
              </a:rPr>
              <a:t> Capture hand gesture images using OpenCV, Store 300-500 images per gesture (A-Z)and Extract hand landmarks from frames using MediaPipe.</a:t>
            </a:r>
          </a:p>
          <a:p>
            <a:pPr algn="just"/>
            <a:r>
              <a:rPr lang="en-US" sz="1600" b="1" dirty="0">
                <a:solidFill>
                  <a:schemeClr val="tx1"/>
                </a:solidFill>
              </a:rPr>
              <a:t>Preprocessing:</a:t>
            </a:r>
          </a:p>
          <a:p>
            <a:pPr marL="285750" indent="-285750" algn="just">
              <a:buFont typeface="Arial" panose="020B0604020202020204" pitchFamily="34" charset="0"/>
              <a:buChar char="•"/>
            </a:pPr>
            <a:r>
              <a:rPr lang="en-US" sz="1600" dirty="0">
                <a:solidFill>
                  <a:schemeClr val="tx1"/>
                </a:solidFill>
              </a:rPr>
              <a:t>Hand Detection using </a:t>
            </a:r>
            <a:r>
              <a:rPr lang="en-US" sz="1600" dirty="0" err="1">
                <a:solidFill>
                  <a:schemeClr val="tx1"/>
                </a:solidFill>
              </a:rPr>
              <a:t>MediaPipe</a:t>
            </a:r>
            <a:r>
              <a:rPr lang="en-US" sz="1600" dirty="0">
                <a:solidFill>
                  <a:schemeClr val="tx1"/>
                </a:solidFill>
              </a:rPr>
              <a:t> Library (Efficient hand-tracking framework).</a:t>
            </a:r>
          </a:p>
          <a:p>
            <a:pPr marL="285750" indent="-285750" algn="just">
              <a:buFont typeface="Arial" panose="020B0604020202020204" pitchFamily="34" charset="0"/>
              <a:buChar char="•"/>
            </a:pPr>
            <a:r>
              <a:rPr lang="en-US" sz="1600" dirty="0">
                <a:solidFill>
                  <a:schemeClr val="tx1"/>
                </a:solidFill>
              </a:rPr>
              <a:t>Extract the Region of Interest (ROI) from the image.</a:t>
            </a:r>
          </a:p>
          <a:p>
            <a:pPr marL="285750" indent="-285750" algn="just">
              <a:buFont typeface="Arial" panose="020B0604020202020204" pitchFamily="34" charset="0"/>
              <a:buChar char="•"/>
            </a:pPr>
            <a:r>
              <a:rPr lang="en-US" sz="1600" dirty="0">
                <a:solidFill>
                  <a:schemeClr val="tx1"/>
                </a:solidFill>
              </a:rPr>
              <a:t>Convert the image to grayscale using OpenCV</a:t>
            </a:r>
          </a:p>
          <a:p>
            <a:pPr marL="285750" indent="-285750" algn="just">
              <a:buFont typeface="Arial" panose="020B0604020202020204" pitchFamily="34" charset="0"/>
              <a:buChar char="•"/>
            </a:pPr>
            <a:r>
              <a:rPr lang="en-US" sz="1600" dirty="0">
                <a:solidFill>
                  <a:schemeClr val="tx1"/>
                </a:solidFill>
              </a:rPr>
              <a:t>Apply Gaussian Blur to reduce noise.</a:t>
            </a:r>
          </a:p>
          <a:p>
            <a:pPr marL="285750" indent="-285750" algn="just">
              <a:buFont typeface="Arial" panose="020B0604020202020204" pitchFamily="34" charset="0"/>
              <a:buChar char="•"/>
            </a:pPr>
            <a:endParaRPr lang="en-US" sz="1600" dirty="0">
              <a:solidFill>
                <a:schemeClr val="tx1"/>
              </a:solidFill>
            </a:endParaRPr>
          </a:p>
          <a:p>
            <a:pPr algn="just"/>
            <a:r>
              <a:rPr lang="en-IN" sz="1800" b="1" u="sng" dirty="0"/>
              <a:t>Gesture Classification using CNN:</a:t>
            </a:r>
          </a:p>
          <a:p>
            <a:pPr algn="just"/>
            <a:r>
              <a:rPr lang="en-US" sz="1600" dirty="0">
                <a:solidFill>
                  <a:schemeClr val="tx1"/>
                </a:solidFill>
              </a:rPr>
              <a:t>CNNs are widely used for computer vision tasks due to their ability to </a:t>
            </a:r>
            <a:r>
              <a:rPr lang="en-US" sz="1600" b="1" dirty="0">
                <a:solidFill>
                  <a:schemeClr val="tx1"/>
                </a:solidFill>
              </a:rPr>
              <a:t>detect patterns</a:t>
            </a:r>
            <a:r>
              <a:rPr lang="en-US" sz="1600" dirty="0">
                <a:solidFill>
                  <a:schemeClr val="tx1"/>
                </a:solidFill>
              </a:rPr>
              <a:t> in images. They use </a:t>
            </a:r>
            <a:r>
              <a:rPr lang="en-US" sz="1600" b="1" dirty="0">
                <a:solidFill>
                  <a:schemeClr val="tx1"/>
                </a:solidFill>
              </a:rPr>
              <a:t>convolutional layers, pooling layers, and fully connected layers</a:t>
            </a:r>
            <a:r>
              <a:rPr lang="en-US" sz="1600" dirty="0">
                <a:solidFill>
                  <a:schemeClr val="tx1"/>
                </a:solidFill>
              </a:rPr>
              <a:t> to extract features</a:t>
            </a:r>
            <a:r>
              <a:rPr lang="en-US" sz="1400" dirty="0"/>
              <a:t>.</a:t>
            </a:r>
            <a:endParaRPr lang="en-US" sz="1800" b="1" u="sng" dirty="0"/>
          </a:p>
        </p:txBody>
      </p:sp>
    </p:spTree>
    <p:extLst>
      <p:ext uri="{BB962C8B-B14F-4D97-AF65-F5344CB8AC3E}">
        <p14:creationId xmlns:p14="http://schemas.microsoft.com/office/powerpoint/2010/main" val="1965412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2644520" y="3136612"/>
            <a:ext cx="4758813" cy="584775"/>
          </a:xfrm>
          <a:prstGeom prst="rect">
            <a:avLst/>
          </a:prstGeom>
          <a:noFill/>
        </p:spPr>
        <p:txBody>
          <a:bodyPr wrap="square">
            <a:spAutoFit/>
          </a:bodyPr>
          <a:lstStyle/>
          <a:p>
            <a:r>
              <a:rPr lang="en-IN" sz="3200" b="1" dirty="0">
                <a:solidFill>
                  <a:srgbClr val="00B050"/>
                </a:solidFill>
              </a:rPr>
              <a:t>Results and Discussions </a:t>
            </a:r>
            <a:endParaRPr lang="en-IN" sz="3200" dirty="0">
              <a:solidFill>
                <a:srgbClr val="00B050"/>
              </a:solidFill>
            </a:endParaRPr>
          </a:p>
        </p:txBody>
      </p:sp>
    </p:spTree>
    <p:extLst>
      <p:ext uri="{BB962C8B-B14F-4D97-AF65-F5344CB8AC3E}">
        <p14:creationId xmlns:p14="http://schemas.microsoft.com/office/powerpoint/2010/main" val="34148856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461A-E103-B5B1-4397-3B69916941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FD91C8-BE16-9D89-7717-C409BC9F1A7A}"/>
              </a:ext>
            </a:extLst>
          </p:cNvPr>
          <p:cNvSpPr txBox="1"/>
          <p:nvPr/>
        </p:nvSpPr>
        <p:spPr>
          <a:xfrm>
            <a:off x="2957587" y="730640"/>
            <a:ext cx="3638562" cy="461665"/>
          </a:xfrm>
          <a:prstGeom prst="rect">
            <a:avLst/>
          </a:prstGeom>
          <a:noFill/>
        </p:spPr>
        <p:txBody>
          <a:bodyPr wrap="square">
            <a:spAutoFit/>
          </a:bodyPr>
          <a:lstStyle/>
          <a:p>
            <a:r>
              <a:rPr lang="en-IN" b="1" dirty="0"/>
              <a:t>Results of Proposed Work</a:t>
            </a:r>
            <a:endParaRPr lang="en-IN" dirty="0"/>
          </a:p>
        </p:txBody>
      </p:sp>
      <p:sp>
        <p:nvSpPr>
          <p:cNvPr id="3" name="TextBox 2">
            <a:extLst>
              <a:ext uri="{FF2B5EF4-FFF2-40B4-BE49-F238E27FC236}">
                <a16:creationId xmlns:a16="http://schemas.microsoft.com/office/drawing/2014/main" id="{90A1188B-6051-E9B0-9C7A-010BFCE8CAE5}"/>
              </a:ext>
            </a:extLst>
          </p:cNvPr>
          <p:cNvSpPr txBox="1"/>
          <p:nvPr/>
        </p:nvSpPr>
        <p:spPr>
          <a:xfrm>
            <a:off x="634180" y="1383498"/>
            <a:ext cx="8285376" cy="5170646"/>
          </a:xfrm>
          <a:prstGeom prst="rect">
            <a:avLst/>
          </a:prstGeom>
          <a:noFill/>
        </p:spPr>
        <p:txBody>
          <a:bodyPr wrap="square">
            <a:spAutoFit/>
          </a:bodyPr>
          <a:lstStyle/>
          <a:p>
            <a:r>
              <a:rPr lang="en-US" b="1" dirty="0">
                <a:solidFill>
                  <a:schemeClr val="tx1"/>
                </a:solidFill>
              </a:rPr>
              <a:t>CNN Model for Sign Language to Text/Speech Conversion</a:t>
            </a:r>
            <a:r>
              <a:rPr lang="en-IN" dirty="0">
                <a:solidFill>
                  <a:schemeClr val="tx1"/>
                </a:solidFill>
              </a:rPr>
              <a:t>:</a:t>
            </a:r>
          </a:p>
          <a:p>
            <a:endParaRPr lang="en-IN" dirty="0">
              <a:solidFill>
                <a:schemeClr val="tx1"/>
              </a:solidFill>
            </a:endParaRPr>
          </a:p>
          <a:p>
            <a:r>
              <a:rPr lang="en-IN" sz="1800" b="1" u="sng" dirty="0">
                <a:solidFill>
                  <a:schemeClr val="tx1"/>
                </a:solidFill>
              </a:rPr>
              <a:t>Accuracy and Model Performance</a:t>
            </a:r>
            <a:r>
              <a:rPr lang="en-IN" sz="1800" dirty="0">
                <a:solidFill>
                  <a:schemeClr val="tx1"/>
                </a:solidFill>
              </a:rPr>
              <a:t>: </a:t>
            </a:r>
            <a:r>
              <a:rPr lang="en-US" sz="1800" dirty="0">
                <a:solidFill>
                  <a:schemeClr val="tx1"/>
                </a:solidFill>
              </a:rPr>
              <a:t>The system was successfully able to convert sign language gestures into text and </a:t>
            </a:r>
            <a:r>
              <a:rPr lang="en-US" sz="1800" dirty="0" err="1">
                <a:solidFill>
                  <a:schemeClr val="tx1"/>
                </a:solidFill>
              </a:rPr>
              <a:t>speech,The</a:t>
            </a:r>
            <a:r>
              <a:rPr lang="en-US" sz="1800" dirty="0">
                <a:solidFill>
                  <a:schemeClr val="tx1"/>
                </a:solidFill>
              </a:rPr>
              <a:t> accuracy of the model depended on factors like lighting conditions, background noise, and the clarity of gestures.</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a typeface="Times New Roman" panose="02020603050405020304" pitchFamily="18" charset="0"/>
              </a:rPr>
              <a:t>We</a:t>
            </a:r>
            <a:r>
              <a:rPr lang="en-US" sz="1800" dirty="0">
                <a:solidFill>
                  <a:srgbClr val="000000"/>
                </a:solidFill>
                <a:effectLst/>
                <a:latin typeface="Times New Roman" panose="02020603050405020304" pitchFamily="18" charset="0"/>
                <a:ea typeface="Times New Roman" panose="02020603050405020304" pitchFamily="18" charset="0"/>
              </a:rPr>
              <a:t> are able to predict any alphabet[a-z] with </a:t>
            </a:r>
            <a:r>
              <a:rPr lang="en-US" sz="1800" b="1" dirty="0">
                <a:solidFill>
                  <a:srgbClr val="000000"/>
                </a:solidFill>
                <a:effectLst/>
                <a:latin typeface="Times New Roman" panose="02020603050405020304" pitchFamily="18" charset="0"/>
                <a:ea typeface="Times New Roman" panose="02020603050405020304" pitchFamily="18" charset="0"/>
              </a:rPr>
              <a:t>97% </a:t>
            </a:r>
            <a:r>
              <a:rPr lang="en-US" sz="1800" dirty="0">
                <a:solidFill>
                  <a:srgbClr val="000000"/>
                </a:solidFill>
                <a:effectLst/>
                <a:latin typeface="Times New Roman" panose="02020603050405020304" pitchFamily="18" charset="0"/>
                <a:ea typeface="Times New Roman" panose="02020603050405020304" pitchFamily="18" charset="0"/>
              </a:rPr>
              <a:t>Accuracy.</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b="1" u="sng" dirty="0">
                <a:solidFill>
                  <a:schemeClr val="tx1"/>
                </a:solidFill>
              </a:rPr>
              <a:t>Real-time Detection:</a:t>
            </a:r>
            <a:endParaRPr lang="en-US" sz="1800" u="sng" dirty="0">
              <a:solidFill>
                <a:schemeClr val="tx1"/>
              </a:solidFill>
            </a:endParaRPr>
          </a:p>
          <a:p>
            <a:r>
              <a:rPr lang="en-US" sz="1800" dirty="0">
                <a:solidFill>
                  <a:schemeClr val="tx1"/>
                </a:solidFill>
              </a:rPr>
              <a:t>The model demonstrated real-time performance in recognizing signs and converting them into corresponding text and Latency was minimal, making it suitable for practical applications.</a:t>
            </a:r>
          </a:p>
          <a:p>
            <a:endParaRPr lang="en-US" sz="1800" dirty="0">
              <a:solidFill>
                <a:schemeClr val="tx1"/>
              </a:solidFill>
            </a:endParaRPr>
          </a:p>
          <a:p>
            <a:r>
              <a:rPr lang="en-IN" sz="1800" b="1" u="sng" dirty="0">
                <a:solidFill>
                  <a:schemeClr val="tx1"/>
                </a:solidFill>
              </a:rPr>
              <a:t>Integration with Text-to-Speech (TTS):</a:t>
            </a:r>
          </a:p>
          <a:p>
            <a:r>
              <a:rPr lang="en-US" sz="1800" dirty="0">
                <a:solidFill>
                  <a:schemeClr val="tx1"/>
                </a:solidFill>
              </a:rPr>
              <a:t>Successfully implemented speech conversion after recognizing the text and The system provided clear and audible speech output for better accessibility.</a:t>
            </a:r>
            <a:endParaRPr lang="en-US" sz="1800" b="1" u="sng" dirty="0">
              <a:solidFill>
                <a:schemeClr val="tx1"/>
              </a:solidFill>
            </a:endParaRPr>
          </a:p>
          <a:p>
            <a:endParaRPr lang="en-IN" dirty="0"/>
          </a:p>
          <a:p>
            <a:endParaRPr lang="en-IN" u="sng" dirty="0">
              <a:solidFill>
                <a:schemeClr val="tx1"/>
              </a:solidFill>
            </a:endParaRPr>
          </a:p>
        </p:txBody>
      </p:sp>
    </p:spTree>
    <p:extLst>
      <p:ext uri="{BB962C8B-B14F-4D97-AF65-F5344CB8AC3E}">
        <p14:creationId xmlns:p14="http://schemas.microsoft.com/office/powerpoint/2010/main" val="2629976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0E351-C5F8-B9CB-03EC-7A44EBD0DDE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45198A-6B12-3D69-1A7E-34E91DD96DE8}"/>
              </a:ext>
            </a:extLst>
          </p:cNvPr>
          <p:cNvSpPr txBox="1"/>
          <p:nvPr/>
        </p:nvSpPr>
        <p:spPr>
          <a:xfrm>
            <a:off x="423950" y="724864"/>
            <a:ext cx="8250382" cy="1938992"/>
          </a:xfrm>
          <a:prstGeom prst="rect">
            <a:avLst/>
          </a:prstGeom>
          <a:noFill/>
        </p:spPr>
        <p:txBody>
          <a:bodyPr wrap="square">
            <a:spAutoFit/>
          </a:bodyPr>
          <a:lstStyle/>
          <a:p>
            <a:r>
              <a:rPr lang="en-IN" b="1" dirty="0"/>
              <a:t>                               Results of Proposed Work</a:t>
            </a:r>
          </a:p>
          <a:p>
            <a:r>
              <a:rPr lang="en-US" b="1" dirty="0">
                <a:solidFill>
                  <a:schemeClr val="tx1"/>
                </a:solidFill>
              </a:rPr>
              <a:t>Sample Results</a:t>
            </a:r>
            <a:r>
              <a:rPr lang="en-IN" dirty="0">
                <a:solidFill>
                  <a:schemeClr val="tx1"/>
                </a:solidFill>
              </a:rPr>
              <a:t>:</a:t>
            </a:r>
          </a:p>
          <a:p>
            <a:endParaRPr lang="en-IN" dirty="0">
              <a:solidFill>
                <a:schemeClr val="tx1"/>
              </a:solidFill>
            </a:endParaRPr>
          </a:p>
          <a:p>
            <a:r>
              <a:rPr lang="en-IN" b="1" dirty="0"/>
              <a:t>   </a:t>
            </a:r>
          </a:p>
          <a:p>
            <a:endParaRPr lang="en-IN" dirty="0"/>
          </a:p>
        </p:txBody>
      </p:sp>
      <p:pic>
        <p:nvPicPr>
          <p:cNvPr id="3" name="Picture 2">
            <a:extLst>
              <a:ext uri="{FF2B5EF4-FFF2-40B4-BE49-F238E27FC236}">
                <a16:creationId xmlns:a16="http://schemas.microsoft.com/office/drawing/2014/main" id="{AE1A42FB-60AC-4FEE-DE83-B0679E6D0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149" y="1651683"/>
            <a:ext cx="1782438" cy="2024345"/>
          </a:xfrm>
          <a:prstGeom prst="rect">
            <a:avLst/>
          </a:prstGeom>
        </p:spPr>
      </p:pic>
      <p:pic>
        <p:nvPicPr>
          <p:cNvPr id="6" name="Picture 5">
            <a:extLst>
              <a:ext uri="{FF2B5EF4-FFF2-40B4-BE49-F238E27FC236}">
                <a16:creationId xmlns:a16="http://schemas.microsoft.com/office/drawing/2014/main" id="{FD30D049-ADCC-0ACB-E609-6A031562C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786" y="1651683"/>
            <a:ext cx="1782437" cy="2024345"/>
          </a:xfrm>
          <a:prstGeom prst="rect">
            <a:avLst/>
          </a:prstGeom>
        </p:spPr>
      </p:pic>
      <p:pic>
        <p:nvPicPr>
          <p:cNvPr id="8" name="Picture 7">
            <a:extLst>
              <a:ext uri="{FF2B5EF4-FFF2-40B4-BE49-F238E27FC236}">
                <a16:creationId xmlns:a16="http://schemas.microsoft.com/office/drawing/2014/main" id="{F59322B6-C03D-3DAF-DCAF-DF95F707E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421" y="1651682"/>
            <a:ext cx="1782437" cy="2032227"/>
          </a:xfrm>
          <a:prstGeom prst="rect">
            <a:avLst/>
          </a:prstGeom>
        </p:spPr>
      </p:pic>
      <p:pic>
        <p:nvPicPr>
          <p:cNvPr id="10" name="Picture 9">
            <a:extLst>
              <a:ext uri="{FF2B5EF4-FFF2-40B4-BE49-F238E27FC236}">
                <a16:creationId xmlns:a16="http://schemas.microsoft.com/office/drawing/2014/main" id="{CC427056-C3B8-3394-5F78-16E45B6DD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5149" y="4217723"/>
            <a:ext cx="1782438" cy="2024345"/>
          </a:xfrm>
          <a:prstGeom prst="rect">
            <a:avLst/>
          </a:prstGeom>
        </p:spPr>
      </p:pic>
      <p:pic>
        <p:nvPicPr>
          <p:cNvPr id="12" name="Picture 11">
            <a:extLst>
              <a:ext uri="{FF2B5EF4-FFF2-40B4-BE49-F238E27FC236}">
                <a16:creationId xmlns:a16="http://schemas.microsoft.com/office/drawing/2014/main" id="{8D41889A-3C96-E6EB-4EF3-ADC8CFACB4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5526" y="4217723"/>
            <a:ext cx="1782438" cy="2024345"/>
          </a:xfrm>
          <a:prstGeom prst="rect">
            <a:avLst/>
          </a:prstGeom>
        </p:spPr>
      </p:pic>
    </p:spTree>
    <p:extLst>
      <p:ext uri="{BB962C8B-B14F-4D97-AF65-F5344CB8AC3E}">
        <p14:creationId xmlns:p14="http://schemas.microsoft.com/office/powerpoint/2010/main" val="22701717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3667433" y="2844225"/>
            <a:ext cx="2359742" cy="584775"/>
          </a:xfrm>
          <a:prstGeom prst="rect">
            <a:avLst/>
          </a:prstGeom>
          <a:noFill/>
        </p:spPr>
        <p:txBody>
          <a:bodyPr wrap="square">
            <a:spAutoFit/>
          </a:bodyPr>
          <a:lstStyle/>
          <a:p>
            <a:r>
              <a:rPr lang="en-IN" sz="3200" b="1" dirty="0">
                <a:solidFill>
                  <a:srgbClr val="00B050"/>
                </a:solidFill>
              </a:rPr>
              <a:t>Conclusion</a:t>
            </a:r>
            <a:endParaRPr lang="en-IN" sz="3200" dirty="0">
              <a:solidFill>
                <a:srgbClr val="00B050"/>
              </a:solidFill>
            </a:endParaRPr>
          </a:p>
        </p:txBody>
      </p:sp>
    </p:spTree>
    <p:extLst>
      <p:ext uri="{BB962C8B-B14F-4D97-AF65-F5344CB8AC3E}">
        <p14:creationId xmlns:p14="http://schemas.microsoft.com/office/powerpoint/2010/main" val="2613558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93EF4-2566-9062-A477-CD4FC416DB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D1D366-C7D9-3F37-2293-10F1706DD8F4}"/>
              </a:ext>
            </a:extLst>
          </p:cNvPr>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E721116A-CB08-9FDE-8662-0FCDFD15C529}"/>
              </a:ext>
            </a:extLst>
          </p:cNvPr>
          <p:cNvSpPr txBox="1"/>
          <p:nvPr/>
        </p:nvSpPr>
        <p:spPr>
          <a:xfrm>
            <a:off x="3798794" y="811323"/>
            <a:ext cx="1678641" cy="461665"/>
          </a:xfrm>
          <a:prstGeom prst="rect">
            <a:avLst/>
          </a:prstGeom>
          <a:noFill/>
        </p:spPr>
        <p:txBody>
          <a:bodyPr wrap="square">
            <a:spAutoFit/>
          </a:bodyPr>
          <a:lstStyle/>
          <a:p>
            <a:r>
              <a:rPr lang="en-IN" b="1" dirty="0"/>
              <a:t>Conclusion </a:t>
            </a:r>
            <a:endParaRPr lang="en-IN" dirty="0"/>
          </a:p>
        </p:txBody>
      </p:sp>
      <p:sp>
        <p:nvSpPr>
          <p:cNvPr id="5" name="TextBox 4">
            <a:extLst>
              <a:ext uri="{FF2B5EF4-FFF2-40B4-BE49-F238E27FC236}">
                <a16:creationId xmlns:a16="http://schemas.microsoft.com/office/drawing/2014/main" id="{6C35726E-F655-EB8B-9032-DD0DC47C7FB1}"/>
              </a:ext>
            </a:extLst>
          </p:cNvPr>
          <p:cNvSpPr txBox="1"/>
          <p:nvPr/>
        </p:nvSpPr>
        <p:spPr>
          <a:xfrm>
            <a:off x="756580" y="1450677"/>
            <a:ext cx="7763068" cy="4801314"/>
          </a:xfrm>
          <a:prstGeom prst="rect">
            <a:avLst/>
          </a:prstGeom>
          <a:noFill/>
        </p:spPr>
        <p:txBody>
          <a:bodyPr wrap="square">
            <a:spAutoFit/>
          </a:bodyPr>
          <a:lstStyle/>
          <a:p>
            <a:pPr algn="just"/>
            <a:r>
              <a:rPr lang="en-US" sz="1800" dirty="0">
                <a:solidFill>
                  <a:schemeClr val="tx1"/>
                </a:solidFill>
              </a:rPr>
              <a:t>In this study, we implemented a deep learning-based sign language recognition system to convert hand gestures into text and speech. Using a dataset of hand signs and training a CNN model, our system achieved high accuracy in recognizing gestures and converting them into meaningful sentences. This accuracy demonstrates the effectiveness of our approach, making sign language communication more accessible.</a:t>
            </a:r>
          </a:p>
          <a:p>
            <a:r>
              <a:rPr lang="en-US" sz="1800" dirty="0">
                <a:solidFill>
                  <a:schemeClr val="tx1"/>
                </a:solidFill>
              </a:rPr>
              <a:t>The integrated model exhibits several advantages:</a:t>
            </a:r>
          </a:p>
          <a:p>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High Accuracy</a:t>
            </a:r>
            <a:r>
              <a:rPr lang="en-US" sz="1800" dirty="0">
                <a:solidFill>
                  <a:schemeClr val="tx1"/>
                </a:solidFill>
              </a:rPr>
              <a:t>: The trained model effectively recognizes hand gestures with minimal misclassification, enabling reliable sign-to-text conversion.</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IN" sz="1800" b="1" dirty="0">
                <a:solidFill>
                  <a:schemeClr val="tx1"/>
                </a:solidFill>
              </a:rPr>
              <a:t>Real-time Performance</a:t>
            </a:r>
            <a:r>
              <a:rPr lang="en-US" sz="1800" dirty="0">
                <a:solidFill>
                  <a:schemeClr val="tx1"/>
                </a:solidFill>
              </a:rPr>
              <a:t>: The system processes sign language gestures efficiently, ensuring smooth and fast recognition for practical applications.</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b="1" dirty="0">
                <a:solidFill>
                  <a:schemeClr val="tx1"/>
                </a:solidFill>
              </a:rPr>
              <a:t>Scalability</a:t>
            </a:r>
            <a:r>
              <a:rPr lang="en-US" sz="1800" dirty="0">
                <a:solidFill>
                  <a:schemeClr val="tx1"/>
                </a:solidFill>
              </a:rPr>
              <a:t>: The architecture allows for future expansion by incorporating additional sign gestures, supporting broader accessibility solutions for the speech and hearing-impaired community.</a:t>
            </a:r>
            <a:endParaRPr lang="en-IN" sz="1800" dirty="0">
              <a:solidFill>
                <a:schemeClr val="tx1"/>
              </a:solidFill>
            </a:endParaRPr>
          </a:p>
        </p:txBody>
      </p:sp>
    </p:spTree>
    <p:extLst>
      <p:ext uri="{BB962C8B-B14F-4D97-AF65-F5344CB8AC3E}">
        <p14:creationId xmlns:p14="http://schemas.microsoft.com/office/powerpoint/2010/main" val="154923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4517" y="815788"/>
            <a:ext cx="2635624" cy="457200"/>
          </a:xfrm>
          <a:prstGeom prst="rect">
            <a:avLst/>
          </a:prstGeom>
          <a:noFill/>
        </p:spPr>
        <p:txBody>
          <a:bodyPr wrap="square" rtlCol="0">
            <a:spAutoFit/>
          </a:bodyPr>
          <a:lstStyle/>
          <a:p>
            <a:r>
              <a:rPr lang="en-IN" b="1" dirty="0"/>
              <a:t> </a:t>
            </a:r>
          </a:p>
        </p:txBody>
      </p:sp>
      <p:sp>
        <p:nvSpPr>
          <p:cNvPr id="4" name="TextBox 3"/>
          <p:cNvSpPr txBox="1"/>
          <p:nvPr/>
        </p:nvSpPr>
        <p:spPr>
          <a:xfrm>
            <a:off x="3778474" y="780843"/>
            <a:ext cx="1678641" cy="461665"/>
          </a:xfrm>
          <a:prstGeom prst="rect">
            <a:avLst/>
          </a:prstGeom>
          <a:noFill/>
        </p:spPr>
        <p:txBody>
          <a:bodyPr wrap="square">
            <a:spAutoFit/>
          </a:bodyPr>
          <a:lstStyle/>
          <a:p>
            <a:r>
              <a:rPr lang="en-IN" b="1" dirty="0"/>
              <a:t>References</a:t>
            </a:r>
            <a:endParaRPr lang="en-IN" dirty="0"/>
          </a:p>
        </p:txBody>
      </p:sp>
      <p:sp>
        <p:nvSpPr>
          <p:cNvPr id="3" name="Text Box 2"/>
          <p:cNvSpPr txBox="1"/>
          <p:nvPr/>
        </p:nvSpPr>
        <p:spPr>
          <a:xfrm>
            <a:off x="482600" y="1353820"/>
            <a:ext cx="8510905" cy="5139690"/>
          </a:xfrm>
          <a:prstGeom prst="rect">
            <a:avLst/>
          </a:prstGeom>
          <a:noFill/>
        </p:spPr>
        <p:txBody>
          <a:bodyPr wrap="square" rtlCol="0">
            <a:noAutofit/>
          </a:bodyPr>
          <a:lstStyle/>
          <a:p>
            <a:endParaRPr lang="en-US"/>
          </a:p>
        </p:txBody>
      </p:sp>
      <p:sp>
        <p:nvSpPr>
          <p:cNvPr id="5" name="Text Box 4"/>
          <p:cNvSpPr txBox="1"/>
          <p:nvPr/>
        </p:nvSpPr>
        <p:spPr>
          <a:xfrm>
            <a:off x="609600" y="1480820"/>
            <a:ext cx="8510905" cy="5139690"/>
          </a:xfrm>
          <a:prstGeom prst="rect">
            <a:avLst/>
          </a:prstGeom>
          <a:noFill/>
        </p:spPr>
        <p:txBody>
          <a:bodyPr wrap="square" rtlCol="0">
            <a:noAutofit/>
          </a:bodyPr>
          <a:lstStyle/>
          <a:p>
            <a:endParaRPr lang="en-US"/>
          </a:p>
        </p:txBody>
      </p:sp>
      <p:sp>
        <p:nvSpPr>
          <p:cNvPr id="6" name="Text Box 5"/>
          <p:cNvSpPr txBox="1"/>
          <p:nvPr/>
        </p:nvSpPr>
        <p:spPr>
          <a:xfrm>
            <a:off x="482600" y="1465580"/>
            <a:ext cx="8510905" cy="5139690"/>
          </a:xfrm>
          <a:prstGeom prst="rect">
            <a:avLst/>
          </a:prstGeom>
          <a:noFill/>
        </p:spPr>
        <p:txBody>
          <a:bodyPr wrap="square" rtlCol="0">
            <a:noAutofit/>
          </a:bodyPr>
          <a:lstStyle/>
          <a:p>
            <a:pPr marL="342900" indent="-342900" algn="just">
              <a:buFont typeface="+mj-lt"/>
              <a:buAutoNum type="arabicPeriod"/>
            </a:pPr>
            <a:r>
              <a:rPr lang="en-US" altLang="en-US" sz="1800" dirty="0">
                <a:solidFill>
                  <a:schemeClr val="tx1"/>
                </a:solidFill>
              </a:rPr>
              <a:t>Kumar, S., Rani, R., &amp; Chaudhari, U. (2024). Real-time sign language detection: Empowering the disabled community. </a:t>
            </a:r>
            <a:r>
              <a:rPr lang="en-US" altLang="en-US" sz="1800" dirty="0" err="1">
                <a:solidFill>
                  <a:schemeClr val="tx1"/>
                </a:solidFill>
              </a:rPr>
              <a:t>MethodsX</a:t>
            </a:r>
            <a:r>
              <a:rPr lang="en-US" altLang="en-US" sz="1800" dirty="0">
                <a:solidFill>
                  <a:schemeClr val="tx1"/>
                </a:solidFill>
              </a:rPr>
              <a:t>, 13, 102901.</a:t>
            </a:r>
          </a:p>
          <a:p>
            <a:pPr marL="342900" indent="-342900" algn="just">
              <a:buFont typeface="+mj-lt"/>
              <a:buAutoNum type="arabicPeriod"/>
            </a:pPr>
            <a:r>
              <a:rPr lang="en-US" altLang="en-US" sz="1800" dirty="0">
                <a:solidFill>
                  <a:schemeClr val="tx1"/>
                </a:solidFill>
              </a:rPr>
              <a:t>Gupta, A. D., Kumar, A., Chaudhary, I., Yasir, A. M., &amp; Kumar, N. (2024, May). My Assistant SRSTC: Speech Recognition and Speech to Text Conversion. In 2024 International Conference on Communication, Computer Sciences and Engineering (IC3SE) (pp. 394-400). IEEE.</a:t>
            </a:r>
          </a:p>
          <a:p>
            <a:pPr marL="342900" indent="-342900" algn="just">
              <a:buFont typeface="+mj-lt"/>
              <a:buAutoNum type="arabicPeriod"/>
            </a:pPr>
            <a:r>
              <a:rPr lang="en-US" altLang="en-US" sz="1800" dirty="0">
                <a:solidFill>
                  <a:schemeClr val="tx1"/>
                </a:solidFill>
              </a:rPr>
              <a:t>Gupta, R., &amp; Bagga, S. K. (2024, February). Text-to-Speech Conversion Technology using Deep Learning Algorithms. In 2024 11th International Conference on Computing for Sustainable Global Development (</a:t>
            </a:r>
            <a:r>
              <a:rPr lang="en-US" altLang="en-US" sz="1800" dirty="0" err="1">
                <a:solidFill>
                  <a:schemeClr val="tx1"/>
                </a:solidFill>
              </a:rPr>
              <a:t>INDIACom</a:t>
            </a:r>
            <a:r>
              <a:rPr lang="en-US" altLang="en-US" sz="1800" dirty="0">
                <a:solidFill>
                  <a:schemeClr val="tx1"/>
                </a:solidFill>
              </a:rPr>
              <a:t>) (pp. 1122-1126). IEEE.</a:t>
            </a:r>
          </a:p>
          <a:p>
            <a:pPr marL="342900" indent="-342900" algn="just">
              <a:buFont typeface="+mj-lt"/>
              <a:buAutoNum type="arabicPeriod"/>
            </a:pPr>
            <a:r>
              <a:rPr lang="en-US" altLang="en-US" sz="1800" dirty="0">
                <a:solidFill>
                  <a:schemeClr val="tx1"/>
                </a:solidFill>
              </a:rPr>
              <a:t>Yadava, T., </a:t>
            </a:r>
            <a:r>
              <a:rPr lang="en-US" altLang="en-US" sz="1800" dirty="0" err="1">
                <a:solidFill>
                  <a:schemeClr val="tx1"/>
                </a:solidFill>
              </a:rPr>
              <a:t>Nagaraja</a:t>
            </a:r>
            <a:r>
              <a:rPr lang="en-US" altLang="en-US" sz="1800" dirty="0">
                <a:solidFill>
                  <a:schemeClr val="tx1"/>
                </a:solidFill>
              </a:rPr>
              <a:t>, B. G., Reddy, S., Rohan, K., &amp; Mohamed, L. M. (2024, September). Advancements in Speech-to-Text Systems for the Hearing Impaired. In 2024 IEEE North Karnataka Subsection Flagship International Conference (</a:t>
            </a:r>
            <a:r>
              <a:rPr lang="en-US" altLang="en-US" sz="1800" dirty="0" err="1">
                <a:solidFill>
                  <a:schemeClr val="tx1"/>
                </a:solidFill>
              </a:rPr>
              <a:t>NKCon</a:t>
            </a:r>
            <a:r>
              <a:rPr lang="en-US" altLang="en-US" sz="1800" dirty="0">
                <a:solidFill>
                  <a:schemeClr val="tx1"/>
                </a:solidFill>
              </a:rPr>
              <a:t>) (pp. 1-6). IEEE.</a:t>
            </a:r>
          </a:p>
          <a:p>
            <a:pPr marL="342900" indent="-342900" algn="just">
              <a:buFont typeface="+mj-lt"/>
              <a:buAutoNum type="arabicPeriod"/>
            </a:pPr>
            <a:r>
              <a:rPr lang="en-US" altLang="en-US" sz="1800" dirty="0">
                <a:solidFill>
                  <a:schemeClr val="tx1"/>
                </a:solidFill>
              </a:rPr>
              <a:t>Reddy, V. M., Vaishnavi, T., &amp; Kumar, K. P. (2023, July). Speech-to-Text and Text-to-Speech Recognition Using Deep Learning. In 2023 2nd International Conference on Edge Computing and Applications (ICECAA) (pp. 657-666). IEEE</a:t>
            </a:r>
          </a:p>
          <a:p>
            <a:pPr marL="0" indent="0" algn="just">
              <a:buFont typeface="+mj-lt"/>
              <a:buNone/>
            </a:pPr>
            <a:r>
              <a:rPr lang="en-US" altLang="en-US"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880"/>
            <a:ext cx="8229600" cy="5652770"/>
          </a:xfrm>
        </p:spPr>
        <p:txBody>
          <a:bodyPr/>
          <a:lstStyle/>
          <a:p>
            <a:pPr algn="just">
              <a:lnSpc>
                <a:spcPct val="100000"/>
              </a:lnSpc>
              <a:buFont typeface="+mj-lt"/>
              <a:buAutoNum type="arabicPeriod" startAt="6"/>
            </a:pPr>
            <a:r>
              <a:rPr lang="en-US" altLang="en-US" sz="1800" dirty="0">
                <a:latin typeface="Times New Roman" panose="02020603050405020304" pitchFamily="18" charset="0"/>
                <a:cs typeface="Times New Roman" panose="02020603050405020304" pitchFamily="18" charset="0"/>
                <a:sym typeface="+mn-ea"/>
              </a:rPr>
              <a:t>Singh, P., Prasad, S. V. S., Singh, R., </a:t>
            </a:r>
            <a:r>
              <a:rPr lang="en-US" altLang="en-US" sz="1800" dirty="0" err="1">
                <a:latin typeface="Times New Roman" panose="02020603050405020304" pitchFamily="18" charset="0"/>
                <a:cs typeface="Times New Roman" panose="02020603050405020304" pitchFamily="18" charset="0"/>
                <a:sym typeface="+mn-ea"/>
              </a:rPr>
              <a:t>Dasari</a:t>
            </a:r>
            <a:r>
              <a:rPr lang="en-US" altLang="en-US" sz="1800" dirty="0">
                <a:latin typeface="Times New Roman" panose="02020603050405020304" pitchFamily="18" charset="0"/>
                <a:cs typeface="Times New Roman" panose="02020603050405020304" pitchFamily="18" charset="0"/>
                <a:sym typeface="+mn-ea"/>
              </a:rPr>
              <a:t>, K., &amp; Prasanna, B. L. (2023, September). Development of Sign Language Translator for Disable People in Two-Ways Communication. In 2023 1st International Conference on Circuits, Power and Intelligent Systems (CCPIS) (pp. 1-6). IEEE. </a:t>
            </a:r>
            <a:endParaRPr lang="en-US" altLang="en-US" sz="1800" dirty="0">
              <a:latin typeface="Times New Roman" panose="02020603050405020304" pitchFamily="18" charset="0"/>
              <a:cs typeface="Times New Roman" panose="02020603050405020304" pitchFamily="18" charset="0"/>
            </a:endParaRPr>
          </a:p>
          <a:p>
            <a:pPr algn="just">
              <a:lnSpc>
                <a:spcPct val="100000"/>
              </a:lnSpc>
              <a:buFont typeface="+mj-lt"/>
              <a:buAutoNum type="arabicPeriod" startAt="6"/>
            </a:pPr>
            <a:r>
              <a:rPr lang="en-US" altLang="en-US" sz="1800" dirty="0">
                <a:latin typeface="Times New Roman" panose="02020603050405020304" pitchFamily="18" charset="0"/>
                <a:cs typeface="Times New Roman" panose="02020603050405020304" pitchFamily="18" charset="0"/>
              </a:rPr>
              <a:t>Poornima, B. V., &amp; Srinath, S. (2023). A Comprehensive Review on Indian Sign Language Recognition System using Vision based Approaches. International Journal of Computer Applications, 184, 52-58.</a:t>
            </a:r>
          </a:p>
          <a:p>
            <a:pPr algn="just">
              <a:lnSpc>
                <a:spcPct val="100000"/>
              </a:lnSpc>
              <a:buFont typeface="+mj-lt"/>
              <a:buAutoNum type="arabicPeriod" startAt="6"/>
            </a:pPr>
            <a:r>
              <a:rPr lang="en-US" altLang="en-US" sz="1800" dirty="0" err="1">
                <a:latin typeface="Times New Roman" panose="02020603050405020304" pitchFamily="18" charset="0"/>
                <a:cs typeface="Times New Roman" panose="02020603050405020304" pitchFamily="18" charset="0"/>
              </a:rPr>
              <a:t>Ghorpade</a:t>
            </a:r>
            <a:r>
              <a:rPr lang="en-US" altLang="en-US" sz="1800" dirty="0">
                <a:latin typeface="Times New Roman" panose="02020603050405020304" pitchFamily="18" charset="0"/>
                <a:cs typeface="Times New Roman" panose="02020603050405020304" pitchFamily="18" charset="0"/>
              </a:rPr>
              <a:t>, T. H., &amp; Shinde, S. K. (2023, August). Speech Synthesis: An Empirical Analysis of Various Techniques in Text to Speech Generation. In 2023 7th International Conference On Computing, Communication, Control And Automation (ICCUBEA) (pp. 1-6). IEEE.</a:t>
            </a:r>
          </a:p>
          <a:p>
            <a:pPr algn="just">
              <a:lnSpc>
                <a:spcPct val="100000"/>
              </a:lnSpc>
              <a:buFont typeface="+mj-lt"/>
              <a:buAutoNum type="arabicPeriod" startAt="6"/>
            </a:pPr>
            <a:r>
              <a:rPr lang="en-US" altLang="en-US" sz="1800" dirty="0">
                <a:latin typeface="Times New Roman" panose="02020603050405020304" pitchFamily="18" charset="0"/>
                <a:cs typeface="Times New Roman" panose="02020603050405020304" pitchFamily="18" charset="0"/>
              </a:rPr>
              <a:t>Khanam, F., Munmun, F. A., Ritu, N. A., Saha, A. K., &amp; Firoz, M. (2022). Text to speech synthesis: a systematic review, deep learning based architecture and future research direction. Journal of Advances in Information Technology, 13(5).</a:t>
            </a:r>
          </a:p>
          <a:p>
            <a:pPr algn="just">
              <a:lnSpc>
                <a:spcPct val="100000"/>
              </a:lnSpc>
              <a:buFont typeface="+mj-lt"/>
              <a:buAutoNum type="arabicPeriod" startAt="6"/>
            </a:pPr>
            <a:r>
              <a:rPr lang="en-US" altLang="en-US" sz="1800" dirty="0">
                <a:latin typeface="Times New Roman" panose="02020603050405020304" pitchFamily="18" charset="0"/>
                <a:cs typeface="Times New Roman" panose="02020603050405020304" pitchFamily="18" charset="0"/>
              </a:rPr>
              <a:t>Shashidhar, R., Hegde, S. R., Chinmaya, K., </a:t>
            </a:r>
            <a:r>
              <a:rPr lang="en-US" altLang="en-US" sz="1800" dirty="0" err="1">
                <a:latin typeface="Times New Roman" panose="02020603050405020304" pitchFamily="18" charset="0"/>
                <a:cs typeface="Times New Roman" panose="02020603050405020304" pitchFamily="18" charset="0"/>
              </a:rPr>
              <a:t>Priyesh</a:t>
            </a:r>
            <a:r>
              <a:rPr lang="en-US" altLang="en-US" sz="1800" dirty="0">
                <a:latin typeface="Times New Roman" panose="02020603050405020304" pitchFamily="18" charset="0"/>
                <a:cs typeface="Times New Roman" panose="02020603050405020304" pitchFamily="18" charset="0"/>
              </a:rPr>
              <a:t>, A., Manjunath, A. S., &amp; </a:t>
            </a:r>
            <a:r>
              <a:rPr lang="en-US" altLang="en-US" sz="1800" dirty="0" err="1">
                <a:latin typeface="Times New Roman" panose="02020603050405020304" pitchFamily="18" charset="0"/>
                <a:cs typeface="Times New Roman" panose="02020603050405020304" pitchFamily="18" charset="0"/>
              </a:rPr>
              <a:t>Arunakumari</a:t>
            </a:r>
            <a:r>
              <a:rPr lang="en-US" altLang="en-US" sz="1800" dirty="0">
                <a:latin typeface="Times New Roman" panose="02020603050405020304" pitchFamily="18" charset="0"/>
                <a:cs typeface="Times New Roman" panose="02020603050405020304" pitchFamily="18" charset="0"/>
              </a:rPr>
              <a:t>, B. N. (2022, October). Indian Sign Language to Speech Conversion Using Convolutional Neural Network. In 2022 IEEE 2nd Mysore Sub Section International Conference (</a:t>
            </a:r>
            <a:r>
              <a:rPr lang="en-US" altLang="en-US" sz="1800" dirty="0" err="1">
                <a:latin typeface="Times New Roman" panose="02020603050405020304" pitchFamily="18" charset="0"/>
                <a:cs typeface="Times New Roman" panose="02020603050405020304" pitchFamily="18" charset="0"/>
              </a:rPr>
              <a:t>MysuruCon</a:t>
            </a:r>
            <a:r>
              <a:rPr lang="en-US" altLang="en-US" sz="1800" dirty="0">
                <a:latin typeface="Times New Roman" panose="02020603050405020304" pitchFamily="18" charset="0"/>
                <a:cs typeface="Times New Roman" panose="02020603050405020304" pitchFamily="18" charset="0"/>
              </a:rPr>
              <a:t>) (pp. 1-5). IEEE.</a:t>
            </a:r>
          </a:p>
          <a:p>
            <a:pPr marL="0" indent="0" algn="just">
              <a:lnSpc>
                <a:spcPct val="100000"/>
              </a:lnSpc>
              <a:buFont typeface="+mj-lt"/>
              <a:buNone/>
            </a:pPr>
            <a:endParaRPr lang="en-US" altLang="en-US" sz="1800" dirty="0">
              <a:latin typeface="Times New Roman" panose="02020603050405020304" pitchFamily="18" charset="0"/>
              <a:cs typeface="Times New Roman" panose="02020603050405020304" pitchFamily="18" charset="0"/>
            </a:endParaRPr>
          </a:p>
          <a:p>
            <a:pPr marL="0" indent="0" algn="just">
              <a:buFont typeface="+mj-lt"/>
              <a:buNone/>
            </a:pPr>
            <a:endParaRPr lang="en-US" altLang="en-US" sz="1800" dirty="0"/>
          </a:p>
          <a:p>
            <a:endParaRPr lang="en-US" altLang="en-US" sz="1800" dirty="0"/>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7675" y="993775"/>
            <a:ext cx="8522335" cy="5384800"/>
          </a:xfrm>
        </p:spPr>
        <p:txBody>
          <a:bodyPr/>
          <a:lstStyle/>
          <a:p>
            <a:pPr algn="just">
              <a:buFont typeface="+mj-lt"/>
              <a:buAutoNum type="arabicPeriod" startAt="11"/>
            </a:pPr>
            <a:r>
              <a:rPr lang="en-US" altLang="en-US" sz="1800" dirty="0" err="1">
                <a:latin typeface="Times New Roman" panose="02020603050405020304" pitchFamily="18" charset="0"/>
                <a:cs typeface="Times New Roman" panose="02020603050405020304" pitchFamily="18" charset="0"/>
              </a:rPr>
              <a:t>Kothadiya</a:t>
            </a:r>
            <a:r>
              <a:rPr lang="en-US" altLang="en-US" sz="1800" dirty="0">
                <a:latin typeface="Times New Roman" panose="02020603050405020304" pitchFamily="18" charset="0"/>
                <a:cs typeface="Times New Roman" panose="02020603050405020304" pitchFamily="18" charset="0"/>
              </a:rPr>
              <a:t>, D., </a:t>
            </a:r>
            <a:r>
              <a:rPr lang="en-US" altLang="en-US" sz="1800" dirty="0" err="1">
                <a:latin typeface="Times New Roman" panose="02020603050405020304" pitchFamily="18" charset="0"/>
                <a:cs typeface="Times New Roman" panose="02020603050405020304" pitchFamily="18" charset="0"/>
              </a:rPr>
              <a:t>Pise</a:t>
            </a:r>
            <a:r>
              <a:rPr lang="en-US" altLang="en-US" sz="1800" dirty="0">
                <a:latin typeface="Times New Roman" panose="02020603050405020304" pitchFamily="18" charset="0"/>
                <a:cs typeface="Times New Roman" panose="02020603050405020304" pitchFamily="18" charset="0"/>
              </a:rPr>
              <a:t>, N., &amp; </a:t>
            </a:r>
            <a:r>
              <a:rPr lang="en-US" altLang="en-US" sz="1800" dirty="0" err="1">
                <a:latin typeface="Times New Roman" panose="02020603050405020304" pitchFamily="18" charset="0"/>
                <a:cs typeface="Times New Roman" panose="02020603050405020304" pitchFamily="18" charset="0"/>
              </a:rPr>
              <a:t>Bedekar</a:t>
            </a:r>
            <a:r>
              <a:rPr lang="en-US" altLang="en-US" sz="1800" dirty="0">
                <a:latin typeface="Times New Roman" panose="02020603050405020304" pitchFamily="18" charset="0"/>
                <a:cs typeface="Times New Roman" panose="02020603050405020304" pitchFamily="18" charset="0"/>
              </a:rPr>
              <a:t>, M. (2020). Different methods review for speech to text and text to speech conversion. International Journal of Computer Applications, 975, 8887.</a:t>
            </a:r>
          </a:p>
          <a:p>
            <a:pPr algn="just">
              <a:buFont typeface="+mj-lt"/>
              <a:buAutoNum type="arabicPeriod" startAt="11"/>
            </a:pPr>
            <a:r>
              <a:rPr lang="en-US" altLang="en-US" sz="1800" dirty="0" err="1">
                <a:latin typeface="Times New Roman" panose="02020603050405020304" pitchFamily="18" charset="0"/>
                <a:cs typeface="Times New Roman" panose="02020603050405020304" pitchFamily="18" charset="0"/>
              </a:rPr>
              <a:t>Kowsigan</a:t>
            </a:r>
            <a:r>
              <a:rPr lang="en-US" altLang="en-US" sz="1800" dirty="0">
                <a:latin typeface="Times New Roman" panose="02020603050405020304" pitchFamily="18" charset="0"/>
                <a:cs typeface="Times New Roman" panose="02020603050405020304" pitchFamily="18" charset="0"/>
              </a:rPr>
              <a:t>, M., Dhawan, R., &amp; Kundu, A. (2024, July). An Efficient Speech to Sign Language Conversion and Text Recognition through Live Gesture. In 2024 IEEE International Conference on Smart Power Control and Renewable Energy (ICSPCRE) (pp. 1-6). IEEE.</a:t>
            </a:r>
          </a:p>
          <a:p>
            <a:pPr algn="just">
              <a:buFont typeface="+mj-lt"/>
              <a:buAutoNum type="arabicPeriod" startAt="11"/>
            </a:pPr>
            <a:r>
              <a:rPr lang="en-US" altLang="en-US" sz="1800" dirty="0" err="1">
                <a:latin typeface="Times New Roman" panose="02020603050405020304" pitchFamily="18" charset="0"/>
                <a:cs typeface="Times New Roman" panose="02020603050405020304" pitchFamily="18" charset="0"/>
              </a:rPr>
              <a:t>Seviappan</a:t>
            </a:r>
            <a:r>
              <a:rPr lang="en-US" altLang="en-US" sz="1800" dirty="0">
                <a:latin typeface="Times New Roman" panose="02020603050405020304" pitchFamily="18" charset="0"/>
                <a:cs typeface="Times New Roman" panose="02020603050405020304" pitchFamily="18" charset="0"/>
              </a:rPr>
              <a:t>, A., Ganesan, K., </a:t>
            </a:r>
            <a:r>
              <a:rPr lang="en-US" altLang="en-US" sz="1800" dirty="0" err="1">
                <a:latin typeface="Times New Roman" panose="02020603050405020304" pitchFamily="18" charset="0"/>
                <a:cs typeface="Times New Roman" panose="02020603050405020304" pitchFamily="18" charset="0"/>
              </a:rPr>
              <a:t>Anbumozhi</a:t>
            </a:r>
            <a:r>
              <a:rPr lang="en-US" altLang="en-US" sz="1800" dirty="0">
                <a:latin typeface="Times New Roman" panose="02020603050405020304" pitchFamily="18" charset="0"/>
                <a:cs typeface="Times New Roman" panose="02020603050405020304" pitchFamily="18" charset="0"/>
              </a:rPr>
              <a:t>, A., Reddy, A. S., Krishna, B. V., &amp; Reddy, D. S. (2023, December). Sign Language to Text Conversion using RNN-LSTM. In 2023 International Conference on Data Science, Agents &amp; Artificial Intelligence (ICDSAAI) (pp. 1-6). IEEE.</a:t>
            </a:r>
          </a:p>
          <a:p>
            <a:pPr algn="just">
              <a:buFont typeface="+mj-lt"/>
              <a:buAutoNum type="arabicPeriod" startAt="11"/>
            </a:pPr>
            <a:r>
              <a:rPr lang="en-US" altLang="en-US" sz="1800" dirty="0">
                <a:latin typeface="Times New Roman" panose="02020603050405020304" pitchFamily="18" charset="0"/>
                <a:cs typeface="Times New Roman" panose="02020603050405020304" pitchFamily="18" charset="0"/>
              </a:rPr>
              <a:t>Patil, S., </a:t>
            </a:r>
            <a:r>
              <a:rPr lang="en-US" altLang="en-US" sz="1800" dirty="0" err="1">
                <a:latin typeface="Times New Roman" panose="02020603050405020304" pitchFamily="18" charset="0"/>
                <a:cs typeface="Times New Roman" panose="02020603050405020304" pitchFamily="18" charset="0"/>
              </a:rPr>
              <a:t>Gulave</a:t>
            </a:r>
            <a:r>
              <a:rPr lang="en-US" altLang="en-US" sz="1800" dirty="0">
                <a:latin typeface="Times New Roman" panose="02020603050405020304" pitchFamily="18" charset="0"/>
                <a:cs typeface="Times New Roman" panose="02020603050405020304" pitchFamily="18" charset="0"/>
              </a:rPr>
              <a:t>, S., </a:t>
            </a:r>
            <a:r>
              <a:rPr lang="en-US" altLang="en-US" sz="1800" dirty="0" err="1">
                <a:latin typeface="Times New Roman" panose="02020603050405020304" pitchFamily="18" charset="0"/>
                <a:cs typeface="Times New Roman" panose="02020603050405020304" pitchFamily="18" charset="0"/>
              </a:rPr>
              <a:t>Gawai</a:t>
            </a:r>
            <a:r>
              <a:rPr lang="en-US" altLang="en-US" sz="1800" dirty="0">
                <a:latin typeface="Times New Roman" panose="02020603050405020304" pitchFamily="18" charset="0"/>
                <a:cs typeface="Times New Roman" panose="02020603050405020304" pitchFamily="18" charset="0"/>
              </a:rPr>
              <a:t>, V., Gode, P., &amp; </a:t>
            </a:r>
            <a:r>
              <a:rPr lang="en-US" altLang="en-US" sz="1800" dirty="0" err="1">
                <a:latin typeface="Times New Roman" panose="02020603050405020304" pitchFamily="18" charset="0"/>
                <a:cs typeface="Times New Roman" panose="02020603050405020304" pitchFamily="18" charset="0"/>
              </a:rPr>
              <a:t>Mudme</a:t>
            </a:r>
            <a:r>
              <a:rPr lang="en-US" altLang="en-US" sz="1800" dirty="0">
                <a:latin typeface="Times New Roman" panose="02020603050405020304" pitchFamily="18" charset="0"/>
                <a:cs typeface="Times New Roman" panose="02020603050405020304" pitchFamily="18" charset="0"/>
              </a:rPr>
              <a:t>, P. (2022, August). Conversion of Indian Sign Language to Speech by Using Deep Neural Network. In 2022 6th International Conference On Computing, Communication, Control And Automation (ICCUBEA (pp. 1-6). IEEE.</a:t>
            </a:r>
          </a:p>
          <a:p>
            <a:pPr algn="just">
              <a:buFont typeface="+mj-lt"/>
              <a:buAutoNum type="arabicPeriod" startAt="11"/>
            </a:pPr>
            <a:r>
              <a:rPr lang="en-US" altLang="en-US" sz="1800" dirty="0">
                <a:latin typeface="Times New Roman" panose="02020603050405020304" pitchFamily="18" charset="0"/>
                <a:cs typeface="Times New Roman" panose="02020603050405020304" pitchFamily="18" charset="0"/>
              </a:rPr>
              <a:t>Najib, F. M. (2024). Sign language interpretation using machine learning and artificial intelligence. Neural Computing and Applications,</a:t>
            </a:r>
            <a:r>
              <a:rPr lang="" altLang="en-US" sz="18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1-17.</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59</a:t>
            </a:fld>
            <a:endParaRPr lang="en-US" dirty="0"/>
          </a:p>
        </p:txBody>
      </p:sp>
      <p:pic>
        <p:nvPicPr>
          <p:cNvPr id="2" name="Picture 1"/>
          <p:cNvPicPr>
            <a:picLocks noChangeAspect="1"/>
          </p:cNvPicPr>
          <p:nvPr/>
        </p:nvPicPr>
        <p:blipFill>
          <a:blip r:embed="rId2"/>
          <a:stretch>
            <a:fillRect/>
          </a:stretch>
        </p:blipFill>
        <p:spPr>
          <a:xfrm>
            <a:off x="2738290" y="1701800"/>
            <a:ext cx="3814910" cy="2857500"/>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484F5-BCC2-CD4D-F0CD-A7FDEFF2E706}"/>
              </a:ext>
            </a:extLst>
          </p:cNvPr>
          <p:cNvSpPr txBox="1"/>
          <p:nvPr/>
        </p:nvSpPr>
        <p:spPr>
          <a:xfrm>
            <a:off x="544029" y="1199202"/>
            <a:ext cx="2553734" cy="461665"/>
          </a:xfrm>
          <a:prstGeom prst="rect">
            <a:avLst/>
          </a:prstGeom>
          <a:noFill/>
        </p:spPr>
        <p:txBody>
          <a:bodyPr wrap="square" rtlCol="0">
            <a:spAutoFit/>
          </a:bodyPr>
          <a:lstStyle/>
          <a:p>
            <a:r>
              <a:rPr lang="en-IN" b="1" dirty="0"/>
              <a:t>Reference 1</a:t>
            </a:r>
          </a:p>
        </p:txBody>
      </p:sp>
      <p:sp>
        <p:nvSpPr>
          <p:cNvPr id="6" name="TextBox 5">
            <a:extLst>
              <a:ext uri="{FF2B5EF4-FFF2-40B4-BE49-F238E27FC236}">
                <a16:creationId xmlns:a16="http://schemas.microsoft.com/office/drawing/2014/main" id="{35D4DCF9-D5E1-FBE3-D736-CA7BC1EFD003}"/>
              </a:ext>
            </a:extLst>
          </p:cNvPr>
          <p:cNvSpPr txBox="1"/>
          <p:nvPr/>
        </p:nvSpPr>
        <p:spPr>
          <a:xfrm>
            <a:off x="544029" y="1799367"/>
            <a:ext cx="8511348" cy="4604081"/>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Kumar, S., Rani, R., &amp; Chaudhari, U. (2024). Real-time sign language detection: Empowering the disabled community. </a:t>
            </a:r>
            <a:r>
              <a:rPr lang="en-US" sz="1800" b="0" i="0" dirty="0" err="1">
                <a:solidFill>
                  <a:schemeClr val="tx1"/>
                </a:solidFill>
                <a:effectLst/>
                <a:cs typeface="Times New Roman" panose="02020603050405020304" pitchFamily="18" charset="0"/>
              </a:rPr>
              <a:t>MethodsX</a:t>
            </a:r>
            <a:r>
              <a:rPr lang="en-US" sz="1800" b="0" i="0" dirty="0">
                <a:solidFill>
                  <a:schemeClr val="tx1"/>
                </a:solidFill>
                <a:effectLst/>
                <a:cs typeface="Times New Roman" panose="02020603050405020304" pitchFamily="18" charset="0"/>
              </a:rPr>
              <a:t>, 13, 102901.</a:t>
            </a:r>
          </a:p>
          <a:p>
            <a:pPr algn="just"/>
            <a:endParaRPr lang="en-US" sz="1800" b="1"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Develop a system to detect sign language gestures in real-time, aiming to enhance communication between hearing-impaired individuals and society. The research focuses on offering a practical tool to increase accessibility.</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Machine Learning, Real-Time Video Processing</a:t>
            </a:r>
          </a:p>
          <a:p>
            <a:pPr algn="just"/>
            <a:endParaRPr lang="en-US" sz="1800"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92%, Precision: 90%</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to specific gestures.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Low performance under poor lighting.</a:t>
            </a:r>
          </a:p>
          <a:p>
            <a:pPr algn="just"/>
            <a:endParaRPr lang="en-US" sz="1600" b="0" i="0" dirty="0">
              <a:solidFill>
                <a:schemeClr val="tx1"/>
              </a:solidFill>
              <a:effectLst/>
              <a:cs typeface="Times New Roman" panose="02020603050405020304" pitchFamily="18" charset="0"/>
            </a:endParaRPr>
          </a:p>
          <a:p>
            <a:pPr algn="just"/>
            <a:endParaRPr lang="en-IN" sz="1600" dirty="0">
              <a:solidFill>
                <a:schemeClr val="tx1"/>
              </a:solidFill>
              <a:cs typeface="Times New Roman" panose="02020603050405020304" pitchFamily="18" charset="0"/>
            </a:endParaRPr>
          </a:p>
        </p:txBody>
      </p:sp>
      <p:sp>
        <p:nvSpPr>
          <p:cNvPr id="8" name="TextBox 7">
            <a:extLst>
              <a:ext uri="{FF2B5EF4-FFF2-40B4-BE49-F238E27FC236}">
                <a16:creationId xmlns:a16="http://schemas.microsoft.com/office/drawing/2014/main" id="{0654393A-59C3-80CB-CA6E-7F0A9CD2692D}"/>
              </a:ext>
            </a:extLst>
          </p:cNvPr>
          <p:cNvSpPr txBox="1"/>
          <p:nvPr/>
        </p:nvSpPr>
        <p:spPr>
          <a:xfrm>
            <a:off x="502024" y="2063511"/>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4895AED5-5F55-7C2C-2E69-9DDBFBAF1E89}"/>
              </a:ext>
            </a:extLst>
          </p:cNvPr>
          <p:cNvSpPr txBox="1"/>
          <p:nvPr/>
        </p:nvSpPr>
        <p:spPr>
          <a:xfrm>
            <a:off x="2268220" y="737537"/>
            <a:ext cx="4607560" cy="461665"/>
          </a:xfrm>
          <a:prstGeom prst="rect">
            <a:avLst/>
          </a:prstGeom>
          <a:noFill/>
        </p:spPr>
        <p:txBody>
          <a:bodyPr wrap="square">
            <a:spAutoFit/>
          </a:bodyPr>
          <a:lstStyle/>
          <a:p>
            <a:pPr algn="ctr"/>
            <a:r>
              <a:rPr lang="en-IN" b="1" dirty="0"/>
              <a:t>Literature survey   </a:t>
            </a:r>
          </a:p>
        </p:txBody>
      </p:sp>
    </p:spTree>
    <p:extLst>
      <p:ext uri="{BB962C8B-B14F-4D97-AF65-F5344CB8AC3E}">
        <p14:creationId xmlns:p14="http://schemas.microsoft.com/office/powerpoint/2010/main" val="1697297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78F73-3DE8-83D1-AA8C-7D0D205B9B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DB7452-28D9-8261-8545-E8B7016D1B9E}"/>
              </a:ext>
            </a:extLst>
          </p:cNvPr>
          <p:cNvSpPr txBox="1"/>
          <p:nvPr/>
        </p:nvSpPr>
        <p:spPr>
          <a:xfrm>
            <a:off x="544029" y="949859"/>
            <a:ext cx="2553734" cy="461665"/>
          </a:xfrm>
          <a:prstGeom prst="rect">
            <a:avLst/>
          </a:prstGeom>
          <a:noFill/>
        </p:spPr>
        <p:txBody>
          <a:bodyPr wrap="square" rtlCol="0">
            <a:spAutoFit/>
          </a:bodyPr>
          <a:lstStyle/>
          <a:p>
            <a:r>
              <a:rPr lang="en-IN" b="1" dirty="0"/>
              <a:t>Reference 2</a:t>
            </a:r>
          </a:p>
        </p:txBody>
      </p:sp>
      <p:sp>
        <p:nvSpPr>
          <p:cNvPr id="6" name="TextBox 5">
            <a:extLst>
              <a:ext uri="{FF2B5EF4-FFF2-40B4-BE49-F238E27FC236}">
                <a16:creationId xmlns:a16="http://schemas.microsoft.com/office/drawing/2014/main" id="{FCE2AFA5-F1CD-07D0-30A1-C7D0FEB3E730}"/>
              </a:ext>
            </a:extLst>
          </p:cNvPr>
          <p:cNvSpPr txBox="1"/>
          <p:nvPr/>
        </p:nvSpPr>
        <p:spPr>
          <a:xfrm>
            <a:off x="544029" y="1411524"/>
            <a:ext cx="8511348" cy="4942635"/>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Gupta, A. D., Kumar, A., Chaudhary, I., Yasir, A. M., &amp; Kumar, N. (2024, May). My Assistant SRSTC: Speech Recognition and Speech to Text Conversion. In 2024 International Conference on Communication, Computer Sciences and Engineering (IC3SE) (pp. 394-400). IEEE.</a:t>
            </a:r>
          </a:p>
          <a:p>
            <a:pPr algn="just"/>
            <a:endParaRPr lang="en-US" sz="1800" b="1"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The paper develops a speech-to-text conversion tool aimed at assisting people with disabilities and enhancing interactions. It focuses on speech recognition efficiency to increase accessibility in various environments.</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Deep Learning Algorithms, Natural Language Processing</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a:t>
            </a:r>
            <a:r>
              <a:rPr lang="en-US" sz="1800" b="1" dirty="0">
                <a:solidFill>
                  <a:schemeClr val="tx1"/>
                </a:solidFill>
                <a:cs typeface="Times New Roman" panose="02020603050405020304" pitchFamily="18" charset="0"/>
              </a:rPr>
              <a:t> </a:t>
            </a:r>
            <a:r>
              <a:rPr lang="en-US" sz="1800" dirty="0">
                <a:solidFill>
                  <a:schemeClr val="tx1"/>
                </a:solidFill>
                <a:cs typeface="Times New Roman" panose="02020603050405020304" pitchFamily="18" charset="0"/>
              </a:rPr>
              <a:t>92%, Precision:</a:t>
            </a:r>
            <a:r>
              <a:rPr lang="en-US" sz="1800" b="1" dirty="0">
                <a:solidFill>
                  <a:schemeClr val="tx1"/>
                </a:solidFill>
                <a:cs typeface="Times New Roman" panose="02020603050405020304" pitchFamily="18" charset="0"/>
              </a:rPr>
              <a:t> </a:t>
            </a:r>
            <a:r>
              <a:rPr lang="en-US" sz="1800" dirty="0">
                <a:solidFill>
                  <a:schemeClr val="tx1"/>
                </a:solidFill>
                <a:cs typeface="Times New Roman" panose="02020603050405020304" pitchFamily="18" charset="0"/>
              </a:rPr>
              <a:t>90%</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Struggles with noisy environments.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Language processing limited to English</a:t>
            </a:r>
          </a:p>
          <a:p>
            <a:pPr algn="just"/>
            <a:endParaRPr lang="en-IN" sz="1800" dirty="0">
              <a:solidFill>
                <a:schemeClr val="tx1"/>
              </a:solidFill>
              <a:cs typeface="Times New Roman" panose="02020603050405020304" pitchFamily="18" charset="0"/>
            </a:endParaRPr>
          </a:p>
        </p:txBody>
      </p:sp>
      <p:sp>
        <p:nvSpPr>
          <p:cNvPr id="8" name="TextBox 7">
            <a:extLst>
              <a:ext uri="{FF2B5EF4-FFF2-40B4-BE49-F238E27FC236}">
                <a16:creationId xmlns:a16="http://schemas.microsoft.com/office/drawing/2014/main" id="{A56E221C-4D31-711D-391E-537F7361188C}"/>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275819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C6613-E4FD-86DB-D91F-C5B2C2C6B7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87D957-8D89-E57C-0A4A-5CF029EA7771}"/>
              </a:ext>
            </a:extLst>
          </p:cNvPr>
          <p:cNvSpPr txBox="1"/>
          <p:nvPr/>
        </p:nvSpPr>
        <p:spPr>
          <a:xfrm>
            <a:off x="544029" y="949859"/>
            <a:ext cx="2553734" cy="461665"/>
          </a:xfrm>
          <a:prstGeom prst="rect">
            <a:avLst/>
          </a:prstGeom>
          <a:noFill/>
        </p:spPr>
        <p:txBody>
          <a:bodyPr wrap="square" rtlCol="0">
            <a:spAutoFit/>
          </a:bodyPr>
          <a:lstStyle/>
          <a:p>
            <a:r>
              <a:rPr lang="en-IN" b="1" dirty="0"/>
              <a:t>Reference 3</a:t>
            </a:r>
          </a:p>
        </p:txBody>
      </p:sp>
      <p:sp>
        <p:nvSpPr>
          <p:cNvPr id="6" name="TextBox 5">
            <a:extLst>
              <a:ext uri="{FF2B5EF4-FFF2-40B4-BE49-F238E27FC236}">
                <a16:creationId xmlns:a16="http://schemas.microsoft.com/office/drawing/2014/main" id="{0B4578A0-1030-BF62-85D4-DE332A91AD39}"/>
              </a:ext>
            </a:extLst>
          </p:cNvPr>
          <p:cNvSpPr txBox="1"/>
          <p:nvPr/>
        </p:nvSpPr>
        <p:spPr>
          <a:xfrm>
            <a:off x="544029" y="1411524"/>
            <a:ext cx="8511348" cy="4388637"/>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Gupta, R., &amp; Bagga, S. K. (2024, February). Text-to-Speech Conversion Technology using Deep Learning Algorithms. In 2024 11th International Conference on Computing for Sustainable Global Development (</a:t>
            </a:r>
            <a:r>
              <a:rPr lang="en-US" sz="1800" b="0" i="0" dirty="0" err="1">
                <a:solidFill>
                  <a:schemeClr val="tx1"/>
                </a:solidFill>
                <a:effectLst/>
                <a:cs typeface="Times New Roman" panose="02020603050405020304" pitchFamily="18" charset="0"/>
              </a:rPr>
              <a:t>INDIACom</a:t>
            </a:r>
            <a:r>
              <a:rPr lang="en-US" sz="1800" b="0" i="0" dirty="0">
                <a:solidFill>
                  <a:schemeClr val="tx1"/>
                </a:solidFill>
                <a:effectLst/>
                <a:cs typeface="Times New Roman" panose="02020603050405020304" pitchFamily="18" charset="0"/>
              </a:rPr>
              <a:t>) (pp. 1122-1126). IEEE.</a:t>
            </a:r>
          </a:p>
          <a:p>
            <a:pPr algn="just"/>
            <a:endParaRPr lang="en-US" sz="1800" b="1"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Focus on improving the quality of text-to-speech systems using deep learning techniques. This research explores different algorithms for generating more natural, lifelike synthesized speech from text.</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Neural Text-to-Speech Models, </a:t>
            </a:r>
            <a:r>
              <a:rPr lang="en-US" sz="1800" b="0" i="0" dirty="0" err="1">
                <a:solidFill>
                  <a:schemeClr val="tx1"/>
                </a:solidFill>
                <a:effectLst/>
                <a:cs typeface="Times New Roman" panose="02020603050405020304" pitchFamily="18" charset="0"/>
              </a:rPr>
              <a:t>WaveNet</a:t>
            </a:r>
            <a:endParaRPr lang="en-US" sz="1800" b="0" i="0" dirty="0">
              <a:solidFill>
                <a:schemeClr val="tx1"/>
              </a:solidFill>
              <a:effectLst/>
              <a:cs typeface="Times New Roman" panose="02020603050405020304" pitchFamily="18" charset="0"/>
            </a:endParaRP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Naturalness: 94%, Latency: 150 </a:t>
            </a:r>
            <a:r>
              <a:rPr lang="en-US" sz="1800" dirty="0" err="1">
                <a:solidFill>
                  <a:schemeClr val="tx1"/>
                </a:solidFill>
                <a:cs typeface="Times New Roman" panose="02020603050405020304" pitchFamily="18" charset="0"/>
              </a:rPr>
              <a:t>ms</a:t>
            </a:r>
            <a:endParaRPr lang="en-US" sz="1800" dirty="0">
              <a:solidFill>
                <a:schemeClr val="tx1"/>
              </a:solidFill>
              <a:cs typeface="Times New Roman" panose="02020603050405020304" pitchFamily="18" charset="0"/>
            </a:endParaRP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High computational resources required.</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Ineffective for uncommon languages.</a:t>
            </a:r>
            <a:endParaRPr lang="en-IN" sz="1800" dirty="0">
              <a:solidFill>
                <a:schemeClr val="tx1"/>
              </a:solidFill>
              <a:cs typeface="Times New Roman" panose="02020603050405020304" pitchFamily="18" charset="0"/>
            </a:endParaRPr>
          </a:p>
        </p:txBody>
      </p:sp>
      <p:sp>
        <p:nvSpPr>
          <p:cNvPr id="8" name="TextBox 7">
            <a:extLst>
              <a:ext uri="{FF2B5EF4-FFF2-40B4-BE49-F238E27FC236}">
                <a16:creationId xmlns:a16="http://schemas.microsoft.com/office/drawing/2014/main" id="{D853D960-F158-D210-DA11-8E782AA8B34D}"/>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37036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79AB8-F7A9-29EC-0770-3002ACF2C5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E04619-299F-8B0A-2711-B25E8748C08A}"/>
              </a:ext>
            </a:extLst>
          </p:cNvPr>
          <p:cNvSpPr txBox="1"/>
          <p:nvPr/>
        </p:nvSpPr>
        <p:spPr>
          <a:xfrm>
            <a:off x="544029" y="949859"/>
            <a:ext cx="2553734" cy="461665"/>
          </a:xfrm>
          <a:prstGeom prst="rect">
            <a:avLst/>
          </a:prstGeom>
          <a:noFill/>
        </p:spPr>
        <p:txBody>
          <a:bodyPr wrap="square" rtlCol="0">
            <a:spAutoFit/>
          </a:bodyPr>
          <a:lstStyle/>
          <a:p>
            <a:r>
              <a:rPr lang="en-IN" b="1" dirty="0"/>
              <a:t>Reference 4</a:t>
            </a:r>
          </a:p>
        </p:txBody>
      </p:sp>
      <p:sp>
        <p:nvSpPr>
          <p:cNvPr id="6" name="TextBox 5">
            <a:extLst>
              <a:ext uri="{FF2B5EF4-FFF2-40B4-BE49-F238E27FC236}">
                <a16:creationId xmlns:a16="http://schemas.microsoft.com/office/drawing/2014/main" id="{E10522A0-10B8-6A36-23D4-6C97FCE8D815}"/>
              </a:ext>
            </a:extLst>
          </p:cNvPr>
          <p:cNvSpPr txBox="1"/>
          <p:nvPr/>
        </p:nvSpPr>
        <p:spPr>
          <a:xfrm>
            <a:off x="544029" y="1411524"/>
            <a:ext cx="8511348" cy="4388637"/>
          </a:xfrm>
          <a:prstGeom prst="rect">
            <a:avLst/>
          </a:prstGeom>
          <a:noFill/>
        </p:spPr>
        <p:txBody>
          <a:bodyPr wrap="square">
            <a:spAutoFit/>
          </a:bodyPr>
          <a:lstStyle/>
          <a:p>
            <a:pPr algn="just"/>
            <a:r>
              <a:rPr lang="en-US" sz="1800" b="0" i="0" dirty="0">
                <a:solidFill>
                  <a:schemeClr val="tx1"/>
                </a:solidFill>
                <a:effectLst/>
                <a:cs typeface="Times New Roman" panose="02020603050405020304" pitchFamily="18" charset="0"/>
              </a:rPr>
              <a:t>Yadava, T., </a:t>
            </a:r>
            <a:r>
              <a:rPr lang="en-US" sz="1800" b="0" i="0" dirty="0" err="1">
                <a:solidFill>
                  <a:schemeClr val="tx1"/>
                </a:solidFill>
                <a:effectLst/>
                <a:cs typeface="Times New Roman" panose="02020603050405020304" pitchFamily="18" charset="0"/>
              </a:rPr>
              <a:t>Nagaraja</a:t>
            </a:r>
            <a:r>
              <a:rPr lang="en-US" sz="1800" b="0" i="0" dirty="0">
                <a:solidFill>
                  <a:schemeClr val="tx1"/>
                </a:solidFill>
                <a:effectLst/>
                <a:cs typeface="Times New Roman" panose="02020603050405020304" pitchFamily="18" charset="0"/>
              </a:rPr>
              <a:t>, B. G., Reddy, S., Rohan, K., &amp; Mohamed, L. M. (2024, September). Advancements in Speech-to-Text Systems for the Hearing Impaired. In 2024 IEEE North Karnataka Subsection Flagship International Conference (</a:t>
            </a:r>
            <a:r>
              <a:rPr lang="en-US" sz="1800" b="0" i="0" dirty="0" err="1">
                <a:solidFill>
                  <a:schemeClr val="tx1"/>
                </a:solidFill>
                <a:effectLst/>
                <a:cs typeface="Times New Roman" panose="02020603050405020304" pitchFamily="18" charset="0"/>
              </a:rPr>
              <a:t>NKCon</a:t>
            </a:r>
            <a:r>
              <a:rPr lang="en-US" sz="1800" b="0" i="0" dirty="0">
                <a:solidFill>
                  <a:schemeClr val="tx1"/>
                </a:solidFill>
                <a:effectLst/>
                <a:cs typeface="Times New Roman" panose="02020603050405020304" pitchFamily="18" charset="0"/>
              </a:rPr>
              <a:t>) (pp. 1-6). IEEE.</a:t>
            </a:r>
          </a:p>
          <a:p>
            <a:pPr algn="just"/>
            <a:endParaRPr lang="en-US" sz="1800" b="1" dirty="0">
              <a:solidFill>
                <a:schemeClr val="tx1"/>
              </a:solidFill>
              <a:cs typeface="Times New Roman" panose="02020603050405020304" pitchFamily="18" charset="0"/>
            </a:endParaRPr>
          </a:p>
          <a:p>
            <a:pPr algn="just"/>
            <a:r>
              <a:rPr lang="en-US" sz="1800" b="1" dirty="0">
                <a:solidFill>
                  <a:schemeClr val="tx1"/>
                </a:solidFill>
                <a:cs typeface="Times New Roman" panose="02020603050405020304" pitchFamily="18" charset="0"/>
              </a:rPr>
              <a:t>Objective</a:t>
            </a:r>
            <a:r>
              <a:rPr lang="en-US" sz="1800" dirty="0">
                <a:solidFill>
                  <a:schemeClr val="tx1"/>
                </a:solidFill>
                <a:cs typeface="Times New Roman" panose="02020603050405020304" pitchFamily="18" charset="0"/>
              </a:rPr>
              <a:t>:</a:t>
            </a:r>
            <a:r>
              <a:rPr lang="en-US" sz="1800" b="0" i="0" dirty="0">
                <a:solidFill>
                  <a:schemeClr val="tx1"/>
                </a:solidFill>
                <a:effectLst/>
                <a:cs typeface="Times New Roman" panose="02020603050405020304" pitchFamily="18" charset="0"/>
              </a:rPr>
              <a:t> The study discusses advances in speech-to-text technology that helps individuals with hearing impairment. It develops improved algorithms for faster and more accurate transcription of spoken language into text.</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Technologies Used</a:t>
            </a:r>
            <a:r>
              <a:rPr lang="en-US" sz="1800" dirty="0">
                <a:solidFill>
                  <a:schemeClr val="tx1"/>
                </a:solidFill>
                <a:cs typeface="Times New Roman" panose="02020603050405020304" pitchFamily="18" charset="0"/>
              </a:rPr>
              <a:t> : </a:t>
            </a:r>
            <a:r>
              <a:rPr lang="en-US" sz="1800" b="0" i="0" dirty="0">
                <a:solidFill>
                  <a:schemeClr val="tx1"/>
                </a:solidFill>
                <a:effectLst/>
                <a:cs typeface="Times New Roman" panose="02020603050405020304" pitchFamily="18" charset="0"/>
              </a:rPr>
              <a:t>Convolutional Neural Networks, Speech Signal Processing</a:t>
            </a:r>
          </a:p>
          <a:p>
            <a:pPr algn="just"/>
            <a:endParaRPr lang="en-US" sz="1800" b="0" i="0" dirty="0">
              <a:solidFill>
                <a:schemeClr val="tx1"/>
              </a:solidFill>
              <a:effectLst/>
              <a:cs typeface="Times New Roman" panose="02020603050405020304" pitchFamily="18" charset="0"/>
            </a:endParaRPr>
          </a:p>
          <a:p>
            <a:pPr algn="just"/>
            <a:r>
              <a:rPr lang="en-US" sz="1800" b="1" dirty="0">
                <a:solidFill>
                  <a:schemeClr val="tx1"/>
                </a:solidFill>
                <a:cs typeface="Times New Roman" panose="02020603050405020304" pitchFamily="18" charset="0"/>
              </a:rPr>
              <a:t>Performance Metrics: </a:t>
            </a:r>
            <a:r>
              <a:rPr lang="en-US" sz="1800" dirty="0">
                <a:solidFill>
                  <a:schemeClr val="tx1"/>
                </a:solidFill>
                <a:cs typeface="Times New Roman" panose="02020603050405020304" pitchFamily="18" charset="0"/>
              </a:rPr>
              <a:t>Accuracy: 89%, Precision: 88%</a:t>
            </a:r>
          </a:p>
          <a:p>
            <a:pPr algn="just">
              <a:lnSpc>
                <a:spcPct val="107000"/>
              </a:lnSpc>
              <a:spcAft>
                <a:spcPts val="0"/>
              </a:spcAft>
            </a:pPr>
            <a:endParaRPr lang="en-US" sz="1800" dirty="0">
              <a:solidFill>
                <a:schemeClr val="tx1"/>
              </a:solidFill>
              <a:cs typeface="Times New Roman" panose="02020603050405020304" pitchFamily="18" charset="0"/>
            </a:endParaRPr>
          </a:p>
          <a:p>
            <a:pPr algn="just">
              <a:lnSpc>
                <a:spcPct val="107000"/>
              </a:lnSpc>
              <a:spcAft>
                <a:spcPts val="800"/>
              </a:spcAft>
            </a:pPr>
            <a:r>
              <a:rPr lang="en-US" sz="1800" b="1" dirty="0">
                <a:solidFill>
                  <a:schemeClr val="tx1"/>
                </a:solidFill>
                <a:cs typeface="Times New Roman" panose="02020603050405020304" pitchFamily="18" charset="0"/>
              </a:rPr>
              <a:t>Limitations:</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Poor accuracy with fast speech.</a:t>
            </a:r>
          </a:p>
          <a:p>
            <a:pPr marL="285750" indent="-285750" algn="just">
              <a:buFont typeface="Arial" panose="020B0604020202020204" pitchFamily="34" charset="0"/>
              <a:buChar char="•"/>
            </a:pPr>
            <a:r>
              <a:rPr lang="en-US" sz="1800" b="0" i="0" dirty="0">
                <a:solidFill>
                  <a:schemeClr val="tx1"/>
                </a:solidFill>
                <a:effectLst/>
                <a:cs typeface="Times New Roman" panose="02020603050405020304" pitchFamily="18" charset="0"/>
              </a:rPr>
              <a:t>Limited dataset for training.</a:t>
            </a:r>
            <a:endParaRPr lang="en-IN" sz="1800" dirty="0">
              <a:solidFill>
                <a:schemeClr val="tx1"/>
              </a:solidFill>
              <a:cs typeface="Times New Roman" panose="02020603050405020304" pitchFamily="18" charset="0"/>
            </a:endParaRPr>
          </a:p>
        </p:txBody>
      </p:sp>
      <p:sp>
        <p:nvSpPr>
          <p:cNvPr id="8" name="TextBox 7">
            <a:extLst>
              <a:ext uri="{FF2B5EF4-FFF2-40B4-BE49-F238E27FC236}">
                <a16:creationId xmlns:a16="http://schemas.microsoft.com/office/drawing/2014/main" id="{587D9436-FD00-F488-86D5-35849071C3B0}"/>
              </a:ext>
            </a:extLst>
          </p:cNvPr>
          <p:cNvSpPr txBox="1"/>
          <p:nvPr/>
        </p:nvSpPr>
        <p:spPr>
          <a:xfrm>
            <a:off x="544029" y="2066735"/>
            <a:ext cx="8641976" cy="307777"/>
          </a:xfrm>
          <a:prstGeom prst="rect">
            <a:avLst/>
          </a:prstGeom>
          <a:noFill/>
        </p:spPr>
        <p:txBody>
          <a:bodyPr wrap="square">
            <a:spAutoFit/>
          </a:bodyPr>
          <a:lstStyle/>
          <a:p>
            <a:pPr algn="just"/>
            <a:endParaRPr lang="en-US" sz="1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38436636"/>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83827</TotalTime>
  <Words>6132</Words>
  <Application>Microsoft Office PowerPoint</Application>
  <PresentationFormat>On-screen Show (4:3)</PresentationFormat>
  <Paragraphs>712</Paragraphs>
  <Slides>59</Slides>
  <Notes>2</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59</vt:i4>
      </vt:variant>
    </vt:vector>
  </HeadingPairs>
  <TitlesOfParts>
    <vt:vector size="71" baseType="lpstr">
      <vt:lpstr>-apple-system</vt:lpstr>
      <vt:lpstr>Arial</vt:lpstr>
      <vt:lpstr>Calibri</vt:lpstr>
      <vt:lpstr>Calibri Light</vt:lpstr>
      <vt:lpstr>Cambria</vt:lpstr>
      <vt:lpstr>Times New Roman</vt:lpstr>
      <vt:lpstr>Verdana</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Suryacharan Bandaluppi</cp:lastModifiedBy>
  <cp:revision>6574</cp:revision>
  <cp:lastPrinted>2016-03-11T10:52:57Z</cp:lastPrinted>
  <dcterms:created xsi:type="dcterms:W3CDTF">2005-07-02T04:48:06Z</dcterms:created>
  <dcterms:modified xsi:type="dcterms:W3CDTF">2025-04-16T09:56:21Z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