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 id="2147484448" r:id="rId6"/>
  </p:sldMasterIdLst>
  <p:notesMasterIdLst>
    <p:notesMasterId r:id="rId70"/>
  </p:notesMasterIdLst>
  <p:handoutMasterIdLst>
    <p:handoutMasterId r:id="rId71"/>
  </p:handoutMasterIdLst>
  <p:sldIdLst>
    <p:sldId id="256" r:id="rId7"/>
    <p:sldId id="257" r:id="rId8"/>
    <p:sldId id="258" r:id="rId9"/>
    <p:sldId id="260" r:id="rId10"/>
    <p:sldId id="259" r:id="rId11"/>
    <p:sldId id="591" r:id="rId12"/>
    <p:sldId id="589"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630" r:id="rId31"/>
    <p:sldId id="279" r:id="rId32"/>
    <p:sldId id="588" r:id="rId33"/>
    <p:sldId id="595" r:id="rId34"/>
    <p:sldId id="613" r:id="rId35"/>
    <p:sldId id="572" r:id="rId36"/>
    <p:sldId id="573" r:id="rId37"/>
    <p:sldId id="594" r:id="rId38"/>
    <p:sldId id="596" r:id="rId39"/>
    <p:sldId id="615" r:id="rId40"/>
    <p:sldId id="576" r:id="rId41"/>
    <p:sldId id="611" r:id="rId42"/>
    <p:sldId id="598" r:id="rId43"/>
    <p:sldId id="617" r:id="rId44"/>
    <p:sldId id="614" r:id="rId45"/>
    <p:sldId id="599" r:id="rId46"/>
    <p:sldId id="612" r:id="rId47"/>
    <p:sldId id="578" r:id="rId48"/>
    <p:sldId id="579" r:id="rId49"/>
    <p:sldId id="580" r:id="rId50"/>
    <p:sldId id="622" r:id="rId51"/>
    <p:sldId id="624" r:id="rId52"/>
    <p:sldId id="623" r:id="rId53"/>
    <p:sldId id="581" r:id="rId54"/>
    <p:sldId id="584" r:id="rId55"/>
    <p:sldId id="628" r:id="rId56"/>
    <p:sldId id="583" r:id="rId57"/>
    <p:sldId id="582" r:id="rId58"/>
    <p:sldId id="629" r:id="rId59"/>
    <p:sldId id="626" r:id="rId60"/>
    <p:sldId id="627" r:id="rId61"/>
    <p:sldId id="587" r:id="rId62"/>
    <p:sldId id="545" r:id="rId63"/>
    <p:sldId id="625" r:id="rId64"/>
    <p:sldId id="618" r:id="rId65"/>
    <p:sldId id="619" r:id="rId66"/>
    <p:sldId id="620" r:id="rId67"/>
    <p:sldId id="621" r:id="rId68"/>
    <p:sldId id="516" r:id="rId69"/>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charan Bandalupp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195"/>
    <a:srgbClr val="FFFFFF"/>
    <a:srgbClr val="121783"/>
    <a:srgbClr val="003399"/>
    <a:srgbClr val="4C29E4"/>
    <a:srgbClr val="FF9900"/>
    <a:srgbClr val="004282"/>
    <a:srgbClr val="F0E98C"/>
    <a:srgbClr val="FC4A07"/>
    <a:srgbClr val="1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73584-E345-474F-BDEA-A6DB615B7B28}" v="211" dt="2024-12-02T03:43:38.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8492" autoAdjust="0"/>
  </p:normalViewPr>
  <p:slideViewPr>
    <p:cSldViewPr snapToGrid="0">
      <p:cViewPr varScale="1">
        <p:scale>
          <a:sx n="92" d="100"/>
          <a:sy n="92" d="100"/>
        </p:scale>
        <p:origin x="1027" y="6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84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charan Bandaluppi" userId="3bda659ab81c11dd" providerId="LiveId" clId="{44973584-E345-474F-BDEA-A6DB615B7B28}"/>
    <pc:docChg chg="undo custSel addSld delSld modSld sldOrd">
      <pc:chgData name="Suryacharan Bandaluppi" userId="3bda659ab81c11dd" providerId="LiveId" clId="{44973584-E345-474F-BDEA-A6DB615B7B28}" dt="2024-12-02T04:24:01.762" v="2158" actId="2696"/>
      <pc:docMkLst>
        <pc:docMk/>
      </pc:docMkLst>
      <pc:sldChg chg="modSp mod">
        <pc:chgData name="Suryacharan Bandaluppi" userId="3bda659ab81c11dd" providerId="LiveId" clId="{44973584-E345-474F-BDEA-A6DB615B7B28}" dt="2024-11-12T14:08:52.960" v="1395" actId="20577"/>
        <pc:sldMkLst>
          <pc:docMk/>
          <pc:sldMk cId="0" sldId="256"/>
        </pc:sldMkLst>
        <pc:spChg chg="mod">
          <ac:chgData name="Suryacharan Bandaluppi" userId="3bda659ab81c11dd" providerId="LiveId" clId="{44973584-E345-474F-BDEA-A6DB615B7B28}" dt="2024-11-12T14:08:52.960" v="1395" actId="20577"/>
          <ac:spMkLst>
            <pc:docMk/>
            <pc:sldMk cId="0" sldId="256"/>
            <ac:spMk id="102" creationId="{00000000-0000-0000-0000-000000000000}"/>
          </ac:spMkLst>
        </pc:spChg>
      </pc:sldChg>
      <pc:sldChg chg="delSp modSp add mod ord">
        <pc:chgData name="Suryacharan Bandaluppi" userId="3bda659ab81c11dd" providerId="LiveId" clId="{44973584-E345-474F-BDEA-A6DB615B7B28}" dt="2024-12-02T04:23:23.223" v="2151" actId="20578"/>
        <pc:sldMkLst>
          <pc:docMk/>
          <pc:sldMk cId="0" sldId="257"/>
        </pc:sldMkLst>
        <pc:spChg chg="del mod">
          <ac:chgData name="Suryacharan Bandaluppi" userId="3bda659ab81c11dd" providerId="LiveId" clId="{44973584-E345-474F-BDEA-A6DB615B7B28}" dt="2024-11-12T14:09:22.819" v="1408" actId="21"/>
          <ac:spMkLst>
            <pc:docMk/>
            <pc:sldMk cId="0" sldId="257"/>
            <ac:spMk id="7" creationId="{00000000-0000-0000-0000-000000000000}"/>
          </ac:spMkLst>
        </pc:spChg>
        <pc:spChg chg="mod">
          <ac:chgData name="Suryacharan Bandaluppi" userId="3bda659ab81c11dd" providerId="LiveId" clId="{44973584-E345-474F-BDEA-A6DB615B7B28}" dt="2024-11-12T14:09:26.375" v="1417" actId="20577"/>
          <ac:spMkLst>
            <pc:docMk/>
            <pc:sldMk cId="0" sldId="257"/>
            <ac:spMk id="108" creationId="{00000000-0000-0000-0000-000000000000}"/>
          </ac:spMkLst>
        </pc:spChg>
      </pc:sldChg>
      <pc:sldChg chg="modSp mod">
        <pc:chgData name="Suryacharan Bandaluppi" userId="3bda659ab81c11dd" providerId="LiveId" clId="{44973584-E345-474F-BDEA-A6DB615B7B28}" dt="2024-12-02T03:57:32.937" v="2133" actId="2710"/>
        <pc:sldMkLst>
          <pc:docMk/>
          <pc:sldMk cId="0" sldId="258"/>
        </pc:sldMkLst>
        <pc:spChg chg="mod">
          <ac:chgData name="Suryacharan Bandaluppi" userId="3bda659ab81c11dd" providerId="LiveId" clId="{44973584-E345-474F-BDEA-A6DB615B7B28}" dt="2024-12-02T03:57:32.937" v="2133" actId="2710"/>
          <ac:spMkLst>
            <pc:docMk/>
            <pc:sldMk cId="0" sldId="258"/>
            <ac:spMk id="117" creationId="{00000000-0000-0000-0000-000000000000}"/>
          </ac:spMkLst>
        </pc:spChg>
      </pc:sldChg>
      <pc:sldChg chg="modSp mod">
        <pc:chgData name="Suryacharan Bandaluppi" userId="3bda659ab81c11dd" providerId="LiveId" clId="{44973584-E345-474F-BDEA-A6DB615B7B28}" dt="2024-11-10T06:59:52.476" v="840" actId="255"/>
        <pc:sldMkLst>
          <pc:docMk/>
          <pc:sldMk cId="0" sldId="259"/>
        </pc:sldMkLst>
        <pc:spChg chg="mod">
          <ac:chgData name="Suryacharan Bandaluppi" userId="3bda659ab81c11dd" providerId="LiveId" clId="{44973584-E345-474F-BDEA-A6DB615B7B28}" dt="2024-11-10T06:59:52.476" v="840" actId="255"/>
          <ac:spMkLst>
            <pc:docMk/>
            <pc:sldMk cId="0" sldId="259"/>
            <ac:spMk id="122" creationId="{00000000-0000-0000-0000-000000000000}"/>
          </ac:spMkLst>
        </pc:spChg>
      </pc:sldChg>
      <pc:sldChg chg="modSp mod ord">
        <pc:chgData name="Suryacharan Bandaluppi" userId="3bda659ab81c11dd" providerId="LiveId" clId="{44973584-E345-474F-BDEA-A6DB615B7B28}" dt="2024-12-02T04:23:13.619" v="2150" actId="20578"/>
        <pc:sldMkLst>
          <pc:docMk/>
          <pc:sldMk cId="0" sldId="260"/>
        </pc:sldMkLst>
        <pc:spChg chg="mod">
          <ac:chgData name="Suryacharan Bandaluppi" userId="3bda659ab81c11dd" providerId="LiveId" clId="{44973584-E345-474F-BDEA-A6DB615B7B28}" dt="2024-11-10T06:59:30.197" v="839" actId="1076"/>
          <ac:spMkLst>
            <pc:docMk/>
            <pc:sldMk cId="0" sldId="260"/>
            <ac:spMk id="130" creationId="{00000000-0000-0000-0000-000000000000}"/>
          </ac:spMkLst>
        </pc:spChg>
      </pc:sldChg>
      <pc:sldChg chg="modSp mod">
        <pc:chgData name="Suryacharan Bandaluppi" userId="3bda659ab81c11dd" providerId="LiveId" clId="{44973584-E345-474F-BDEA-A6DB615B7B28}" dt="2024-11-10T06:54:01.078" v="813" actId="207"/>
        <pc:sldMkLst>
          <pc:docMk/>
          <pc:sldMk cId="0" sldId="261"/>
        </pc:sldMkLst>
        <pc:spChg chg="mod">
          <ac:chgData name="Suryacharan Bandaluppi" userId="3bda659ab81c11dd" providerId="LiveId" clId="{44973584-E345-474F-BDEA-A6DB615B7B28}" dt="2024-11-10T06:54:01.078" v="813" actId="207"/>
          <ac:spMkLst>
            <pc:docMk/>
            <pc:sldMk cId="0" sldId="261"/>
            <ac:spMk id="136" creationId="{00000000-0000-0000-0000-000000000000}"/>
          </ac:spMkLst>
        </pc:spChg>
      </pc:sldChg>
      <pc:sldChg chg="modSp mod">
        <pc:chgData name="Suryacharan Bandaluppi" userId="3bda659ab81c11dd" providerId="LiveId" clId="{44973584-E345-474F-BDEA-A6DB615B7B28}" dt="2024-12-02T03:36:05.995" v="2034" actId="20577"/>
        <pc:sldMkLst>
          <pc:docMk/>
          <pc:sldMk cId="0" sldId="276"/>
        </pc:sldMkLst>
        <pc:graphicFrameChg chg="mod modGraphic">
          <ac:chgData name="Suryacharan Bandaluppi" userId="3bda659ab81c11dd" providerId="LiveId" clId="{44973584-E345-474F-BDEA-A6DB615B7B28}" dt="2024-12-02T03:36:05.995" v="2034" actId="20577"/>
          <ac:graphicFrameMkLst>
            <pc:docMk/>
            <pc:sldMk cId="0" sldId="276"/>
            <ac:graphicFrameMk id="227" creationId="{00000000-0000-0000-0000-000000000000}"/>
          </ac:graphicFrameMkLst>
        </pc:graphicFrameChg>
      </pc:sldChg>
      <pc:sldChg chg="modSp mod">
        <pc:chgData name="Suryacharan Bandaluppi" userId="3bda659ab81c11dd" providerId="LiveId" clId="{44973584-E345-474F-BDEA-A6DB615B7B28}" dt="2024-12-02T03:35:53.531" v="2016" actId="20577"/>
        <pc:sldMkLst>
          <pc:docMk/>
          <pc:sldMk cId="0" sldId="277"/>
        </pc:sldMkLst>
        <pc:graphicFrameChg chg="mod modGraphic">
          <ac:chgData name="Suryacharan Bandaluppi" userId="3bda659ab81c11dd" providerId="LiveId" clId="{44973584-E345-474F-BDEA-A6DB615B7B28}" dt="2024-12-02T03:35:53.531" v="2016" actId="20577"/>
          <ac:graphicFrameMkLst>
            <pc:docMk/>
            <pc:sldMk cId="0" sldId="277"/>
            <ac:graphicFrameMk id="233" creationId="{00000000-0000-0000-0000-000000000000}"/>
          </ac:graphicFrameMkLst>
        </pc:graphicFrameChg>
      </pc:sldChg>
      <pc:sldChg chg="modSp add del mod">
        <pc:chgData name="Suryacharan Bandaluppi" userId="3bda659ab81c11dd" providerId="LiveId" clId="{44973584-E345-474F-BDEA-A6DB615B7B28}" dt="2024-12-02T04:24:01.762" v="2158" actId="2696"/>
        <pc:sldMkLst>
          <pc:docMk/>
          <pc:sldMk cId="0" sldId="278"/>
        </pc:sldMkLst>
        <pc:graphicFrameChg chg="mod modGraphic">
          <ac:chgData name="Suryacharan Bandaluppi" userId="3bda659ab81c11dd" providerId="LiveId" clId="{44973584-E345-474F-BDEA-A6DB615B7B28}" dt="2024-12-02T03:43:32.805" v="2115" actId="21"/>
          <ac:graphicFrameMkLst>
            <pc:docMk/>
            <pc:sldMk cId="0" sldId="278"/>
            <ac:graphicFrameMk id="239" creationId="{00000000-0000-0000-0000-000000000000}"/>
          </ac:graphicFrameMkLst>
        </pc:graphicFrameChg>
      </pc:sldChg>
      <pc:sldChg chg="del ord">
        <pc:chgData name="Suryacharan Bandaluppi" userId="3bda659ab81c11dd" providerId="LiveId" clId="{44973584-E345-474F-BDEA-A6DB615B7B28}" dt="2024-11-10T06:33:51.041" v="633" actId="2696"/>
        <pc:sldMkLst>
          <pc:docMk/>
          <pc:sldMk cId="0" sldId="280"/>
        </pc:sldMkLst>
      </pc:sldChg>
      <pc:sldChg chg="add del">
        <pc:chgData name="Suryacharan Bandaluppi" userId="3bda659ab81c11dd" providerId="LiveId" clId="{44973584-E345-474F-BDEA-A6DB615B7B28}" dt="2024-11-10T06:33:54.872" v="634" actId="2696"/>
        <pc:sldMkLst>
          <pc:docMk/>
          <pc:sldMk cId="0" sldId="281"/>
        </pc:sldMkLst>
      </pc:sldChg>
      <pc:sldChg chg="add del">
        <pc:chgData name="Suryacharan Bandaluppi" userId="3bda659ab81c11dd" providerId="LiveId" clId="{44973584-E345-474F-BDEA-A6DB615B7B28}" dt="2024-11-10T06:23:38.092" v="577"/>
        <pc:sldMkLst>
          <pc:docMk/>
          <pc:sldMk cId="1160154231" sldId="281"/>
        </pc:sldMkLst>
      </pc:sldChg>
      <pc:sldChg chg="del">
        <pc:chgData name="Suryacharan Bandaluppi" userId="3bda659ab81c11dd" providerId="LiveId" clId="{44973584-E345-474F-BDEA-A6DB615B7B28}" dt="2024-11-10T06:33:59.464" v="635" actId="2696"/>
        <pc:sldMkLst>
          <pc:docMk/>
          <pc:sldMk cId="0" sldId="282"/>
        </pc:sldMkLst>
      </pc:sldChg>
      <pc:sldChg chg="del">
        <pc:chgData name="Suryacharan Bandaluppi" userId="3bda659ab81c11dd" providerId="LiveId" clId="{44973584-E345-474F-BDEA-A6DB615B7B28}" dt="2024-11-10T06:34:02.871" v="636" actId="2696"/>
        <pc:sldMkLst>
          <pc:docMk/>
          <pc:sldMk cId="0" sldId="283"/>
        </pc:sldMkLst>
      </pc:sldChg>
      <pc:sldChg chg="ord">
        <pc:chgData name="Suryacharan Bandaluppi" userId="3bda659ab81c11dd" providerId="LiveId" clId="{44973584-E345-474F-BDEA-A6DB615B7B28}" dt="2024-12-02T04:23:39.067" v="2156" actId="20578"/>
        <pc:sldMkLst>
          <pc:docMk/>
          <pc:sldMk cId="228473849" sldId="516"/>
        </pc:sldMkLst>
      </pc:sldChg>
      <pc:sldChg chg="addSp modSp">
        <pc:chgData name="Suryacharan Bandaluppi" userId="3bda659ab81c11dd" providerId="LiveId" clId="{44973584-E345-474F-BDEA-A6DB615B7B28}" dt="2024-11-10T05:22:35.340" v="25"/>
        <pc:sldMkLst>
          <pc:docMk/>
          <pc:sldMk cId="149008217" sldId="545"/>
        </pc:sldMkLst>
        <pc:spChg chg="mod">
          <ac:chgData name="Suryacharan Bandaluppi" userId="3bda659ab81c11dd" providerId="LiveId" clId="{44973584-E345-474F-BDEA-A6DB615B7B28}" dt="2024-11-10T05:22:35.340" v="25"/>
          <ac:spMkLst>
            <pc:docMk/>
            <pc:sldMk cId="149008217" sldId="545"/>
            <ac:spMk id="2" creationId="{3E4F756A-DCC4-4037-0F49-84C8EBEEE1DA}"/>
          </ac:spMkLst>
        </pc:spChg>
        <pc:spChg chg="mod">
          <ac:chgData name="Suryacharan Bandaluppi" userId="3bda659ab81c11dd" providerId="LiveId" clId="{44973584-E345-474F-BDEA-A6DB615B7B28}" dt="2024-11-10T05:22:35.340" v="25"/>
          <ac:spMkLst>
            <pc:docMk/>
            <pc:sldMk cId="149008217" sldId="545"/>
            <ac:spMk id="4" creationId="{5343EA08-AB9D-FF4C-DD37-465B332AEDDC}"/>
          </ac:spMkLst>
        </pc:spChg>
        <pc:spChg chg="add mod">
          <ac:chgData name="Suryacharan Bandaluppi" userId="3bda659ab81c11dd" providerId="LiveId" clId="{44973584-E345-474F-BDEA-A6DB615B7B28}" dt="2024-11-10T05:22:35.340" v="25"/>
          <ac:spMkLst>
            <pc:docMk/>
            <pc:sldMk cId="149008217" sldId="545"/>
            <ac:spMk id="5" creationId="{E9B2B284-E005-87F2-B746-856FA1F3FB19}"/>
          </ac:spMkLst>
        </pc:spChg>
        <pc:grpChg chg="mod">
          <ac:chgData name="Suryacharan Bandaluppi" userId="3bda659ab81c11dd" providerId="LiveId" clId="{44973584-E345-474F-BDEA-A6DB615B7B28}" dt="2024-11-10T05:22:35.340" v="25"/>
          <ac:grpSpMkLst>
            <pc:docMk/>
            <pc:sldMk cId="149008217" sldId="545"/>
            <ac:grpSpMk id="1" creationId="{00000000-0000-0000-0000-000000000000}"/>
          </ac:grpSpMkLst>
        </pc:grpChg>
      </pc:sldChg>
      <pc:sldChg chg="del">
        <pc:chgData name="Suryacharan Bandaluppi" userId="3bda659ab81c11dd" providerId="LiveId" clId="{44973584-E345-474F-BDEA-A6DB615B7B28}" dt="2024-11-10T06:54:15.731" v="814" actId="2696"/>
        <pc:sldMkLst>
          <pc:docMk/>
          <pc:sldMk cId="6871000" sldId="546"/>
        </pc:sldMkLst>
      </pc:sldChg>
      <pc:sldChg chg="modSp add del mod">
        <pc:chgData name="Suryacharan Bandaluppi" userId="3bda659ab81c11dd" providerId="LiveId" clId="{44973584-E345-474F-BDEA-A6DB615B7B28}" dt="2024-11-10T05:20:58.291" v="17" actId="1076"/>
        <pc:sldMkLst>
          <pc:docMk/>
          <pc:sldMk cId="1552857258" sldId="572"/>
        </pc:sldMkLst>
        <pc:picChg chg="mod">
          <ac:chgData name="Suryacharan Bandaluppi" userId="3bda659ab81c11dd" providerId="LiveId" clId="{44973584-E345-474F-BDEA-A6DB615B7B28}" dt="2024-11-10T05:20:58.291" v="17" actId="1076"/>
          <ac:picMkLst>
            <pc:docMk/>
            <pc:sldMk cId="1552857258" sldId="572"/>
            <ac:picMk id="8" creationId="{7B42EB55-ED3B-6155-11DD-5DEC8037469F}"/>
          </ac:picMkLst>
        </pc:picChg>
        <pc:picChg chg="mod">
          <ac:chgData name="Suryacharan Bandaluppi" userId="3bda659ab81c11dd" providerId="LiveId" clId="{44973584-E345-474F-BDEA-A6DB615B7B28}" dt="2024-11-10T05:20:52.802" v="16" actId="1076"/>
          <ac:picMkLst>
            <pc:docMk/>
            <pc:sldMk cId="1552857258" sldId="572"/>
            <ac:picMk id="2050" creationId="{82011F97-BA94-FFB2-EF14-AC8D99BBCAE7}"/>
          </ac:picMkLst>
        </pc:picChg>
      </pc:sldChg>
      <pc:sldChg chg="add del">
        <pc:chgData name="Suryacharan Bandaluppi" userId="3bda659ab81c11dd" providerId="LiveId" clId="{44973584-E345-474F-BDEA-A6DB615B7B28}" dt="2024-11-10T05:24:07.733" v="26"/>
        <pc:sldMkLst>
          <pc:docMk/>
          <pc:sldMk cId="2468014689" sldId="573"/>
        </pc:sldMkLst>
      </pc:sldChg>
      <pc:sldChg chg="del">
        <pc:chgData name="Suryacharan Bandaluppi" userId="3bda659ab81c11dd" providerId="LiveId" clId="{44973584-E345-474F-BDEA-A6DB615B7B28}" dt="2024-11-10T05:20:18.975" v="13" actId="2696"/>
        <pc:sldMkLst>
          <pc:docMk/>
          <pc:sldMk cId="2137372725" sldId="574"/>
        </pc:sldMkLst>
      </pc:sldChg>
      <pc:sldChg chg="del">
        <pc:chgData name="Suryacharan Bandaluppi" userId="3bda659ab81c11dd" providerId="LiveId" clId="{44973584-E345-474F-BDEA-A6DB615B7B28}" dt="2024-11-10T05:20:24.663" v="14" actId="2696"/>
        <pc:sldMkLst>
          <pc:docMk/>
          <pc:sldMk cId="1957869106" sldId="575"/>
        </pc:sldMkLst>
      </pc:sldChg>
      <pc:sldChg chg="add del">
        <pc:chgData name="Suryacharan Bandaluppi" userId="3bda659ab81c11dd" providerId="LiveId" clId="{44973584-E345-474F-BDEA-A6DB615B7B28}" dt="2024-11-10T05:24:37.008" v="27"/>
        <pc:sldMkLst>
          <pc:docMk/>
          <pc:sldMk cId="3453989109" sldId="576"/>
        </pc:sldMkLst>
      </pc:sldChg>
      <pc:sldChg chg="del">
        <pc:chgData name="Suryacharan Bandaluppi" userId="3bda659ab81c11dd" providerId="LiveId" clId="{44973584-E345-474F-BDEA-A6DB615B7B28}" dt="2024-11-10T05:22:03.038" v="24" actId="2696"/>
        <pc:sldMkLst>
          <pc:docMk/>
          <pc:sldMk cId="4152500442" sldId="577"/>
        </pc:sldMkLst>
      </pc:sldChg>
      <pc:sldChg chg="delSp modSp mod">
        <pc:chgData name="Suryacharan Bandaluppi" userId="3bda659ab81c11dd" providerId="LiveId" clId="{44973584-E345-474F-BDEA-A6DB615B7B28}" dt="2024-11-10T07:14:25.229" v="964" actId="20577"/>
        <pc:sldMkLst>
          <pc:docMk/>
          <pc:sldMk cId="1161704037" sldId="578"/>
        </pc:sldMkLst>
        <pc:spChg chg="del">
          <ac:chgData name="Suryacharan Bandaluppi" userId="3bda659ab81c11dd" providerId="LiveId" clId="{44973584-E345-474F-BDEA-A6DB615B7B28}" dt="2024-11-10T05:28:07.185" v="29" actId="21"/>
          <ac:spMkLst>
            <pc:docMk/>
            <pc:sldMk cId="1161704037" sldId="578"/>
            <ac:spMk id="2" creationId="{C7066729-A2B3-FA42-3953-426AE79BD273}"/>
          </ac:spMkLst>
        </pc:spChg>
        <pc:spChg chg="mod">
          <ac:chgData name="Suryacharan Bandaluppi" userId="3bda659ab81c11dd" providerId="LiveId" clId="{44973584-E345-474F-BDEA-A6DB615B7B28}" dt="2024-11-10T07:14:25.229" v="964" actId="20577"/>
          <ac:spMkLst>
            <pc:docMk/>
            <pc:sldMk cId="1161704037" sldId="578"/>
            <ac:spMk id="3" creationId="{91CB73BC-29A7-467F-9739-931D33CD68AC}"/>
          </ac:spMkLst>
        </pc:spChg>
      </pc:sldChg>
      <pc:sldChg chg="delSp modSp mod">
        <pc:chgData name="Suryacharan Bandaluppi" userId="3bda659ab81c11dd" providerId="LiveId" clId="{44973584-E345-474F-BDEA-A6DB615B7B28}" dt="2024-11-10T07:04:29.049" v="855" actId="122"/>
        <pc:sldMkLst>
          <pc:docMk/>
          <pc:sldMk cId="761453851" sldId="579"/>
        </pc:sldMkLst>
        <pc:spChg chg="del">
          <ac:chgData name="Suryacharan Bandaluppi" userId="3bda659ab81c11dd" providerId="LiveId" clId="{44973584-E345-474F-BDEA-A6DB615B7B28}" dt="2024-11-10T05:33:21.219" v="91" actId="21"/>
          <ac:spMkLst>
            <pc:docMk/>
            <pc:sldMk cId="761453851" sldId="579"/>
            <ac:spMk id="2" creationId="{C7066729-A2B3-FA42-3953-426AE79BD273}"/>
          </ac:spMkLst>
        </pc:spChg>
        <pc:spChg chg="mod">
          <ac:chgData name="Suryacharan Bandaluppi" userId="3bda659ab81c11dd" providerId="LiveId" clId="{44973584-E345-474F-BDEA-A6DB615B7B28}" dt="2024-11-10T07:04:29.049" v="855" actId="122"/>
          <ac:spMkLst>
            <pc:docMk/>
            <pc:sldMk cId="761453851" sldId="579"/>
            <ac:spMk id="3" creationId="{C7D8A573-5923-7B29-A927-F351A4A7F1C8}"/>
          </ac:spMkLst>
        </pc:spChg>
      </pc:sldChg>
      <pc:sldChg chg="addSp delSp modSp mod">
        <pc:chgData name="Suryacharan Bandaluppi" userId="3bda659ab81c11dd" providerId="LiveId" clId="{44973584-E345-474F-BDEA-A6DB615B7B28}" dt="2024-11-10T07:14:05.711" v="961" actId="114"/>
        <pc:sldMkLst>
          <pc:docMk/>
          <pc:sldMk cId="1199796206" sldId="580"/>
        </pc:sldMkLst>
        <pc:spChg chg="add">
          <ac:chgData name="Suryacharan Bandaluppi" userId="3bda659ab81c11dd" providerId="LiveId" clId="{44973584-E345-474F-BDEA-A6DB615B7B28}" dt="2024-11-10T07:04:52.577" v="856"/>
          <ac:spMkLst>
            <pc:docMk/>
            <pc:sldMk cId="1199796206" sldId="580"/>
            <ac:spMk id="2" creationId="{4AF15D37-68B6-05BE-FFCA-D0C0234D07A3}"/>
          </ac:spMkLst>
        </pc:spChg>
        <pc:spChg chg="del">
          <ac:chgData name="Suryacharan Bandaluppi" userId="3bda659ab81c11dd" providerId="LiveId" clId="{44973584-E345-474F-BDEA-A6DB615B7B28}" dt="2024-11-10T05:38:06.823" v="158" actId="21"/>
          <ac:spMkLst>
            <pc:docMk/>
            <pc:sldMk cId="1199796206" sldId="580"/>
            <ac:spMk id="2" creationId="{C7066729-A2B3-FA42-3953-426AE79BD273}"/>
          </ac:spMkLst>
        </pc:spChg>
        <pc:spChg chg="add del mod">
          <ac:chgData name="Suryacharan Bandaluppi" userId="3bda659ab81c11dd" providerId="LiveId" clId="{44973584-E345-474F-BDEA-A6DB615B7B28}" dt="2024-11-10T07:13:51.973" v="955" actId="20577"/>
          <ac:spMkLst>
            <pc:docMk/>
            <pc:sldMk cId="1199796206" sldId="580"/>
            <ac:spMk id="3" creationId="{C7D8A573-5923-7B29-A927-F351A4A7F1C8}"/>
          </ac:spMkLst>
        </pc:spChg>
        <pc:spChg chg="add del">
          <ac:chgData name="Suryacharan Bandaluppi" userId="3bda659ab81c11dd" providerId="LiveId" clId="{44973584-E345-474F-BDEA-A6DB615B7B28}" dt="2024-11-10T07:05:11.447" v="860" actId="21"/>
          <ac:spMkLst>
            <pc:docMk/>
            <pc:sldMk cId="1199796206" sldId="580"/>
            <ac:spMk id="5" creationId="{F8F97651-8971-1C6B-9427-75EC8F140E62}"/>
          </ac:spMkLst>
        </pc:spChg>
        <pc:spChg chg="add">
          <ac:chgData name="Suryacharan Bandaluppi" userId="3bda659ab81c11dd" providerId="LiveId" clId="{44973584-E345-474F-BDEA-A6DB615B7B28}" dt="2024-11-10T07:05:57.323" v="861"/>
          <ac:spMkLst>
            <pc:docMk/>
            <pc:sldMk cId="1199796206" sldId="580"/>
            <ac:spMk id="6" creationId="{BD4B5D99-4D85-6401-4402-93E1722CEC8A}"/>
          </ac:spMkLst>
        </pc:spChg>
        <pc:spChg chg="add">
          <ac:chgData name="Suryacharan Bandaluppi" userId="3bda659ab81c11dd" providerId="LiveId" clId="{44973584-E345-474F-BDEA-A6DB615B7B28}" dt="2024-11-10T07:06:05.540" v="863"/>
          <ac:spMkLst>
            <pc:docMk/>
            <pc:sldMk cId="1199796206" sldId="580"/>
            <ac:spMk id="7" creationId="{0B99AF83-778C-0E4E-C39F-62351C20FBA4}"/>
          </ac:spMkLst>
        </pc:spChg>
        <pc:spChg chg="add del mod">
          <ac:chgData name="Suryacharan Bandaluppi" userId="3bda659ab81c11dd" providerId="LiveId" clId="{44973584-E345-474F-BDEA-A6DB615B7B28}" dt="2024-11-10T07:07:34.337" v="869" actId="21"/>
          <ac:spMkLst>
            <pc:docMk/>
            <pc:sldMk cId="1199796206" sldId="580"/>
            <ac:spMk id="8" creationId="{E4C60646-E78E-D8A2-CD92-D0176F82D2B6}"/>
          </ac:spMkLst>
        </pc:spChg>
        <pc:spChg chg="add del mod">
          <ac:chgData name="Suryacharan Bandaluppi" userId="3bda659ab81c11dd" providerId="LiveId" clId="{44973584-E345-474F-BDEA-A6DB615B7B28}" dt="2024-11-10T07:10:39.627" v="917" actId="21"/>
          <ac:spMkLst>
            <pc:docMk/>
            <pc:sldMk cId="1199796206" sldId="580"/>
            <ac:spMk id="9" creationId="{5332C36E-7A71-BE0C-D4B0-0352A246D87A}"/>
          </ac:spMkLst>
        </pc:spChg>
        <pc:spChg chg="add mod">
          <ac:chgData name="Suryacharan Bandaluppi" userId="3bda659ab81c11dd" providerId="LiveId" clId="{44973584-E345-474F-BDEA-A6DB615B7B28}" dt="2024-11-10T07:14:05.711" v="961" actId="114"/>
          <ac:spMkLst>
            <pc:docMk/>
            <pc:sldMk cId="1199796206" sldId="580"/>
            <ac:spMk id="10" creationId="{377A8E03-0238-A46D-F85A-8127D2A66842}"/>
          </ac:spMkLst>
        </pc:spChg>
      </pc:sldChg>
      <pc:sldChg chg="modSp mod">
        <pc:chgData name="Suryacharan Bandaluppi" userId="3bda659ab81c11dd" providerId="LiveId" clId="{44973584-E345-474F-BDEA-A6DB615B7B28}" dt="2024-11-10T05:41:13.203" v="202" actId="1076"/>
        <pc:sldMkLst>
          <pc:docMk/>
          <pc:sldMk cId="3414885690" sldId="581"/>
        </pc:sldMkLst>
        <pc:spChg chg="mod">
          <ac:chgData name="Suryacharan Bandaluppi" userId="3bda659ab81c11dd" providerId="LiveId" clId="{44973584-E345-474F-BDEA-A6DB615B7B28}" dt="2024-11-10T05:41:13.203" v="202" actId="1076"/>
          <ac:spMkLst>
            <pc:docMk/>
            <pc:sldMk cId="3414885690" sldId="581"/>
            <ac:spMk id="4" creationId="{5343EA08-AB9D-FF4C-DD37-465B332AEDDC}"/>
          </ac:spMkLst>
        </pc:spChg>
      </pc:sldChg>
      <pc:sldChg chg="addSp delSp modSp mod">
        <pc:chgData name="Suryacharan Bandaluppi" userId="3bda659ab81c11dd" providerId="LiveId" clId="{44973584-E345-474F-BDEA-A6DB615B7B28}" dt="2024-11-25T16:14:31.505" v="1915" actId="14100"/>
        <pc:sldMkLst>
          <pc:docMk/>
          <pc:sldMk cId="4193560238" sldId="582"/>
        </pc:sldMkLst>
        <pc:spChg chg="mod">
          <ac:chgData name="Suryacharan Bandaluppi" userId="3bda659ab81c11dd" providerId="LiveId" clId="{44973584-E345-474F-BDEA-A6DB615B7B28}" dt="2024-11-10T06:08:05.162" v="445" actId="20577"/>
          <ac:spMkLst>
            <pc:docMk/>
            <pc:sldMk cId="4193560238" sldId="582"/>
            <ac:spMk id="3" creationId="{C7D8A573-5923-7B29-A927-F351A4A7F1C8}"/>
          </ac:spMkLst>
        </pc:spChg>
        <pc:spChg chg="add del">
          <ac:chgData name="Suryacharan Bandaluppi" userId="3bda659ab81c11dd" providerId="LiveId" clId="{44973584-E345-474F-BDEA-A6DB615B7B28}" dt="2024-11-10T06:03:40.362" v="442" actId="22"/>
          <ac:spMkLst>
            <pc:docMk/>
            <pc:sldMk cId="4193560238" sldId="582"/>
            <ac:spMk id="10" creationId="{3D5ED0B9-69D3-086B-80E9-1A354592DC0A}"/>
          </ac:spMkLst>
        </pc:spChg>
        <pc:spChg chg="add del">
          <ac:chgData name="Suryacharan Bandaluppi" userId="3bda659ab81c11dd" providerId="LiveId" clId="{44973584-E345-474F-BDEA-A6DB615B7B28}" dt="2024-11-10T06:05:38.703" v="444" actId="22"/>
          <ac:spMkLst>
            <pc:docMk/>
            <pc:sldMk cId="4193560238" sldId="582"/>
            <ac:spMk id="12" creationId="{CED8397F-5CBB-B4DE-6B4D-461357AE8981}"/>
          </ac:spMkLst>
        </pc:spChg>
        <pc:spChg chg="add mod">
          <ac:chgData name="Suryacharan Bandaluppi" userId="3bda659ab81c11dd" providerId="LiveId" clId="{44973584-E345-474F-BDEA-A6DB615B7B28}" dt="2024-11-10T06:11:18.295" v="457"/>
          <ac:spMkLst>
            <pc:docMk/>
            <pc:sldMk cId="4193560238" sldId="582"/>
            <ac:spMk id="19" creationId="{238BBCF8-5E22-21C8-F26C-5564C3D42167}"/>
          </ac:spMkLst>
        </pc:spChg>
        <pc:graphicFrameChg chg="add mod">
          <ac:chgData name="Suryacharan Bandaluppi" userId="3bda659ab81c11dd" providerId="LiveId" clId="{44973584-E345-474F-BDEA-A6DB615B7B28}" dt="2024-11-10T06:02:13.582" v="432"/>
          <ac:graphicFrameMkLst>
            <pc:docMk/>
            <pc:sldMk cId="4193560238" sldId="582"/>
            <ac:graphicFrameMk id="2" creationId="{B49F559C-D7C1-93E6-C16E-070B50C25356}"/>
          </ac:graphicFrameMkLst>
        </pc:graphicFrameChg>
        <pc:graphicFrameChg chg="add mod">
          <ac:chgData name="Suryacharan Bandaluppi" userId="3bda659ab81c11dd" providerId="LiveId" clId="{44973584-E345-474F-BDEA-A6DB615B7B28}" dt="2024-11-10T06:02:13.582" v="432"/>
          <ac:graphicFrameMkLst>
            <pc:docMk/>
            <pc:sldMk cId="4193560238" sldId="582"/>
            <ac:graphicFrameMk id="5" creationId="{5ED474F8-D009-0D48-0CD1-3AF0F0C32A7B}"/>
          </ac:graphicFrameMkLst>
        </pc:graphicFrameChg>
        <pc:graphicFrameChg chg="add mod">
          <ac:chgData name="Suryacharan Bandaluppi" userId="3bda659ab81c11dd" providerId="LiveId" clId="{44973584-E345-474F-BDEA-A6DB615B7B28}" dt="2024-11-10T06:02:13.582" v="432"/>
          <ac:graphicFrameMkLst>
            <pc:docMk/>
            <pc:sldMk cId="4193560238" sldId="582"/>
            <ac:graphicFrameMk id="6" creationId="{36102D82-BE20-EA85-CE02-88E9655619E9}"/>
          </ac:graphicFrameMkLst>
        </pc:graphicFrameChg>
        <pc:graphicFrameChg chg="add mod modGraphic">
          <ac:chgData name="Suryacharan Bandaluppi" userId="3bda659ab81c11dd" providerId="LiveId" clId="{44973584-E345-474F-BDEA-A6DB615B7B28}" dt="2024-11-10T06:02:22.913" v="436" actId="14100"/>
          <ac:graphicFrameMkLst>
            <pc:docMk/>
            <pc:sldMk cId="4193560238" sldId="582"/>
            <ac:graphicFrameMk id="7" creationId="{E788BDFB-882C-6A45-9FFE-9930D126C468}"/>
          </ac:graphicFrameMkLst>
        </pc:graphicFrameChg>
        <pc:graphicFrameChg chg="add mod">
          <ac:chgData name="Suryacharan Bandaluppi" userId="3bda659ab81c11dd" providerId="LiveId" clId="{44973584-E345-474F-BDEA-A6DB615B7B28}" dt="2024-11-10T06:08:06.349" v="446"/>
          <ac:graphicFrameMkLst>
            <pc:docMk/>
            <pc:sldMk cId="4193560238" sldId="582"/>
            <ac:graphicFrameMk id="13" creationId="{E7B9BEF1-E646-B512-D505-B1798DD57D3B}"/>
          </ac:graphicFrameMkLst>
        </pc:graphicFrameChg>
        <pc:graphicFrameChg chg="add mod">
          <ac:chgData name="Suryacharan Bandaluppi" userId="3bda659ab81c11dd" providerId="LiveId" clId="{44973584-E345-474F-BDEA-A6DB615B7B28}" dt="2024-11-10T06:08:06.349" v="446"/>
          <ac:graphicFrameMkLst>
            <pc:docMk/>
            <pc:sldMk cId="4193560238" sldId="582"/>
            <ac:graphicFrameMk id="14" creationId="{2DB4DEDE-865D-378A-CB5E-B71E1AF89422}"/>
          </ac:graphicFrameMkLst>
        </pc:graphicFrameChg>
        <pc:graphicFrameChg chg="add mod">
          <ac:chgData name="Suryacharan Bandaluppi" userId="3bda659ab81c11dd" providerId="LiveId" clId="{44973584-E345-474F-BDEA-A6DB615B7B28}" dt="2024-11-10T06:08:06.349" v="446"/>
          <ac:graphicFrameMkLst>
            <pc:docMk/>
            <pc:sldMk cId="4193560238" sldId="582"/>
            <ac:graphicFrameMk id="15" creationId="{81D0BEB1-40DF-4B79-3153-B23E63A37581}"/>
          </ac:graphicFrameMkLst>
        </pc:graphicFrameChg>
        <pc:graphicFrameChg chg="add mod modGraphic">
          <ac:chgData name="Suryacharan Bandaluppi" userId="3bda659ab81c11dd" providerId="LiveId" clId="{44973584-E345-474F-BDEA-A6DB615B7B28}" dt="2024-11-10T06:08:28.402" v="454" actId="14100"/>
          <ac:graphicFrameMkLst>
            <pc:docMk/>
            <pc:sldMk cId="4193560238" sldId="582"/>
            <ac:graphicFrameMk id="16" creationId="{F19296F7-A036-13D7-842C-23E444A1C98F}"/>
          </ac:graphicFrameMkLst>
        </pc:graphicFrameChg>
        <pc:graphicFrameChg chg="add mod">
          <ac:chgData name="Suryacharan Bandaluppi" userId="3bda659ab81c11dd" providerId="LiveId" clId="{44973584-E345-474F-BDEA-A6DB615B7B28}" dt="2024-11-10T06:11:07.459" v="456"/>
          <ac:graphicFrameMkLst>
            <pc:docMk/>
            <pc:sldMk cId="4193560238" sldId="582"/>
            <ac:graphicFrameMk id="17" creationId="{BE4A538A-408E-F0FA-D8BA-11DC660CA56D}"/>
          </ac:graphicFrameMkLst>
        </pc:graphicFrameChg>
        <pc:graphicFrameChg chg="add mod modGraphic">
          <ac:chgData name="Suryacharan Bandaluppi" userId="3bda659ab81c11dd" providerId="LiveId" clId="{44973584-E345-474F-BDEA-A6DB615B7B28}" dt="2024-11-25T16:14:31.505" v="1915" actId="14100"/>
          <ac:graphicFrameMkLst>
            <pc:docMk/>
            <pc:sldMk cId="4193560238" sldId="582"/>
            <ac:graphicFrameMk id="18" creationId="{506A9A3D-C788-25FC-3DD1-16229A0CFC03}"/>
          </ac:graphicFrameMkLst>
        </pc:graphicFrameChg>
        <pc:picChg chg="add del mod">
          <ac:chgData name="Suryacharan Bandaluppi" userId="3bda659ab81c11dd" providerId="LiveId" clId="{44973584-E345-474F-BDEA-A6DB615B7B28}" dt="2024-11-10T06:03:20.964" v="440" actId="21"/>
          <ac:picMkLst>
            <pc:docMk/>
            <pc:sldMk cId="4193560238" sldId="582"/>
            <ac:picMk id="8" creationId="{B1EE3867-6B4D-C8F3-76AD-E5312B7C278B}"/>
          </ac:picMkLst>
        </pc:picChg>
        <pc:picChg chg="add del">
          <ac:chgData name="Suryacharan Bandaluppi" userId="3bda659ab81c11dd" providerId="LiveId" clId="{44973584-E345-474F-BDEA-A6DB615B7B28}" dt="2024-11-10T06:03:17.307" v="438" actId="21"/>
          <ac:picMkLst>
            <pc:docMk/>
            <pc:sldMk cId="4193560238" sldId="582"/>
            <ac:picMk id="1026" creationId="{B1EE3867-6B4D-C8F3-76AD-E5312B7C278B}"/>
          </ac:picMkLst>
        </pc:picChg>
      </pc:sldChg>
      <pc:sldChg chg="add ord">
        <pc:chgData name="Suryacharan Bandaluppi" userId="3bda659ab81c11dd" providerId="LiveId" clId="{44973584-E345-474F-BDEA-A6DB615B7B28}" dt="2024-12-02T04:23:36.214" v="2155" actId="20578"/>
        <pc:sldMkLst>
          <pc:docMk/>
          <pc:sldMk cId="108606889" sldId="583"/>
        </pc:sldMkLst>
      </pc:sldChg>
      <pc:sldChg chg="delSp modSp del mod ord">
        <pc:chgData name="Suryacharan Bandaluppi" userId="3bda659ab81c11dd" providerId="LiveId" clId="{44973584-E345-474F-BDEA-A6DB615B7B28}" dt="2024-11-13T14:01:46.315" v="1643" actId="2696"/>
        <pc:sldMkLst>
          <pc:docMk/>
          <pc:sldMk cId="3188481654" sldId="583"/>
        </pc:sldMkLst>
        <pc:spChg chg="mod">
          <ac:chgData name="Suryacharan Bandaluppi" userId="3bda659ab81c11dd" providerId="LiveId" clId="{44973584-E345-474F-BDEA-A6DB615B7B28}" dt="2024-11-10T07:14:16.602" v="962" actId="113"/>
          <ac:spMkLst>
            <pc:docMk/>
            <pc:sldMk cId="3188481654" sldId="583"/>
            <ac:spMk id="3" creationId="{C7D8A573-5923-7B29-A927-F351A4A7F1C8}"/>
          </ac:spMkLst>
        </pc:spChg>
        <pc:spChg chg="del">
          <ac:chgData name="Suryacharan Bandaluppi" userId="3bda659ab81c11dd" providerId="LiveId" clId="{44973584-E345-474F-BDEA-A6DB615B7B28}" dt="2024-11-10T05:50:01.234" v="338" actId="21"/>
          <ac:spMkLst>
            <pc:docMk/>
            <pc:sldMk cId="3188481654" sldId="583"/>
            <ac:spMk id="5" creationId="{9AB98C92-FC9C-9B91-1252-B2A2B89038B6}"/>
          </ac:spMkLst>
        </pc:spChg>
      </pc:sldChg>
      <pc:sldChg chg="delSp modSp mod">
        <pc:chgData name="Suryacharan Bandaluppi" userId="3bda659ab81c11dd" providerId="LiveId" clId="{44973584-E345-474F-BDEA-A6DB615B7B28}" dt="2024-11-13T14:50:16.128" v="1665" actId="1076"/>
        <pc:sldMkLst>
          <pc:docMk/>
          <pc:sldMk cId="1026552846" sldId="584"/>
        </pc:sldMkLst>
        <pc:spChg chg="mod">
          <ac:chgData name="Suryacharan Bandaluppi" userId="3bda659ab81c11dd" providerId="LiveId" clId="{44973584-E345-474F-BDEA-A6DB615B7B28}" dt="2024-11-13T14:50:16.128" v="1665" actId="1076"/>
          <ac:spMkLst>
            <pc:docMk/>
            <pc:sldMk cId="1026552846" sldId="584"/>
            <ac:spMk id="3" creationId="{C7D8A573-5923-7B29-A927-F351A4A7F1C8}"/>
          </ac:spMkLst>
        </pc:spChg>
        <pc:spChg chg="del">
          <ac:chgData name="Suryacharan Bandaluppi" userId="3bda659ab81c11dd" providerId="LiveId" clId="{44973584-E345-474F-BDEA-A6DB615B7B28}" dt="2024-11-10T05:42:52.754" v="203" actId="21"/>
          <ac:spMkLst>
            <pc:docMk/>
            <pc:sldMk cId="1026552846" sldId="584"/>
            <ac:spMk id="5" creationId="{9AB98C92-FC9C-9B91-1252-B2A2B89038B6}"/>
          </ac:spMkLst>
        </pc:spChg>
      </pc:sldChg>
      <pc:sldChg chg="addSp modSp add del mod">
        <pc:chgData name="Suryacharan Bandaluppi" userId="3bda659ab81c11dd" providerId="LiveId" clId="{44973584-E345-474F-BDEA-A6DB615B7B28}" dt="2024-11-10T06:25:09.363" v="586" actId="2696"/>
        <pc:sldMkLst>
          <pc:docMk/>
          <pc:sldMk cId="3909838928" sldId="586"/>
        </pc:sldMkLst>
        <pc:spChg chg="mod">
          <ac:chgData name="Suryacharan Bandaluppi" userId="3bda659ab81c11dd" providerId="LiveId" clId="{44973584-E345-474F-BDEA-A6DB615B7B28}" dt="2024-11-10T05:25:29.810" v="28"/>
          <ac:spMkLst>
            <pc:docMk/>
            <pc:sldMk cId="3909838928" sldId="586"/>
            <ac:spMk id="2" creationId="{3E4F756A-DCC4-4037-0F49-84C8EBEEE1DA}"/>
          </ac:spMkLst>
        </pc:spChg>
        <pc:spChg chg="mod">
          <ac:chgData name="Suryacharan Bandaluppi" userId="3bda659ab81c11dd" providerId="LiveId" clId="{44973584-E345-474F-BDEA-A6DB615B7B28}" dt="2024-11-10T05:25:29.810" v="28"/>
          <ac:spMkLst>
            <pc:docMk/>
            <pc:sldMk cId="3909838928" sldId="586"/>
            <ac:spMk id="4" creationId="{5343EA08-AB9D-FF4C-DD37-465B332AEDDC}"/>
          </ac:spMkLst>
        </pc:spChg>
        <pc:spChg chg="add mod">
          <ac:chgData name="Suryacharan Bandaluppi" userId="3bda659ab81c11dd" providerId="LiveId" clId="{44973584-E345-474F-BDEA-A6DB615B7B28}" dt="2024-11-10T06:22:17.750" v="564" actId="20577"/>
          <ac:spMkLst>
            <pc:docMk/>
            <pc:sldMk cId="3909838928" sldId="586"/>
            <ac:spMk id="5" creationId="{B59AD34E-35B7-363C-3E53-0AD9568DA3BA}"/>
          </ac:spMkLst>
        </pc:spChg>
        <pc:grpChg chg="mod">
          <ac:chgData name="Suryacharan Bandaluppi" userId="3bda659ab81c11dd" providerId="LiveId" clId="{44973584-E345-474F-BDEA-A6DB615B7B28}" dt="2024-11-10T05:25:29.810" v="28"/>
          <ac:grpSpMkLst>
            <pc:docMk/>
            <pc:sldMk cId="3909838928" sldId="586"/>
            <ac:grpSpMk id="1" creationId="{00000000-0000-0000-0000-000000000000}"/>
          </ac:grpSpMkLst>
        </pc:grpChg>
      </pc:sldChg>
      <pc:sldChg chg="addSp delSp mod">
        <pc:chgData name="Suryacharan Bandaluppi" userId="3bda659ab81c11dd" providerId="LiveId" clId="{44973584-E345-474F-BDEA-A6DB615B7B28}" dt="2024-11-10T06:11:45.405" v="462" actId="22"/>
        <pc:sldMkLst>
          <pc:docMk/>
          <pc:sldMk cId="2613558178" sldId="587"/>
        </pc:sldMkLst>
        <pc:spChg chg="add del">
          <ac:chgData name="Suryacharan Bandaluppi" userId="3bda659ab81c11dd" providerId="LiveId" clId="{44973584-E345-474F-BDEA-A6DB615B7B28}" dt="2024-11-10T06:11:45.405" v="462" actId="22"/>
          <ac:spMkLst>
            <pc:docMk/>
            <pc:sldMk cId="2613558178" sldId="587"/>
            <ac:spMk id="3" creationId="{766661B9-7204-7249-DC3B-E383ED248C42}"/>
          </ac:spMkLst>
        </pc:spChg>
      </pc:sldChg>
      <pc:sldChg chg="addSp delSp modSp mod">
        <pc:chgData name="Suryacharan Bandaluppi" userId="3bda659ab81c11dd" providerId="LiveId" clId="{44973584-E345-474F-BDEA-A6DB615B7B28}" dt="2024-11-10T07:00:03.098" v="841" actId="255"/>
        <pc:sldMkLst>
          <pc:docMk/>
          <pc:sldMk cId="967035935" sldId="591"/>
        </pc:sldMkLst>
        <pc:spChg chg="add del">
          <ac:chgData name="Suryacharan Bandaluppi" userId="3bda659ab81c11dd" providerId="LiveId" clId="{44973584-E345-474F-BDEA-A6DB615B7B28}" dt="2024-11-10T06:56:35.645" v="818" actId="22"/>
          <ac:spMkLst>
            <pc:docMk/>
            <pc:sldMk cId="967035935" sldId="591"/>
            <ac:spMk id="3" creationId="{A67A2787-C940-24FC-FBFA-1D783EA65D6D}"/>
          </ac:spMkLst>
        </pc:spChg>
        <pc:spChg chg="mod">
          <ac:chgData name="Suryacharan Bandaluppi" userId="3bda659ab81c11dd" providerId="LiveId" clId="{44973584-E345-474F-BDEA-A6DB615B7B28}" dt="2024-11-10T07:00:03.098" v="841" actId="255"/>
          <ac:spMkLst>
            <pc:docMk/>
            <pc:sldMk cId="967035935" sldId="591"/>
            <ac:spMk id="6" creationId="{4B285D99-B979-B8AC-80BB-D645EF94E35E}"/>
          </ac:spMkLst>
        </pc:spChg>
      </pc:sldChg>
      <pc:sldChg chg="modSp add mod">
        <pc:chgData name="Suryacharan Bandaluppi" userId="3bda659ab81c11dd" providerId="LiveId" clId="{44973584-E345-474F-BDEA-A6DB615B7B28}" dt="2024-11-10T07:15:55.805" v="967" actId="207"/>
        <pc:sldMkLst>
          <pc:docMk/>
          <pc:sldMk cId="3693431924" sldId="594"/>
        </pc:sldMkLst>
        <pc:spChg chg="mod">
          <ac:chgData name="Suryacharan Bandaluppi" userId="3bda659ab81c11dd" providerId="LiveId" clId="{44973584-E345-474F-BDEA-A6DB615B7B28}" dt="2024-11-10T07:15:55.805" v="967" actId="207"/>
          <ac:spMkLst>
            <pc:docMk/>
            <pc:sldMk cId="3693431924" sldId="594"/>
            <ac:spMk id="7" creationId="{12165E84-518F-A314-534C-1C6E959E8D4E}"/>
          </ac:spMkLst>
        </pc:spChg>
      </pc:sldChg>
      <pc:sldChg chg="add">
        <pc:chgData name="Suryacharan Bandaluppi" userId="3bda659ab81c11dd" providerId="LiveId" clId="{44973584-E345-474F-BDEA-A6DB615B7B28}" dt="2024-11-10T05:15:02.607" v="0"/>
        <pc:sldMkLst>
          <pc:docMk/>
          <pc:sldMk cId="3818917337" sldId="595"/>
        </pc:sldMkLst>
      </pc:sldChg>
      <pc:sldChg chg="modSp add mod">
        <pc:chgData name="Suryacharan Bandaluppi" userId="3bda659ab81c11dd" providerId="LiveId" clId="{44973584-E345-474F-BDEA-A6DB615B7B28}" dt="2024-11-10T07:00:43.483" v="843" actId="114"/>
        <pc:sldMkLst>
          <pc:docMk/>
          <pc:sldMk cId="1852920715" sldId="596"/>
        </pc:sldMkLst>
        <pc:spChg chg="mod">
          <ac:chgData name="Suryacharan Bandaluppi" userId="3bda659ab81c11dd" providerId="LiveId" clId="{44973584-E345-474F-BDEA-A6DB615B7B28}" dt="2024-11-10T07:00:43.483" v="843" actId="114"/>
          <ac:spMkLst>
            <pc:docMk/>
            <pc:sldMk cId="1852920715" sldId="596"/>
            <ac:spMk id="7" creationId="{662D503E-5C2B-D793-A8E3-B4FF7FBC6D85}"/>
          </ac:spMkLst>
        </pc:spChg>
      </pc:sldChg>
      <pc:sldChg chg="add">
        <pc:chgData name="Suryacharan Bandaluppi" userId="3bda659ab81c11dd" providerId="LiveId" clId="{44973584-E345-474F-BDEA-A6DB615B7B28}" dt="2024-11-10T05:17:36.238" v="3"/>
        <pc:sldMkLst>
          <pc:docMk/>
          <pc:sldMk cId="462730473" sldId="598"/>
        </pc:sldMkLst>
      </pc:sldChg>
      <pc:sldChg chg="add">
        <pc:chgData name="Suryacharan Bandaluppi" userId="3bda659ab81c11dd" providerId="LiveId" clId="{44973584-E345-474F-BDEA-A6DB615B7B28}" dt="2024-11-10T05:17:36.238" v="3"/>
        <pc:sldMkLst>
          <pc:docMk/>
          <pc:sldMk cId="3493656466" sldId="599"/>
        </pc:sldMkLst>
      </pc:sldChg>
      <pc:sldChg chg="modSp add mod">
        <pc:chgData name="Suryacharan Bandaluppi" userId="3bda659ab81c11dd" providerId="LiveId" clId="{44973584-E345-474F-BDEA-A6DB615B7B28}" dt="2024-11-10T07:18:09.090" v="972" actId="207"/>
        <pc:sldMkLst>
          <pc:docMk/>
          <pc:sldMk cId="3897640275" sldId="611"/>
        </pc:sldMkLst>
        <pc:spChg chg="mod">
          <ac:chgData name="Suryacharan Bandaluppi" userId="3bda659ab81c11dd" providerId="LiveId" clId="{44973584-E345-474F-BDEA-A6DB615B7B28}" dt="2024-11-10T07:18:09.090" v="972" actId="207"/>
          <ac:spMkLst>
            <pc:docMk/>
            <pc:sldMk cId="3897640275" sldId="611"/>
            <ac:spMk id="7" creationId="{FD201460-4BE7-AD98-F8C9-F7D8CA52C9C5}"/>
          </ac:spMkLst>
        </pc:spChg>
      </pc:sldChg>
      <pc:sldChg chg="modSp add mod">
        <pc:chgData name="Suryacharan Bandaluppi" userId="3bda659ab81c11dd" providerId="LiveId" clId="{44973584-E345-474F-BDEA-A6DB615B7B28}" dt="2024-11-10T07:27:10.674" v="1039" actId="20577"/>
        <pc:sldMkLst>
          <pc:docMk/>
          <pc:sldMk cId="3907421361" sldId="612"/>
        </pc:sldMkLst>
        <pc:spChg chg="mod">
          <ac:chgData name="Suryacharan Bandaluppi" userId="3bda659ab81c11dd" providerId="LiveId" clId="{44973584-E345-474F-BDEA-A6DB615B7B28}" dt="2024-11-10T07:27:10.674" v="1039" actId="20577"/>
          <ac:spMkLst>
            <pc:docMk/>
            <pc:sldMk cId="3907421361" sldId="612"/>
            <ac:spMk id="6" creationId="{388738B5-6183-102E-D074-DCAFE9303870}"/>
          </ac:spMkLst>
        </pc:spChg>
      </pc:sldChg>
      <pc:sldChg chg="add">
        <pc:chgData name="Suryacharan Bandaluppi" userId="3bda659ab81c11dd" providerId="LiveId" clId="{44973584-E345-474F-BDEA-A6DB615B7B28}" dt="2024-11-10T05:15:02.607" v="0"/>
        <pc:sldMkLst>
          <pc:docMk/>
          <pc:sldMk cId="4066678452" sldId="613"/>
        </pc:sldMkLst>
      </pc:sldChg>
      <pc:sldChg chg="add">
        <pc:chgData name="Suryacharan Bandaluppi" userId="3bda659ab81c11dd" providerId="LiveId" clId="{44973584-E345-474F-BDEA-A6DB615B7B28}" dt="2024-11-10T05:17:36.238" v="3"/>
        <pc:sldMkLst>
          <pc:docMk/>
          <pc:sldMk cId="3268135500" sldId="614"/>
        </pc:sldMkLst>
      </pc:sldChg>
      <pc:sldChg chg="add ord">
        <pc:chgData name="Suryacharan Bandaluppi" userId="3bda659ab81c11dd" providerId="LiveId" clId="{44973584-E345-474F-BDEA-A6DB615B7B28}" dt="2024-12-02T04:23:27.066" v="2152" actId="20578"/>
        <pc:sldMkLst>
          <pc:docMk/>
          <pc:sldMk cId="4098916056" sldId="615"/>
        </pc:sldMkLst>
      </pc:sldChg>
      <pc:sldChg chg="add del">
        <pc:chgData name="Suryacharan Bandaluppi" userId="3bda659ab81c11dd" providerId="LiveId" clId="{44973584-E345-474F-BDEA-A6DB615B7B28}" dt="2024-11-12T14:42:41.992" v="1439" actId="2696"/>
        <pc:sldMkLst>
          <pc:docMk/>
          <pc:sldMk cId="294328578" sldId="616"/>
        </pc:sldMkLst>
      </pc:sldChg>
      <pc:sldChg chg="add ord">
        <pc:chgData name="Suryacharan Bandaluppi" userId="3bda659ab81c11dd" providerId="LiveId" clId="{44973584-E345-474F-BDEA-A6DB615B7B28}" dt="2024-11-10T05:21:39.312" v="23"/>
        <pc:sldMkLst>
          <pc:docMk/>
          <pc:sldMk cId="1715415437" sldId="617"/>
        </pc:sldMkLst>
      </pc:sldChg>
      <pc:sldChg chg="modSp add mod">
        <pc:chgData name="Suryacharan Bandaluppi" userId="3bda659ab81c11dd" providerId="LiveId" clId="{44973584-E345-474F-BDEA-A6DB615B7B28}" dt="2024-11-10T06:27:00.602" v="602" actId="11"/>
        <pc:sldMkLst>
          <pc:docMk/>
          <pc:sldMk cId="0" sldId="618"/>
        </pc:sldMkLst>
        <pc:spChg chg="mod">
          <ac:chgData name="Suryacharan Bandaluppi" userId="3bda659ab81c11dd" providerId="LiveId" clId="{44973584-E345-474F-BDEA-A6DB615B7B28}" dt="2024-11-10T06:27:00.602" v="602" actId="11"/>
          <ac:spMkLst>
            <pc:docMk/>
            <pc:sldMk cId="0" sldId="618"/>
            <ac:spMk id="254" creationId="{00000000-0000-0000-0000-000000000000}"/>
          </ac:spMkLst>
        </pc:spChg>
      </pc:sldChg>
      <pc:sldChg chg="add del">
        <pc:chgData name="Suryacharan Bandaluppi" userId="3bda659ab81c11dd" providerId="LiveId" clId="{44973584-E345-474F-BDEA-A6DB615B7B28}" dt="2024-11-10T06:23:37.299" v="576"/>
        <pc:sldMkLst>
          <pc:docMk/>
          <pc:sldMk cId="304181569" sldId="618"/>
        </pc:sldMkLst>
      </pc:sldChg>
      <pc:sldChg chg="modSp add mod">
        <pc:chgData name="Suryacharan Bandaluppi" userId="3bda659ab81c11dd" providerId="LiveId" clId="{44973584-E345-474F-BDEA-A6DB615B7B28}" dt="2024-11-10T06:31:22.266" v="626" actId="11"/>
        <pc:sldMkLst>
          <pc:docMk/>
          <pc:sldMk cId="0" sldId="619"/>
        </pc:sldMkLst>
        <pc:spChg chg="mod">
          <ac:chgData name="Suryacharan Bandaluppi" userId="3bda659ab81c11dd" providerId="LiveId" clId="{44973584-E345-474F-BDEA-A6DB615B7B28}" dt="2024-11-10T06:31:22.266" v="626" actId="11"/>
          <ac:spMkLst>
            <pc:docMk/>
            <pc:sldMk cId="0" sldId="619"/>
            <ac:spMk id="261" creationId="{00000000-0000-0000-0000-000000000000}"/>
          </ac:spMkLst>
        </pc:spChg>
      </pc:sldChg>
      <pc:sldChg chg="modSp add mod">
        <pc:chgData name="Suryacharan Bandaluppi" userId="3bda659ab81c11dd" providerId="LiveId" clId="{44973584-E345-474F-BDEA-A6DB615B7B28}" dt="2024-11-10T06:31:46.879" v="628" actId="11"/>
        <pc:sldMkLst>
          <pc:docMk/>
          <pc:sldMk cId="0" sldId="620"/>
        </pc:sldMkLst>
        <pc:spChg chg="mod">
          <ac:chgData name="Suryacharan Bandaluppi" userId="3bda659ab81c11dd" providerId="LiveId" clId="{44973584-E345-474F-BDEA-A6DB615B7B28}" dt="2024-11-10T06:31:46.879" v="628" actId="11"/>
          <ac:spMkLst>
            <pc:docMk/>
            <pc:sldMk cId="0" sldId="620"/>
            <ac:spMk id="268" creationId="{00000000-0000-0000-0000-000000000000}"/>
          </ac:spMkLst>
        </pc:spChg>
      </pc:sldChg>
      <pc:sldChg chg="modSp add mod">
        <pc:chgData name="Suryacharan Bandaluppi" userId="3bda659ab81c11dd" providerId="LiveId" clId="{44973584-E345-474F-BDEA-A6DB615B7B28}" dt="2024-11-10T06:32:42.701" v="632" actId="11"/>
        <pc:sldMkLst>
          <pc:docMk/>
          <pc:sldMk cId="0" sldId="621"/>
        </pc:sldMkLst>
        <pc:spChg chg="mod">
          <ac:chgData name="Suryacharan Bandaluppi" userId="3bda659ab81c11dd" providerId="LiveId" clId="{44973584-E345-474F-BDEA-A6DB615B7B28}" dt="2024-11-10T06:32:42.701" v="632" actId="11"/>
          <ac:spMkLst>
            <pc:docMk/>
            <pc:sldMk cId="0" sldId="621"/>
            <ac:spMk id="275" creationId="{00000000-0000-0000-0000-000000000000}"/>
          </ac:spMkLst>
        </pc:spChg>
      </pc:sldChg>
      <pc:sldChg chg="addSp delSp modSp add mod ord">
        <pc:chgData name="Suryacharan Bandaluppi" userId="3bda659ab81c11dd" providerId="LiveId" clId="{44973584-E345-474F-BDEA-A6DB615B7B28}" dt="2024-11-12T13:44:26.728" v="1290" actId="20577"/>
        <pc:sldMkLst>
          <pc:docMk/>
          <pc:sldMk cId="2551825901" sldId="622"/>
        </pc:sldMkLst>
        <pc:spChg chg="add del">
          <ac:chgData name="Suryacharan Bandaluppi" userId="3bda659ab81c11dd" providerId="LiveId" clId="{44973584-E345-474F-BDEA-A6DB615B7B28}" dt="2024-11-12T13:40:05.227" v="1170" actId="21"/>
          <ac:spMkLst>
            <pc:docMk/>
            <pc:sldMk cId="2551825901" sldId="622"/>
            <ac:spMk id="4" creationId="{657A8AD1-3831-694C-F2C0-11B690F9BFE2}"/>
          </ac:spMkLst>
        </pc:spChg>
        <pc:spChg chg="mod">
          <ac:chgData name="Suryacharan Bandaluppi" userId="3bda659ab81c11dd" providerId="LiveId" clId="{44973584-E345-474F-BDEA-A6DB615B7B28}" dt="2024-11-12T13:34:58.178" v="1119" actId="1076"/>
          <ac:spMkLst>
            <pc:docMk/>
            <pc:sldMk cId="2551825901" sldId="622"/>
            <ac:spMk id="5" creationId="{D52330C2-7E2B-4150-6925-85208606FAD9}"/>
          </ac:spMkLst>
        </pc:spChg>
        <pc:spChg chg="mod">
          <ac:chgData name="Suryacharan Bandaluppi" userId="3bda659ab81c11dd" providerId="LiveId" clId="{44973584-E345-474F-BDEA-A6DB615B7B28}" dt="2024-11-12T13:44:26.728" v="1290" actId="20577"/>
          <ac:spMkLst>
            <pc:docMk/>
            <pc:sldMk cId="2551825901" sldId="622"/>
            <ac:spMk id="6" creationId="{D4ED02DE-E598-5901-91DB-5B162492331E}"/>
          </ac:spMkLst>
        </pc:spChg>
        <pc:spChg chg="add del mod">
          <ac:chgData name="Suryacharan Bandaluppi" userId="3bda659ab81c11dd" providerId="LiveId" clId="{44973584-E345-474F-BDEA-A6DB615B7B28}" dt="2024-11-12T13:44:16.800" v="1277" actId="255"/>
          <ac:spMkLst>
            <pc:docMk/>
            <pc:sldMk cId="2551825901" sldId="622"/>
            <ac:spMk id="7" creationId="{A23D4411-C420-560D-FD45-30947F300E29}"/>
          </ac:spMkLst>
        </pc:spChg>
        <pc:spChg chg="add mod">
          <ac:chgData name="Suryacharan Bandaluppi" userId="3bda659ab81c11dd" providerId="LiveId" clId="{44973584-E345-474F-BDEA-A6DB615B7B28}" dt="2024-11-12T13:40:12.670" v="1173"/>
          <ac:spMkLst>
            <pc:docMk/>
            <pc:sldMk cId="2551825901" sldId="622"/>
            <ac:spMk id="8" creationId="{A23D4411-C420-560D-FD45-30947F300E29}"/>
          </ac:spMkLst>
        </pc:spChg>
        <pc:spChg chg="add mod">
          <ac:chgData name="Suryacharan Bandaluppi" userId="3bda659ab81c11dd" providerId="LiveId" clId="{44973584-E345-474F-BDEA-A6DB615B7B28}" dt="2024-11-12T13:40:12.670" v="1173"/>
          <ac:spMkLst>
            <pc:docMk/>
            <pc:sldMk cId="2551825901" sldId="622"/>
            <ac:spMk id="9" creationId="{657A8AD1-3831-694C-F2C0-11B690F9BFE2}"/>
          </ac:spMkLst>
        </pc:spChg>
        <pc:spChg chg="add">
          <ac:chgData name="Suryacharan Bandaluppi" userId="3bda659ab81c11dd" providerId="LiveId" clId="{44973584-E345-474F-BDEA-A6DB615B7B28}" dt="2024-11-12T13:40:49.551" v="1178"/>
          <ac:spMkLst>
            <pc:docMk/>
            <pc:sldMk cId="2551825901" sldId="622"/>
            <ac:spMk id="10" creationId="{B0F192AD-3531-C119-89D5-7933F3C22A63}"/>
          </ac:spMkLst>
        </pc:spChg>
        <pc:spChg chg="add">
          <ac:chgData name="Suryacharan Bandaluppi" userId="3bda659ab81c11dd" providerId="LiveId" clId="{44973584-E345-474F-BDEA-A6DB615B7B28}" dt="2024-11-12T13:40:52.315" v="1179"/>
          <ac:spMkLst>
            <pc:docMk/>
            <pc:sldMk cId="2551825901" sldId="622"/>
            <ac:spMk id="11" creationId="{F6A3BBED-5568-445F-0AA3-342C7C586B62}"/>
          </ac:spMkLst>
        </pc:spChg>
        <pc:spChg chg="add">
          <ac:chgData name="Suryacharan Bandaluppi" userId="3bda659ab81c11dd" providerId="LiveId" clId="{44973584-E345-474F-BDEA-A6DB615B7B28}" dt="2024-11-12T13:40:55.592" v="1180"/>
          <ac:spMkLst>
            <pc:docMk/>
            <pc:sldMk cId="2551825901" sldId="622"/>
            <ac:spMk id="12" creationId="{2591AAB2-0737-26A3-28E1-33B4BF381B86}"/>
          </ac:spMkLst>
        </pc:spChg>
        <pc:spChg chg="add">
          <ac:chgData name="Suryacharan Bandaluppi" userId="3bda659ab81c11dd" providerId="LiveId" clId="{44973584-E345-474F-BDEA-A6DB615B7B28}" dt="2024-11-12T13:41:03.149" v="1181"/>
          <ac:spMkLst>
            <pc:docMk/>
            <pc:sldMk cId="2551825901" sldId="622"/>
            <ac:spMk id="13" creationId="{6EC57DF5-99D0-3CF8-2492-BC8F47FECC2F}"/>
          </ac:spMkLst>
        </pc:spChg>
        <pc:spChg chg="add">
          <ac:chgData name="Suryacharan Bandaluppi" userId="3bda659ab81c11dd" providerId="LiveId" clId="{44973584-E345-474F-BDEA-A6DB615B7B28}" dt="2024-11-12T13:41:12.934" v="1186"/>
          <ac:spMkLst>
            <pc:docMk/>
            <pc:sldMk cId="2551825901" sldId="622"/>
            <ac:spMk id="14" creationId="{E86EE39B-3438-6543-7D11-5FC622FDD2D4}"/>
          </ac:spMkLst>
        </pc:spChg>
      </pc:sldChg>
      <pc:sldChg chg="addSp delSp modSp add mod">
        <pc:chgData name="Suryacharan Bandaluppi" userId="3bda659ab81c11dd" providerId="LiveId" clId="{44973584-E345-474F-BDEA-A6DB615B7B28}" dt="2024-11-12T14:07:27.234" v="1384" actId="1076"/>
        <pc:sldMkLst>
          <pc:docMk/>
          <pc:sldMk cId="280387624" sldId="623"/>
        </pc:sldMkLst>
        <pc:spChg chg="mod">
          <ac:chgData name="Suryacharan Bandaluppi" userId="3bda659ab81c11dd" providerId="LiveId" clId="{44973584-E345-474F-BDEA-A6DB615B7B28}" dt="2024-11-12T14:07:11.687" v="1381" actId="20577"/>
          <ac:spMkLst>
            <pc:docMk/>
            <pc:sldMk cId="280387624" sldId="623"/>
            <ac:spMk id="6" creationId="{8DC65BC9-3D17-3735-8621-6C5367F8BF44}"/>
          </ac:spMkLst>
        </pc:spChg>
        <pc:spChg chg="del">
          <ac:chgData name="Suryacharan Bandaluppi" userId="3bda659ab81c11dd" providerId="LiveId" clId="{44973584-E345-474F-BDEA-A6DB615B7B28}" dt="2024-11-12T13:45:06.252" v="1332" actId="21"/>
          <ac:spMkLst>
            <pc:docMk/>
            <pc:sldMk cId="280387624" sldId="623"/>
            <ac:spMk id="7" creationId="{5DE58C6B-CEC4-DF36-5E20-9D9EFF1EFAE9}"/>
          </ac:spMkLst>
        </pc:spChg>
        <pc:picChg chg="add mod">
          <ac:chgData name="Suryacharan Bandaluppi" userId="3bda659ab81c11dd" providerId="LiveId" clId="{44973584-E345-474F-BDEA-A6DB615B7B28}" dt="2024-11-12T14:07:27.234" v="1384" actId="1076"/>
          <ac:picMkLst>
            <pc:docMk/>
            <pc:sldMk cId="280387624" sldId="623"/>
            <ac:picMk id="2050" creationId="{7A28D4B0-689E-ADE0-993D-4DC3B6587EDD}"/>
          </ac:picMkLst>
        </pc:picChg>
      </pc:sldChg>
      <pc:sldChg chg="addSp delSp modSp add mod ord">
        <pc:chgData name="Suryacharan Bandaluppi" userId="3bda659ab81c11dd" providerId="LiveId" clId="{44973584-E345-474F-BDEA-A6DB615B7B28}" dt="2024-11-14T06:36:55.938" v="1865" actId="21"/>
        <pc:sldMkLst>
          <pc:docMk/>
          <pc:sldMk cId="191453020" sldId="624"/>
        </pc:sldMkLst>
        <pc:spChg chg="del">
          <ac:chgData name="Suryacharan Bandaluppi" userId="3bda659ab81c11dd" providerId="LiveId" clId="{44973584-E345-474F-BDEA-A6DB615B7B28}" dt="2024-11-14T06:36:55.938" v="1865" actId="21"/>
          <ac:spMkLst>
            <pc:docMk/>
            <pc:sldMk cId="191453020" sldId="624"/>
            <ac:spMk id="2" creationId="{BDE79359-8874-0405-07C6-4E0BC0EE6C5E}"/>
          </ac:spMkLst>
        </pc:spChg>
        <pc:spChg chg="mod">
          <ac:chgData name="Suryacharan Bandaluppi" userId="3bda659ab81c11dd" providerId="LiveId" clId="{44973584-E345-474F-BDEA-A6DB615B7B28}" dt="2024-11-12T14:07:02.012" v="1364" actId="6549"/>
          <ac:spMkLst>
            <pc:docMk/>
            <pc:sldMk cId="191453020" sldId="624"/>
            <ac:spMk id="6" creationId="{CD4660D2-4B9B-02EA-FE40-9572C6DB6ABA}"/>
          </ac:spMkLst>
        </pc:spChg>
        <pc:picChg chg="add mod">
          <ac:chgData name="Suryacharan Bandaluppi" userId="3bda659ab81c11dd" providerId="LiveId" clId="{44973584-E345-474F-BDEA-A6DB615B7B28}" dt="2024-11-12T14:06:03.498" v="1343"/>
          <ac:picMkLst>
            <pc:docMk/>
            <pc:sldMk cId="191453020" sldId="624"/>
            <ac:picMk id="4" creationId="{43DE9D7D-7730-CFD8-B8BA-41C4BA1818B1}"/>
          </ac:picMkLst>
        </pc:picChg>
        <pc:picChg chg="del">
          <ac:chgData name="Suryacharan Bandaluppi" userId="3bda659ab81c11dd" providerId="LiveId" clId="{44973584-E345-474F-BDEA-A6DB615B7B28}" dt="2024-11-12T14:06:02.809" v="1342" actId="21"/>
          <ac:picMkLst>
            <pc:docMk/>
            <pc:sldMk cId="191453020" sldId="624"/>
            <ac:picMk id="2050" creationId="{43DE9D7D-7730-CFD8-B8BA-41C4BA1818B1}"/>
          </ac:picMkLst>
        </pc:picChg>
        <pc:picChg chg="add mod">
          <ac:chgData name="Suryacharan Bandaluppi" userId="3bda659ab81c11dd" providerId="LiveId" clId="{44973584-E345-474F-BDEA-A6DB615B7B28}" dt="2024-11-12T14:06:56.065" v="1350" actId="1076"/>
          <ac:picMkLst>
            <pc:docMk/>
            <pc:sldMk cId="191453020" sldId="624"/>
            <ac:picMk id="3074" creationId="{E4CA219A-2E5D-2FD9-205E-9AB3999E88E1}"/>
          </ac:picMkLst>
        </pc:picChg>
      </pc:sldChg>
      <pc:sldChg chg="modSp add mod">
        <pc:chgData name="Suryacharan Bandaluppi" userId="3bda659ab81c11dd" providerId="LiveId" clId="{44973584-E345-474F-BDEA-A6DB615B7B28}" dt="2024-11-12T14:42:36.933" v="1438" actId="207"/>
        <pc:sldMkLst>
          <pc:docMk/>
          <pc:sldMk cId="1549235544" sldId="625"/>
        </pc:sldMkLst>
        <pc:spChg chg="mod">
          <ac:chgData name="Suryacharan Bandaluppi" userId="3bda659ab81c11dd" providerId="LiveId" clId="{44973584-E345-474F-BDEA-A6DB615B7B28}" dt="2024-11-12T14:42:36.933" v="1438" actId="207"/>
          <ac:spMkLst>
            <pc:docMk/>
            <pc:sldMk cId="1549235544" sldId="625"/>
            <ac:spMk id="5" creationId="{6C35726E-F655-EB8B-9032-DD0DC47C7FB1}"/>
          </ac:spMkLst>
        </pc:spChg>
      </pc:sldChg>
      <pc:sldChg chg="modSp add del mod ord">
        <pc:chgData name="Suryacharan Bandaluppi" userId="3bda659ab81c11dd" providerId="LiveId" clId="{44973584-E345-474F-BDEA-A6DB615B7B28}" dt="2024-11-14T06:38:47.433" v="1870" actId="2696"/>
        <pc:sldMkLst>
          <pc:docMk/>
          <pc:sldMk cId="2201899161" sldId="626"/>
        </pc:sldMkLst>
        <pc:spChg chg="mod">
          <ac:chgData name="Suryacharan Bandaluppi" userId="3bda659ab81c11dd" providerId="LiveId" clId="{44973584-E345-474F-BDEA-A6DB615B7B28}" dt="2024-11-14T06:38:19.827" v="1867" actId="20577"/>
          <ac:spMkLst>
            <pc:docMk/>
            <pc:sldMk cId="2201899161" sldId="626"/>
            <ac:spMk id="3" creationId="{90A1188B-6051-E9B0-9C7A-010BFCE8CAE5}"/>
          </ac:spMkLst>
        </pc:spChg>
        <pc:spChg chg="mod">
          <ac:chgData name="Suryacharan Bandaluppi" userId="3bda659ab81c11dd" providerId="LiveId" clId="{44973584-E345-474F-BDEA-A6DB615B7B28}" dt="2024-11-13T13:57:45.917" v="1616" actId="1076"/>
          <ac:spMkLst>
            <pc:docMk/>
            <pc:sldMk cId="2201899161" sldId="626"/>
            <ac:spMk id="4" creationId="{B4FD91C8-BE16-9D89-7717-C409BC9F1A7A}"/>
          </ac:spMkLst>
        </pc:spChg>
      </pc:sldChg>
      <pc:sldChg chg="add ord">
        <pc:chgData name="Suryacharan Bandaluppi" userId="3bda659ab81c11dd" providerId="LiveId" clId="{44973584-E345-474F-BDEA-A6DB615B7B28}" dt="2024-11-14T07:01:03.969" v="1875"/>
        <pc:sldMkLst>
          <pc:docMk/>
          <pc:sldMk cId="2629976164" sldId="626"/>
        </pc:sldMkLst>
      </pc:sldChg>
      <pc:sldChg chg="add ord">
        <pc:chgData name="Suryacharan Bandaluppi" userId="3bda659ab81c11dd" providerId="LiveId" clId="{44973584-E345-474F-BDEA-A6DB615B7B28}" dt="2024-12-02T04:23:35.365" v="2154" actId="20578"/>
        <pc:sldMkLst>
          <pc:docMk/>
          <pc:sldMk cId="2270171767" sldId="627"/>
        </pc:sldMkLst>
      </pc:sldChg>
      <pc:sldChg chg="addSp delSp modSp add del mod">
        <pc:chgData name="Suryacharan Bandaluppi" userId="3bda659ab81c11dd" providerId="LiveId" clId="{44973584-E345-474F-BDEA-A6DB615B7B28}" dt="2024-11-14T06:38:58.928" v="1872" actId="2696"/>
        <pc:sldMkLst>
          <pc:docMk/>
          <pc:sldMk cId="3870069000" sldId="627"/>
        </pc:sldMkLst>
        <pc:spChg chg="del mod">
          <ac:chgData name="Suryacharan Bandaluppi" userId="3bda659ab81c11dd" providerId="LiveId" clId="{44973584-E345-474F-BDEA-A6DB615B7B28}" dt="2024-11-13T14:00:01.628" v="1635" actId="21"/>
          <ac:spMkLst>
            <pc:docMk/>
            <pc:sldMk cId="3870069000" sldId="627"/>
            <ac:spMk id="3" creationId="{AF81FE11-830A-494A-148F-698B676EC071}"/>
          </ac:spMkLst>
        </pc:spChg>
        <pc:picChg chg="add mod">
          <ac:chgData name="Suryacharan Bandaluppi" userId="3bda659ab81c11dd" providerId="LiveId" clId="{44973584-E345-474F-BDEA-A6DB615B7B28}" dt="2024-11-13T13:59:56.882" v="1634" actId="1076"/>
          <ac:picMkLst>
            <pc:docMk/>
            <pc:sldMk cId="3870069000" sldId="627"/>
            <ac:picMk id="1026" creationId="{47D6435B-7BCC-B25D-167A-5C3AB1368D95}"/>
          </ac:picMkLst>
        </pc:picChg>
        <pc:picChg chg="add mod">
          <ac:chgData name="Suryacharan Bandaluppi" userId="3bda659ab81c11dd" providerId="LiveId" clId="{44973584-E345-474F-BDEA-A6DB615B7B28}" dt="2024-11-13T14:00:10.949" v="1637" actId="1076"/>
          <ac:picMkLst>
            <pc:docMk/>
            <pc:sldMk cId="3870069000" sldId="627"/>
            <ac:picMk id="1028" creationId="{861FC3A0-28D9-5CAB-1DDF-E80D68EB15ED}"/>
          </ac:picMkLst>
        </pc:picChg>
      </pc:sldChg>
      <pc:sldChg chg="addSp delSp modSp add mod">
        <pc:chgData name="Suryacharan Bandaluppi" userId="3bda659ab81c11dd" providerId="LiveId" clId="{44973584-E345-474F-BDEA-A6DB615B7B28}" dt="2024-11-13T15:03:55.577" v="1848" actId="14100"/>
        <pc:sldMkLst>
          <pc:docMk/>
          <pc:sldMk cId="2845426946" sldId="628"/>
        </pc:sldMkLst>
        <pc:spChg chg="mod">
          <ac:chgData name="Suryacharan Bandaluppi" userId="3bda659ab81c11dd" providerId="LiveId" clId="{44973584-E345-474F-BDEA-A6DB615B7B28}" dt="2024-11-13T14:52:27.029" v="1773" actId="207"/>
          <ac:spMkLst>
            <pc:docMk/>
            <pc:sldMk cId="2845426946" sldId="628"/>
            <ac:spMk id="3" creationId="{543D6EA9-AC5D-FCA7-CA6A-B81CDCE9EE18}"/>
          </ac:spMkLst>
        </pc:spChg>
        <pc:spChg chg="add del mod">
          <ac:chgData name="Suryacharan Bandaluppi" userId="3bda659ab81c11dd" providerId="LiveId" clId="{44973584-E345-474F-BDEA-A6DB615B7B28}" dt="2024-11-13T14:49:56.674" v="1661" actId="21"/>
          <ac:spMkLst>
            <pc:docMk/>
            <pc:sldMk cId="2845426946" sldId="628"/>
            <ac:spMk id="5" creationId="{A28DB613-F40A-F0ED-86CE-54E8A414CEAB}"/>
          </ac:spMkLst>
        </pc:spChg>
        <pc:spChg chg="add mod">
          <ac:chgData name="Suryacharan Bandaluppi" userId="3bda659ab81c11dd" providerId="LiveId" clId="{44973584-E345-474F-BDEA-A6DB615B7B28}" dt="2024-11-13T14:50:34.933" v="1668"/>
          <ac:spMkLst>
            <pc:docMk/>
            <pc:sldMk cId="2845426946" sldId="628"/>
            <ac:spMk id="6" creationId="{A28DB613-F40A-F0ED-86CE-54E8A414CEAB}"/>
          </ac:spMkLst>
        </pc:spChg>
        <pc:spChg chg="add mod">
          <ac:chgData name="Suryacharan Bandaluppi" userId="3bda659ab81c11dd" providerId="LiveId" clId="{44973584-E345-474F-BDEA-A6DB615B7B28}" dt="2024-11-13T14:52:43.496" v="1775"/>
          <ac:spMkLst>
            <pc:docMk/>
            <pc:sldMk cId="2845426946" sldId="628"/>
            <ac:spMk id="7" creationId="{B511D54C-B4F2-1624-7C97-F7ADA13090A3}"/>
          </ac:spMkLst>
        </pc:spChg>
        <pc:spChg chg="add mod">
          <ac:chgData name="Suryacharan Bandaluppi" userId="3bda659ab81c11dd" providerId="LiveId" clId="{44973584-E345-474F-BDEA-A6DB615B7B28}" dt="2024-11-13T15:02:24.603" v="1838" actId="207"/>
          <ac:spMkLst>
            <pc:docMk/>
            <pc:sldMk cId="2845426946" sldId="628"/>
            <ac:spMk id="8" creationId="{68100AE6-2371-626E-FBC8-1B436812223A}"/>
          </ac:spMkLst>
        </pc:spChg>
        <pc:spChg chg="add mod">
          <ac:chgData name="Suryacharan Bandaluppi" userId="3bda659ab81c11dd" providerId="LiveId" clId="{44973584-E345-474F-BDEA-A6DB615B7B28}" dt="2024-11-13T15:03:55.577" v="1848" actId="14100"/>
          <ac:spMkLst>
            <pc:docMk/>
            <pc:sldMk cId="2845426946" sldId="628"/>
            <ac:spMk id="9" creationId="{24C055FD-04A2-065E-F164-AF5A5C396A62}"/>
          </ac:spMkLst>
        </pc:spChg>
        <pc:graphicFrameChg chg="add mod modGraphic">
          <ac:chgData name="Suryacharan Bandaluppi" userId="3bda659ab81c11dd" providerId="LiveId" clId="{44973584-E345-474F-BDEA-A6DB615B7B28}" dt="2024-11-13T14:57:52.708" v="1810" actId="255"/>
          <ac:graphicFrameMkLst>
            <pc:docMk/>
            <pc:sldMk cId="2845426946" sldId="628"/>
            <ac:graphicFrameMk id="2" creationId="{F0CDE50F-5888-A54D-95C1-3107BF769C6C}"/>
          </ac:graphicFrameMkLst>
        </pc:graphicFrameChg>
        <pc:graphicFrameChg chg="add mod">
          <ac:chgData name="Suryacharan Bandaluppi" userId="3bda659ab81c11dd" providerId="LiveId" clId="{44973584-E345-474F-BDEA-A6DB615B7B28}" dt="2024-11-13T14:53:39.679" v="1780"/>
          <ac:graphicFrameMkLst>
            <pc:docMk/>
            <pc:sldMk cId="2845426946" sldId="628"/>
            <ac:graphicFrameMk id="10" creationId="{A7B6E4F2-4CAA-9844-9324-3FF8217CCE8A}"/>
          </ac:graphicFrameMkLst>
        </pc:graphicFrameChg>
        <pc:graphicFrameChg chg="add mod">
          <ac:chgData name="Suryacharan Bandaluppi" userId="3bda659ab81c11dd" providerId="LiveId" clId="{44973584-E345-474F-BDEA-A6DB615B7B28}" dt="2024-11-13T14:53:39.679" v="1780"/>
          <ac:graphicFrameMkLst>
            <pc:docMk/>
            <pc:sldMk cId="2845426946" sldId="628"/>
            <ac:graphicFrameMk id="11" creationId="{2C255572-15E4-6726-B6F3-7C393DCF2920}"/>
          </ac:graphicFrameMkLst>
        </pc:graphicFrameChg>
        <pc:graphicFrameChg chg="add mod">
          <ac:chgData name="Suryacharan Bandaluppi" userId="3bda659ab81c11dd" providerId="LiveId" clId="{44973584-E345-474F-BDEA-A6DB615B7B28}" dt="2024-11-13T14:53:39.679" v="1780"/>
          <ac:graphicFrameMkLst>
            <pc:docMk/>
            <pc:sldMk cId="2845426946" sldId="628"/>
            <ac:graphicFrameMk id="12" creationId="{D36874E0-E257-F6A6-085A-43970698C256}"/>
          </ac:graphicFrameMkLst>
        </pc:graphicFrameChg>
        <pc:graphicFrameChg chg="add mod">
          <ac:chgData name="Suryacharan Bandaluppi" userId="3bda659ab81c11dd" providerId="LiveId" clId="{44973584-E345-474F-BDEA-A6DB615B7B28}" dt="2024-11-13T14:53:53.120" v="1782" actId="1076"/>
          <ac:graphicFrameMkLst>
            <pc:docMk/>
            <pc:sldMk cId="2845426946" sldId="628"/>
            <ac:graphicFrameMk id="13" creationId="{A856A932-3E46-FFE1-D11E-DC6BAC8475D1}"/>
          </ac:graphicFrameMkLst>
        </pc:graphicFrameChg>
        <pc:graphicFrameChg chg="add mod modGraphic">
          <ac:chgData name="Suryacharan Bandaluppi" userId="3bda659ab81c11dd" providerId="LiveId" clId="{44973584-E345-474F-BDEA-A6DB615B7B28}" dt="2024-11-13T14:58:50.628" v="1817" actId="1076"/>
          <ac:graphicFrameMkLst>
            <pc:docMk/>
            <pc:sldMk cId="2845426946" sldId="628"/>
            <ac:graphicFrameMk id="14" creationId="{D3329058-F5EF-59A2-DC95-9B3AE2EBEA94}"/>
          </ac:graphicFrameMkLst>
        </pc:graphicFrameChg>
        <pc:graphicFrameChg chg="add mod">
          <ac:chgData name="Suryacharan Bandaluppi" userId="3bda659ab81c11dd" providerId="LiveId" clId="{44973584-E345-474F-BDEA-A6DB615B7B28}" dt="2024-11-13T14:55:15.196" v="1793"/>
          <ac:graphicFrameMkLst>
            <pc:docMk/>
            <pc:sldMk cId="2845426946" sldId="628"/>
            <ac:graphicFrameMk id="15" creationId="{916E437A-982F-654D-DDA1-94E21F0BBB2E}"/>
          </ac:graphicFrameMkLst>
        </pc:graphicFrameChg>
        <pc:graphicFrameChg chg="add mod">
          <ac:chgData name="Suryacharan Bandaluppi" userId="3bda659ab81c11dd" providerId="LiveId" clId="{44973584-E345-474F-BDEA-A6DB615B7B28}" dt="2024-11-13T14:55:15.196" v="1793"/>
          <ac:graphicFrameMkLst>
            <pc:docMk/>
            <pc:sldMk cId="2845426946" sldId="628"/>
            <ac:graphicFrameMk id="16" creationId="{0279BB5C-D172-5CD2-75F6-28286828ECF4}"/>
          </ac:graphicFrameMkLst>
        </pc:graphicFrameChg>
        <pc:graphicFrameChg chg="add mod">
          <ac:chgData name="Suryacharan Bandaluppi" userId="3bda659ab81c11dd" providerId="LiveId" clId="{44973584-E345-474F-BDEA-A6DB615B7B28}" dt="2024-11-13T14:55:15.196" v="1793"/>
          <ac:graphicFrameMkLst>
            <pc:docMk/>
            <pc:sldMk cId="2845426946" sldId="628"/>
            <ac:graphicFrameMk id="17" creationId="{72B71D76-DBC4-41FD-7D13-156D9B148696}"/>
          </ac:graphicFrameMkLst>
        </pc:graphicFrameChg>
        <pc:graphicFrameChg chg="add del mod">
          <ac:chgData name="Suryacharan Bandaluppi" userId="3bda659ab81c11dd" providerId="LiveId" clId="{44973584-E345-474F-BDEA-A6DB615B7B28}" dt="2024-11-13T14:55:17.188" v="1795" actId="21"/>
          <ac:graphicFrameMkLst>
            <pc:docMk/>
            <pc:sldMk cId="2845426946" sldId="628"/>
            <ac:graphicFrameMk id="18" creationId="{5D1FEDF6-5393-56DD-2944-FCCE2CD3C55C}"/>
          </ac:graphicFrameMkLst>
        </pc:graphicFrameChg>
        <pc:graphicFrameChg chg="add mod">
          <ac:chgData name="Suryacharan Bandaluppi" userId="3bda659ab81c11dd" providerId="LiveId" clId="{44973584-E345-474F-BDEA-A6DB615B7B28}" dt="2024-11-13T14:55:26.293" v="1797"/>
          <ac:graphicFrameMkLst>
            <pc:docMk/>
            <pc:sldMk cId="2845426946" sldId="628"/>
            <ac:graphicFrameMk id="19" creationId="{533E8ABB-945E-FB46-D126-1890022F46F7}"/>
          </ac:graphicFrameMkLst>
        </pc:graphicFrameChg>
        <pc:graphicFrameChg chg="add mod">
          <ac:chgData name="Suryacharan Bandaluppi" userId="3bda659ab81c11dd" providerId="LiveId" clId="{44973584-E345-474F-BDEA-A6DB615B7B28}" dt="2024-11-13T14:55:26.293" v="1797"/>
          <ac:graphicFrameMkLst>
            <pc:docMk/>
            <pc:sldMk cId="2845426946" sldId="628"/>
            <ac:graphicFrameMk id="20" creationId="{AFDCAD6B-592D-73C1-03A9-974EE2DFCA74}"/>
          </ac:graphicFrameMkLst>
        </pc:graphicFrameChg>
        <pc:graphicFrameChg chg="add mod">
          <ac:chgData name="Suryacharan Bandaluppi" userId="3bda659ab81c11dd" providerId="LiveId" clId="{44973584-E345-474F-BDEA-A6DB615B7B28}" dt="2024-11-13T14:55:26.293" v="1797"/>
          <ac:graphicFrameMkLst>
            <pc:docMk/>
            <pc:sldMk cId="2845426946" sldId="628"/>
            <ac:graphicFrameMk id="21" creationId="{456FA865-D95B-ED8A-1D7A-D59753F47F36}"/>
          </ac:graphicFrameMkLst>
        </pc:graphicFrameChg>
        <pc:graphicFrameChg chg="add mod">
          <ac:chgData name="Suryacharan Bandaluppi" userId="3bda659ab81c11dd" providerId="LiveId" clId="{44973584-E345-474F-BDEA-A6DB615B7B28}" dt="2024-11-13T14:55:26.293" v="1797"/>
          <ac:graphicFrameMkLst>
            <pc:docMk/>
            <pc:sldMk cId="2845426946" sldId="628"/>
            <ac:graphicFrameMk id="22" creationId="{5CE766A7-6543-F0D6-894A-5D1137AB809A}"/>
          </ac:graphicFrameMkLst>
        </pc:graphicFrameChg>
        <pc:graphicFrameChg chg="add del mod">
          <ac:chgData name="Suryacharan Bandaluppi" userId="3bda659ab81c11dd" providerId="LiveId" clId="{44973584-E345-474F-BDEA-A6DB615B7B28}" dt="2024-11-13T15:00:10.365" v="1826" actId="21"/>
          <ac:graphicFrameMkLst>
            <pc:docMk/>
            <pc:sldMk cId="2845426946" sldId="628"/>
            <ac:graphicFrameMk id="23" creationId="{A5569888-B841-ACD4-4DD5-AE86A25904A0}"/>
          </ac:graphicFrameMkLst>
        </pc:graphicFrameChg>
        <pc:graphicFrameChg chg="add del mod">
          <ac:chgData name="Suryacharan Bandaluppi" userId="3bda659ab81c11dd" providerId="LiveId" clId="{44973584-E345-474F-BDEA-A6DB615B7B28}" dt="2024-11-13T15:00:02.595" v="1825" actId="21"/>
          <ac:graphicFrameMkLst>
            <pc:docMk/>
            <pc:sldMk cId="2845426946" sldId="628"/>
            <ac:graphicFrameMk id="24" creationId="{C8BCDD5E-40BC-5C74-548A-D085EB81CE23}"/>
          </ac:graphicFrameMkLst>
        </pc:graphicFrameChg>
        <pc:graphicFrameChg chg="add del mod">
          <ac:chgData name="Suryacharan Bandaluppi" userId="3bda659ab81c11dd" providerId="LiveId" clId="{44973584-E345-474F-BDEA-A6DB615B7B28}" dt="2024-11-13T14:59:53.095" v="1824" actId="21"/>
          <ac:graphicFrameMkLst>
            <pc:docMk/>
            <pc:sldMk cId="2845426946" sldId="628"/>
            <ac:graphicFrameMk id="25" creationId="{0F1D9EB9-08F6-3130-53D9-4F00CA0A4FDF}"/>
          </ac:graphicFrameMkLst>
        </pc:graphicFrameChg>
        <pc:graphicFrameChg chg="add del mod">
          <ac:chgData name="Suryacharan Bandaluppi" userId="3bda659ab81c11dd" providerId="LiveId" clId="{44973584-E345-474F-BDEA-A6DB615B7B28}" dt="2024-11-13T14:59:39.140" v="1822" actId="21"/>
          <ac:graphicFrameMkLst>
            <pc:docMk/>
            <pc:sldMk cId="2845426946" sldId="628"/>
            <ac:graphicFrameMk id="26" creationId="{AF774CAF-8D5E-3F0A-79AB-3656A560B470}"/>
          </ac:graphicFrameMkLst>
        </pc:graphicFrameChg>
        <pc:graphicFrameChg chg="add mod modGraphic">
          <ac:chgData name="Suryacharan Bandaluppi" userId="3bda659ab81c11dd" providerId="LiveId" clId="{44973584-E345-474F-BDEA-A6DB615B7B28}" dt="2024-11-13T15:00:44.445" v="1831" actId="255"/>
          <ac:graphicFrameMkLst>
            <pc:docMk/>
            <pc:sldMk cId="2845426946" sldId="628"/>
            <ac:graphicFrameMk id="27" creationId="{4AEF006D-6362-F469-FFED-D5F022F2C3B1}"/>
          </ac:graphicFrameMkLst>
        </pc:graphicFrameChg>
      </pc:sldChg>
      <pc:sldChg chg="addSp delSp modSp add mod">
        <pc:chgData name="Suryacharan Bandaluppi" userId="3bda659ab81c11dd" providerId="LiveId" clId="{44973584-E345-474F-BDEA-A6DB615B7B28}" dt="2024-11-13T15:06:54.729" v="1864" actId="1076"/>
        <pc:sldMkLst>
          <pc:docMk/>
          <pc:sldMk cId="4012304766" sldId="629"/>
        </pc:sldMkLst>
        <pc:graphicFrameChg chg="add del mod">
          <ac:chgData name="Suryacharan Bandaluppi" userId="3bda659ab81c11dd" providerId="LiveId" clId="{44973584-E345-474F-BDEA-A6DB615B7B28}" dt="2024-11-13T15:05:53.544" v="1852" actId="21"/>
          <ac:graphicFrameMkLst>
            <pc:docMk/>
            <pc:sldMk cId="4012304766" sldId="629"/>
            <ac:graphicFrameMk id="2" creationId="{11170701-7A1D-99D0-409B-E9762F7CD086}"/>
          </ac:graphicFrameMkLst>
        </pc:graphicFrameChg>
        <pc:graphicFrameChg chg="del">
          <ac:chgData name="Suryacharan Bandaluppi" userId="3bda659ab81c11dd" providerId="LiveId" clId="{44973584-E345-474F-BDEA-A6DB615B7B28}" dt="2024-11-13T15:05:51.367" v="1850" actId="21"/>
          <ac:graphicFrameMkLst>
            <pc:docMk/>
            <pc:sldMk cId="4012304766" sldId="629"/>
            <ac:graphicFrameMk id="18" creationId="{11170701-7A1D-99D0-409B-E9762F7CD086}"/>
          </ac:graphicFrameMkLst>
        </pc:graphicFrameChg>
        <pc:picChg chg="add mod">
          <ac:chgData name="Suryacharan Bandaluppi" userId="3bda659ab81c11dd" providerId="LiveId" clId="{44973584-E345-474F-BDEA-A6DB615B7B28}" dt="2024-11-13T15:06:54.729" v="1864" actId="1076"/>
          <ac:picMkLst>
            <pc:docMk/>
            <pc:sldMk cId="4012304766" sldId="629"/>
            <ac:picMk id="2050" creationId="{E9F78B8E-4CF7-8EFC-DDD0-D4D699E7E095}"/>
          </ac:picMkLst>
        </pc:picChg>
      </pc:sldChg>
      <pc:sldChg chg="modSp add mod">
        <pc:chgData name="Suryacharan Bandaluppi" userId="3bda659ab81c11dd" providerId="LiveId" clId="{44973584-E345-474F-BDEA-A6DB615B7B28}" dt="2024-12-02T03:44:40.858" v="2129" actId="123"/>
        <pc:sldMkLst>
          <pc:docMk/>
          <pc:sldMk cId="2842763713" sldId="630"/>
        </pc:sldMkLst>
        <pc:graphicFrameChg chg="mod modGraphic">
          <ac:chgData name="Suryacharan Bandaluppi" userId="3bda659ab81c11dd" providerId="LiveId" clId="{44973584-E345-474F-BDEA-A6DB615B7B28}" dt="2024-12-02T03:44:40.858" v="2129" actId="123"/>
          <ac:graphicFrameMkLst>
            <pc:docMk/>
            <pc:sldMk cId="2842763713" sldId="630"/>
            <ac:graphicFrameMk id="233" creationId="{71D9FF60-EA01-F8D0-8509-0A701F21354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12/2/2024</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12/2/2024</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dt" idx="10"/>
          </p:nvPr>
        </p:nvSpPr>
        <p:spPr>
          <a:xfrm>
            <a:off x="3993485" y="3"/>
            <a:ext cx="3058251" cy="466379"/>
          </a:xfrm>
          <a:prstGeom prst="rect">
            <a:avLst/>
          </a:prstGeom>
          <a:noFill/>
          <a:ln>
            <a:noFill/>
          </a:ln>
        </p:spPr>
        <p:txBody>
          <a:bodyPr spcFirstLastPara="1" wrap="square" lIns="88400" tIns="44200" rIns="88400" bIns="44200" anchor="t" anchorCtr="0">
            <a:noAutofit/>
          </a:bodyPr>
          <a:lstStyle/>
          <a:p>
            <a:pPr marL="0" lvl="0" indent="0" algn="r" rtl="0">
              <a:spcBef>
                <a:spcPts val="0"/>
              </a:spcBef>
              <a:spcAft>
                <a:spcPts val="0"/>
              </a:spcAft>
              <a:buNone/>
            </a:pPr>
            <a:r>
              <a:rPr lang="en-US">
                <a:latin typeface="Arial"/>
                <a:ea typeface="Arial"/>
                <a:cs typeface="Arial"/>
                <a:sym typeface="Arial"/>
              </a:rPr>
              <a:t>9/25/2024</a:t>
            </a:r>
            <a:endParaRPr>
              <a:latin typeface="Arial"/>
              <a:ea typeface="Arial"/>
              <a:cs typeface="Arial"/>
              <a:sym typeface="Arial"/>
            </a:endParaRPr>
          </a:p>
        </p:txBody>
      </p:sp>
      <p:sp>
        <p:nvSpPr>
          <p:cNvPr id="89" name="Google Shape;89;p1:notes"/>
          <p:cNvSpPr txBox="1">
            <a:spLocks noGrp="1"/>
          </p:cNvSpPr>
          <p:nvPr>
            <p:ph type="sldNum" idx="12"/>
          </p:nvPr>
        </p:nvSpPr>
        <p:spPr>
          <a:xfrm>
            <a:off x="3993485" y="8841186"/>
            <a:ext cx="3058251" cy="466379"/>
          </a:xfrm>
          <a:prstGeom prst="rect">
            <a:avLst/>
          </a:prstGeom>
          <a:noFill/>
          <a:ln>
            <a:noFill/>
          </a:ln>
        </p:spPr>
        <p:txBody>
          <a:bodyPr spcFirstLastPara="1" wrap="square" lIns="88400" tIns="44200" rIns="88400" bIns="44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90" name="Google Shape;90;p1: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58" name="Google Shape;158;p10: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64" name="Google Shape;164;p11: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70" name="Google Shape;170;p1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76" name="Google Shape;176;p13: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82" name="Google Shape;182;p14: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88" name="Google Shape;188;p15: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94" name="Google Shape;194;p16: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00" name="Google Shape;200;p17: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06" name="Google Shape;206;p18: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12" name="Google Shape;212;p19: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05" name="Google Shape;105;p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18" name="Google Shape;218;p20: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f8ad8fa811_5_41:notes"/>
          <p:cNvSpPr txBox="1">
            <a:spLocks noGrp="1"/>
          </p:cNvSpPr>
          <p:nvPr>
            <p:ph type="body" idx="1"/>
          </p:nvPr>
        </p:nvSpPr>
        <p:spPr>
          <a:xfrm>
            <a:off x="704104" y="4422135"/>
            <a:ext cx="5645100" cy="4188300"/>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24" name="Google Shape;224;g2f8ad8fa811_5_41: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30" name="Google Shape;230;p21: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a:extLst>
            <a:ext uri="{FF2B5EF4-FFF2-40B4-BE49-F238E27FC236}">
              <a16:creationId xmlns:a16="http://schemas.microsoft.com/office/drawing/2014/main" id="{CFA115CE-8FF1-F4C5-0836-7BC045EE5D54}"/>
            </a:ext>
          </a:extLst>
        </p:cNvPr>
        <p:cNvGrpSpPr/>
        <p:nvPr/>
      </p:nvGrpSpPr>
      <p:grpSpPr>
        <a:xfrm>
          <a:off x="0" y="0"/>
          <a:ext cx="0" cy="0"/>
          <a:chOff x="0" y="0"/>
          <a:chExt cx="0" cy="0"/>
        </a:xfrm>
      </p:grpSpPr>
      <p:sp>
        <p:nvSpPr>
          <p:cNvPr id="229" name="Google Shape;229;p21:notes">
            <a:extLst>
              <a:ext uri="{FF2B5EF4-FFF2-40B4-BE49-F238E27FC236}">
                <a16:creationId xmlns:a16="http://schemas.microsoft.com/office/drawing/2014/main" id="{6A7906E0-6567-5FDC-4537-AC27EFAECCF3}"/>
              </a:ext>
            </a:extLst>
          </p:cNvPr>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30" name="Google Shape;230;p21:notes">
            <a:extLst>
              <a:ext uri="{FF2B5EF4-FFF2-40B4-BE49-F238E27FC236}">
                <a16:creationId xmlns:a16="http://schemas.microsoft.com/office/drawing/2014/main" id="{E3F489E0-75EB-168F-953A-4269ACD53F6D}"/>
              </a:ext>
            </a:extLst>
          </p:cNvPr>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16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42" name="Google Shape;242;p2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
          </p:nvPr>
        </p:nvSpPr>
        <p:spPr/>
        <p:txBody>
          <a:bodyPr/>
          <a:lstStyle/>
          <a:p>
            <a:pPr>
              <a:defRPr/>
            </a:pPr>
            <a:fld id="{359EE361-C4F1-4342-B028-006FB78D7A8B}" type="datetime1">
              <a:rPr lang="en-US" smtClean="0"/>
              <a:pPr>
                <a:defRPr/>
              </a:pPr>
              <a:t>12/2/2024</a:t>
            </a:fld>
            <a:endParaRPr lang="en-US"/>
          </a:p>
        </p:txBody>
      </p:sp>
      <p:sp>
        <p:nvSpPr>
          <p:cNvPr id="5" name="Slide Number Placeholder 4"/>
          <p:cNvSpPr>
            <a:spLocks noGrp="1"/>
          </p:cNvSpPr>
          <p:nvPr>
            <p:ph type="sldNum" sz="quarter" idx="5"/>
          </p:nvPr>
        </p:nvSpPr>
        <p:spPr/>
        <p:txBody>
          <a:bodyPr/>
          <a:lstStyle/>
          <a:p>
            <a:pPr>
              <a:defRPr/>
            </a:pPr>
            <a:fld id="{67998F51-7187-4090-9CAB-E171F69C7EA2}" type="slidenum">
              <a:rPr lang="en-US" smtClean="0"/>
              <a:pPr>
                <a:defRPr/>
              </a:pPr>
              <a:t>32</a:t>
            </a:fld>
            <a:endParaRPr lang="en-US"/>
          </a:p>
        </p:txBody>
      </p:sp>
    </p:spTree>
    <p:extLst>
      <p:ext uri="{BB962C8B-B14F-4D97-AF65-F5344CB8AC3E}">
        <p14:creationId xmlns:p14="http://schemas.microsoft.com/office/powerpoint/2010/main" val="4269808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50" name="Google Shape;250;p23: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57" name="Google Shape;257;p24: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64" name="Google Shape;264;p25: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271" name="Google Shape;271;p26: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13" name="Google Shape;113;p3: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27" name="Google Shape;127;p5: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20" name="Google Shape;120;p4: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40" name="Google Shape;140;p7: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46" name="Google Shape;146;p8: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52" name="Google Shape;152;p9: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sldNum" idx="12"/>
          </p:nvPr>
        </p:nvSpPr>
        <p:spPr>
          <a:xfrm>
            <a:off x="7239000" y="6510785"/>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1200" b="0" i="0" u="none" strike="noStrike" cap="none">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969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1" name="Google Shape;2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dt" idx="10"/>
          </p:nvPr>
        </p:nvSpPr>
        <p:spPr>
          <a:xfrm>
            <a:off x="1106003" y="6441055"/>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7239000" y="6451035"/>
            <a:ext cx="1905000" cy="3143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800">
                <a:solidFill>
                  <a:srgbClr val="000066"/>
                </a:solidFill>
                <a:latin typeface="Times New Roman"/>
                <a:ea typeface="Times New Roman"/>
                <a:cs typeface="Times New Roman"/>
                <a:sym typeface="Times New Roman"/>
              </a:defRPr>
            </a:lvl1pPr>
            <a:lvl2pPr marL="0" marR="0" lvl="1" indent="0" algn="r" rtl="0">
              <a:spcBef>
                <a:spcPts val="0"/>
              </a:spcBef>
              <a:spcAft>
                <a:spcPts val="0"/>
              </a:spcAft>
              <a:buNone/>
              <a:defRPr sz="1800">
                <a:solidFill>
                  <a:srgbClr val="000066"/>
                </a:solidFill>
                <a:latin typeface="Times New Roman"/>
                <a:ea typeface="Times New Roman"/>
                <a:cs typeface="Times New Roman"/>
                <a:sym typeface="Times New Roman"/>
              </a:defRPr>
            </a:lvl2pPr>
            <a:lvl3pPr marL="0" marR="0" lvl="2" indent="0" algn="r" rtl="0">
              <a:spcBef>
                <a:spcPts val="0"/>
              </a:spcBef>
              <a:spcAft>
                <a:spcPts val="0"/>
              </a:spcAft>
              <a:buNone/>
              <a:defRPr sz="1800">
                <a:solidFill>
                  <a:srgbClr val="000066"/>
                </a:solidFill>
                <a:latin typeface="Times New Roman"/>
                <a:ea typeface="Times New Roman"/>
                <a:cs typeface="Times New Roman"/>
                <a:sym typeface="Times New Roman"/>
              </a:defRPr>
            </a:lvl3pPr>
            <a:lvl4pPr marL="0" marR="0" lvl="3" indent="0" algn="r" rtl="0">
              <a:spcBef>
                <a:spcPts val="0"/>
              </a:spcBef>
              <a:spcAft>
                <a:spcPts val="0"/>
              </a:spcAft>
              <a:buNone/>
              <a:defRPr sz="1800">
                <a:solidFill>
                  <a:srgbClr val="000066"/>
                </a:solidFill>
                <a:latin typeface="Times New Roman"/>
                <a:ea typeface="Times New Roman"/>
                <a:cs typeface="Times New Roman"/>
                <a:sym typeface="Times New Roman"/>
              </a:defRPr>
            </a:lvl4pPr>
            <a:lvl5pPr marL="0" marR="0" lvl="4" indent="0" algn="r" rtl="0">
              <a:spcBef>
                <a:spcPts val="0"/>
              </a:spcBef>
              <a:spcAft>
                <a:spcPts val="0"/>
              </a:spcAft>
              <a:buNone/>
              <a:defRPr sz="1800">
                <a:solidFill>
                  <a:srgbClr val="000066"/>
                </a:solidFill>
                <a:latin typeface="Times New Roman"/>
                <a:ea typeface="Times New Roman"/>
                <a:cs typeface="Times New Roman"/>
                <a:sym typeface="Times New Roman"/>
              </a:defRPr>
            </a:lvl5pPr>
            <a:lvl6pPr marL="0" marR="0" lvl="5" indent="0" algn="r" rtl="0">
              <a:spcBef>
                <a:spcPts val="0"/>
              </a:spcBef>
              <a:spcAft>
                <a:spcPts val="0"/>
              </a:spcAft>
              <a:buNone/>
              <a:defRPr sz="1800">
                <a:solidFill>
                  <a:srgbClr val="000066"/>
                </a:solidFill>
                <a:latin typeface="Times New Roman"/>
                <a:ea typeface="Times New Roman"/>
                <a:cs typeface="Times New Roman"/>
                <a:sym typeface="Times New Roman"/>
              </a:defRPr>
            </a:lvl6pPr>
            <a:lvl7pPr marL="0" marR="0" lvl="6" indent="0" algn="r" rtl="0">
              <a:spcBef>
                <a:spcPts val="0"/>
              </a:spcBef>
              <a:spcAft>
                <a:spcPts val="0"/>
              </a:spcAft>
              <a:buNone/>
              <a:defRPr sz="1800">
                <a:solidFill>
                  <a:srgbClr val="000066"/>
                </a:solidFill>
                <a:latin typeface="Times New Roman"/>
                <a:ea typeface="Times New Roman"/>
                <a:cs typeface="Times New Roman"/>
                <a:sym typeface="Times New Roman"/>
              </a:defRPr>
            </a:lvl7pPr>
            <a:lvl8pPr marL="0" marR="0" lvl="7" indent="0" algn="r" rtl="0">
              <a:spcBef>
                <a:spcPts val="0"/>
              </a:spcBef>
              <a:spcAft>
                <a:spcPts val="0"/>
              </a:spcAft>
              <a:buNone/>
              <a:defRPr sz="1800">
                <a:solidFill>
                  <a:srgbClr val="000066"/>
                </a:solidFill>
                <a:latin typeface="Times New Roman"/>
                <a:ea typeface="Times New Roman"/>
                <a:cs typeface="Times New Roman"/>
                <a:sym typeface="Times New Roman"/>
              </a:defRPr>
            </a:lvl8pPr>
            <a:lvl9pPr marL="0" marR="0" lvl="8" indent="0" algn="r" rtl="0">
              <a:spcBef>
                <a:spcPts val="0"/>
              </a:spcBef>
              <a:spcAft>
                <a:spcPts val="0"/>
              </a:spcAft>
              <a:buNone/>
              <a:defRPr sz="18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617277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6" name="Google Shape;26;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7239000" y="6262688"/>
            <a:ext cx="1905000" cy="3143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r"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r"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r"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r"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r"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r"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r"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r"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089249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1" name="Google Shape;31;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3169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7" name="Google Shape;37;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8" name="Google Shape;38;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11375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Google Shape;45;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6" name="Google Shape;46;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7" name="Google Shape;47;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 name="Google Shape;48;p7"/>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3248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3" name="Google Shape;53;p8"/>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55" name="Google Shape;55;p8"/>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470283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8" name="Google Shape;58;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688899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65" name="Google Shape;65;p10"/>
          <p:cNvSpPr>
            <a:spLocks noGrp="1"/>
          </p:cNvSpPr>
          <p:nvPr>
            <p:ph type="pic" idx="2"/>
          </p:nvPr>
        </p:nvSpPr>
        <p:spPr>
          <a:xfrm>
            <a:off x="1792288" y="612775"/>
            <a:ext cx="5486400" cy="4114800"/>
          </a:xfrm>
          <a:prstGeom prst="rect">
            <a:avLst/>
          </a:prstGeom>
          <a:noFill/>
          <a:ln>
            <a:noFill/>
          </a:ln>
        </p:spPr>
      </p:sp>
      <p:sp>
        <p:nvSpPr>
          <p:cNvPr id="66" name="Google Shape;66;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67" name="Google Shape;67;p10"/>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96765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2" name="Google Shape;72;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853670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488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ntent" type="objOnly">
  <p:cSld name="Content">
    <p:spTree>
      <p:nvGrpSpPr>
        <p:cNvPr id="1" name="Shape 82"/>
        <p:cNvGrpSpPr/>
        <p:nvPr/>
      </p:nvGrpSpPr>
      <p:grpSpPr>
        <a:xfrm>
          <a:off x="0" y="0"/>
          <a:ext cx="0" cy="0"/>
          <a:chOff x="0" y="0"/>
          <a:chExt cx="0" cy="0"/>
        </a:xfrm>
      </p:grpSpPr>
      <p:sp>
        <p:nvSpPr>
          <p:cNvPr id="83" name="Google Shape;83;p13"/>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rgbClr val="000066"/>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sp>
        <p:nvSpPr>
          <p:cNvPr id="86" name="Google Shape;86;p13"/>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400">
                <a:solidFill>
                  <a:srgbClr val="000066"/>
                </a:solidFill>
                <a:latin typeface="Times New Roman"/>
                <a:ea typeface="Times New Roman"/>
                <a:cs typeface="Times New Roman"/>
                <a:sym typeface="Times New Roman"/>
              </a:defRPr>
            </a:lvl1pPr>
            <a:lvl2pPr marL="0" marR="0" lvl="1" indent="0" algn="l" rtl="0">
              <a:spcBef>
                <a:spcPts val="0"/>
              </a:spcBef>
              <a:spcAft>
                <a:spcPts val="0"/>
              </a:spcAft>
              <a:buNone/>
              <a:defRPr sz="2400">
                <a:solidFill>
                  <a:srgbClr val="000066"/>
                </a:solidFill>
                <a:latin typeface="Times New Roman"/>
                <a:ea typeface="Times New Roman"/>
                <a:cs typeface="Times New Roman"/>
                <a:sym typeface="Times New Roman"/>
              </a:defRPr>
            </a:lvl2pPr>
            <a:lvl3pPr marL="0" marR="0" lvl="2" indent="0" algn="l" rtl="0">
              <a:spcBef>
                <a:spcPts val="0"/>
              </a:spcBef>
              <a:spcAft>
                <a:spcPts val="0"/>
              </a:spcAft>
              <a:buNone/>
              <a:defRPr sz="2400">
                <a:solidFill>
                  <a:srgbClr val="000066"/>
                </a:solidFill>
                <a:latin typeface="Times New Roman"/>
                <a:ea typeface="Times New Roman"/>
                <a:cs typeface="Times New Roman"/>
                <a:sym typeface="Times New Roman"/>
              </a:defRPr>
            </a:lvl3pPr>
            <a:lvl4pPr marL="0" marR="0" lvl="3" indent="0" algn="l" rtl="0">
              <a:spcBef>
                <a:spcPts val="0"/>
              </a:spcBef>
              <a:spcAft>
                <a:spcPts val="0"/>
              </a:spcAft>
              <a:buNone/>
              <a:defRPr sz="2400">
                <a:solidFill>
                  <a:srgbClr val="000066"/>
                </a:solidFill>
                <a:latin typeface="Times New Roman"/>
                <a:ea typeface="Times New Roman"/>
                <a:cs typeface="Times New Roman"/>
                <a:sym typeface="Times New Roman"/>
              </a:defRPr>
            </a:lvl4pPr>
            <a:lvl5pPr marL="0" marR="0" lvl="4" indent="0" algn="l" rtl="0">
              <a:spcBef>
                <a:spcPts val="0"/>
              </a:spcBef>
              <a:spcAft>
                <a:spcPts val="0"/>
              </a:spcAft>
              <a:buNone/>
              <a:defRPr sz="2400">
                <a:solidFill>
                  <a:srgbClr val="000066"/>
                </a:solidFill>
                <a:latin typeface="Times New Roman"/>
                <a:ea typeface="Times New Roman"/>
                <a:cs typeface="Times New Roman"/>
                <a:sym typeface="Times New Roman"/>
              </a:defRPr>
            </a:lvl5pPr>
            <a:lvl6pPr marL="0" marR="0" lvl="5" indent="0" algn="l" rtl="0">
              <a:spcBef>
                <a:spcPts val="0"/>
              </a:spcBef>
              <a:spcAft>
                <a:spcPts val="0"/>
              </a:spcAft>
              <a:buNone/>
              <a:defRPr sz="2400">
                <a:solidFill>
                  <a:srgbClr val="000066"/>
                </a:solidFill>
                <a:latin typeface="Times New Roman"/>
                <a:ea typeface="Times New Roman"/>
                <a:cs typeface="Times New Roman"/>
                <a:sym typeface="Times New Roman"/>
              </a:defRPr>
            </a:lvl6pPr>
            <a:lvl7pPr marL="0" marR="0" lvl="6" indent="0" algn="l" rtl="0">
              <a:spcBef>
                <a:spcPts val="0"/>
              </a:spcBef>
              <a:spcAft>
                <a:spcPts val="0"/>
              </a:spcAft>
              <a:buNone/>
              <a:defRPr sz="2400">
                <a:solidFill>
                  <a:srgbClr val="000066"/>
                </a:solidFill>
                <a:latin typeface="Times New Roman"/>
                <a:ea typeface="Times New Roman"/>
                <a:cs typeface="Times New Roman"/>
                <a:sym typeface="Times New Roman"/>
              </a:defRPr>
            </a:lvl7pPr>
            <a:lvl8pPr marL="0" marR="0" lvl="7" indent="0" algn="l" rtl="0">
              <a:spcBef>
                <a:spcPts val="0"/>
              </a:spcBef>
              <a:spcAft>
                <a:spcPts val="0"/>
              </a:spcAft>
              <a:buNone/>
              <a:defRPr sz="2400">
                <a:solidFill>
                  <a:srgbClr val="000066"/>
                </a:solidFill>
                <a:latin typeface="Times New Roman"/>
                <a:ea typeface="Times New Roman"/>
                <a:cs typeface="Times New Roman"/>
                <a:sym typeface="Times New Roman"/>
              </a:defRPr>
            </a:lvl8pPr>
            <a:lvl9pPr marL="0" marR="0" lvl="8" indent="0" algn="l" rtl="0">
              <a:spcBef>
                <a:spcPts val="0"/>
              </a:spcBef>
              <a:spcAft>
                <a:spcPts val="0"/>
              </a:spcAft>
              <a:buNone/>
              <a:defRPr sz="2400">
                <a:solidFill>
                  <a:srgbClr val="000066"/>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297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PPT values"/>
          <p:cNvPicPr preferRelativeResize="0"/>
          <p:nvPr/>
        </p:nvPicPr>
        <p:blipFill rotWithShape="1">
          <a:blip r:embed="rId14">
            <a:alphaModFix/>
          </a:blip>
          <a:srcRect/>
          <a:stretch/>
        </p:blipFill>
        <p:spPr>
          <a:xfrm>
            <a:off x="2819400" y="6600825"/>
            <a:ext cx="5943600" cy="144463"/>
          </a:xfrm>
          <a:prstGeom prst="rect">
            <a:avLst/>
          </a:prstGeom>
          <a:noFill/>
          <a:ln>
            <a:noFill/>
          </a:ln>
        </p:spPr>
      </p:pic>
      <p:pic>
        <p:nvPicPr>
          <p:cNvPr id="11" name="Google Shape;11;p1" descr="PPT inside"/>
          <p:cNvPicPr preferRelativeResize="0"/>
          <p:nvPr/>
        </p:nvPicPr>
        <p:blipFill rotWithShape="1">
          <a:blip r:embed="rId15">
            <a:alphaModFix/>
          </a:blip>
          <a:srcRect t="19157" b="25415"/>
          <a:stretch/>
        </p:blipFill>
        <p:spPr>
          <a:xfrm>
            <a:off x="0" y="0"/>
            <a:ext cx="9145588" cy="688975"/>
          </a:xfrm>
          <a:prstGeom prst="rect">
            <a:avLst/>
          </a:prstGeom>
          <a:noFill/>
          <a:ln>
            <a:noFill/>
          </a:ln>
        </p:spPr>
      </p:pic>
      <p:sp>
        <p:nvSpPr>
          <p:cNvPr id="12" name="Google Shape;12;p1"/>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66"/>
                </a:solidFill>
                <a:latin typeface="Times New Roman"/>
                <a:ea typeface="Times New Roman"/>
                <a:cs typeface="Times New Roman"/>
                <a:sym typeface="Times New Roman"/>
              </a:defRPr>
            </a:lvl9pPr>
          </a:lstStyle>
          <a:p>
            <a:endParaRPr/>
          </a:p>
        </p:txBody>
      </p:sp>
      <p:pic>
        <p:nvPicPr>
          <p:cNvPr id="13" name="Google Shape;13;p1"/>
          <p:cNvPicPr preferRelativeResize="0"/>
          <p:nvPr/>
        </p:nvPicPr>
        <p:blipFill rotWithShape="1">
          <a:blip r:embed="rId16">
            <a:alphaModFix/>
          </a:blip>
          <a:srcRect/>
          <a:stretch/>
        </p:blipFill>
        <p:spPr>
          <a:xfrm>
            <a:off x="7733610" y="122454"/>
            <a:ext cx="1242805" cy="432955"/>
          </a:xfrm>
          <a:prstGeom prst="rect">
            <a:avLst/>
          </a:prstGeom>
          <a:noFill/>
          <a:ln>
            <a:noFill/>
          </a:ln>
        </p:spPr>
      </p:pic>
      <p:sp>
        <p:nvSpPr>
          <p:cNvPr id="14" name="Google Shape;14;p1"/>
          <p:cNvSpPr txBox="1"/>
          <p:nvPr/>
        </p:nvSpPr>
        <p:spPr>
          <a:xfrm rot="-5400000">
            <a:off x="-2903330" y="3585338"/>
            <a:ext cx="6175992" cy="369332"/>
          </a:xfrm>
          <a:prstGeom prst="rect">
            <a:avLst/>
          </a:prstGeom>
          <a:solidFill>
            <a:srgbClr val="00428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lt1"/>
                </a:solidFill>
                <a:latin typeface="Cambria"/>
                <a:ea typeface="Cambria"/>
                <a:cs typeface="Cambria"/>
                <a:sym typeface="Cambria"/>
              </a:rPr>
              <a:t>GMR Institute of Technology </a:t>
            </a:r>
            <a:endParaRPr/>
          </a:p>
        </p:txBody>
      </p:sp>
    </p:spTree>
    <p:extLst>
      <p:ext uri="{BB962C8B-B14F-4D97-AF65-F5344CB8AC3E}">
        <p14:creationId xmlns:p14="http://schemas.microsoft.com/office/powerpoint/2010/main" val="3793644598"/>
      </p:ext>
    </p:extLst>
  </p:cSld>
  <p:clrMap bg1="lt1" tx1="dk1" bg2="dk2" tx2="lt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0.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dt" idx="10"/>
          </p:nvPr>
        </p:nvSpPr>
        <p:spPr>
          <a:xfrm>
            <a:off x="447083" y="6364358"/>
            <a:ext cx="1565615" cy="38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4 December 2017</a:t>
            </a:r>
            <a:endParaRPr/>
          </a:p>
        </p:txBody>
      </p:sp>
      <p:sp>
        <p:nvSpPr>
          <p:cNvPr id="94" name="Google Shape;94;p14"/>
          <p:cNvSpPr txBox="1">
            <a:spLocks noGrp="1"/>
          </p:cNvSpPr>
          <p:nvPr>
            <p:ph type="sldNum" idx="12"/>
          </p:nvPr>
        </p:nvSpPr>
        <p:spPr>
          <a:xfrm>
            <a:off x="7239000" y="6510785"/>
            <a:ext cx="1905000" cy="314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a:t>
            </a:fld>
            <a:endParaRPr/>
          </a:p>
        </p:txBody>
      </p:sp>
      <p:sp>
        <p:nvSpPr>
          <p:cNvPr id="95" name="Google Shape;95;p14"/>
          <p:cNvSpPr txBox="1"/>
          <p:nvPr/>
        </p:nvSpPr>
        <p:spPr>
          <a:xfrm>
            <a:off x="485775" y="6515100"/>
            <a:ext cx="1905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25-Sep-24</a:t>
            </a:r>
            <a:endParaRPr sz="1400" b="0" i="0" u="none" strike="noStrike" cap="none">
              <a:solidFill>
                <a:schemeClr val="dk1"/>
              </a:solidFill>
              <a:latin typeface="Arial"/>
              <a:ea typeface="Arial"/>
              <a:cs typeface="Arial"/>
              <a:sym typeface="Arial"/>
            </a:endParaRPr>
          </a:p>
        </p:txBody>
      </p:sp>
      <p:sp>
        <p:nvSpPr>
          <p:cNvPr id="96" name="Google Shape;96;p14"/>
          <p:cNvSpPr txBox="1"/>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1</a:t>
            </a:fld>
            <a:endParaRPr sz="1400" b="0" i="0" u="none" strike="noStrike" cap="none">
              <a:solidFill>
                <a:schemeClr val="dk1"/>
              </a:solidFill>
              <a:latin typeface="Arial"/>
              <a:ea typeface="Arial"/>
              <a:cs typeface="Arial"/>
              <a:sym typeface="Arial"/>
            </a:endParaRPr>
          </a:p>
        </p:txBody>
      </p:sp>
      <p:sp>
        <p:nvSpPr>
          <p:cNvPr id="97" name="Google Shape;97;p14"/>
          <p:cNvSpPr txBox="1"/>
          <p:nvPr/>
        </p:nvSpPr>
        <p:spPr>
          <a:xfrm>
            <a:off x="7924800" y="6172200"/>
            <a:ext cx="12192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200" b="0" i="1" u="none" strike="noStrike" cap="none">
                <a:solidFill>
                  <a:schemeClr val="dk1"/>
                </a:solidFill>
                <a:latin typeface="Times New Roman"/>
                <a:ea typeface="Times New Roman"/>
                <a:cs typeface="Times New Roman"/>
                <a:sym typeface="Times New Roman"/>
              </a:rPr>
              <a:t>1</a:t>
            </a:fld>
            <a:endParaRPr sz="1200" b="0" i="1" u="none" strike="noStrike" cap="none">
              <a:solidFill>
                <a:schemeClr val="dk1"/>
              </a:solidFill>
              <a:latin typeface="Times New Roman"/>
              <a:ea typeface="Times New Roman"/>
              <a:cs typeface="Times New Roman"/>
              <a:sym typeface="Times New Roman"/>
            </a:endParaRPr>
          </a:p>
        </p:txBody>
      </p:sp>
      <p:sp>
        <p:nvSpPr>
          <p:cNvPr id="98" name="Google Shape;98;p14"/>
          <p:cNvSpPr txBox="1"/>
          <p:nvPr/>
        </p:nvSpPr>
        <p:spPr>
          <a:xfrm>
            <a:off x="200025" y="6096000"/>
            <a:ext cx="1371600" cy="4762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1" u="none" strike="noStrike" cap="none">
                <a:solidFill>
                  <a:schemeClr val="dk1"/>
                </a:solidFill>
                <a:latin typeface="Times New Roman"/>
                <a:ea typeface="Times New Roman"/>
                <a:cs typeface="Times New Roman"/>
                <a:sym typeface="Times New Roman"/>
              </a:rPr>
              <a:t>25-Sep-24</a:t>
            </a:r>
            <a:endParaRPr sz="1200" b="0" i="1" u="none" strike="noStrike" cap="none">
              <a:solidFill>
                <a:schemeClr val="dk1"/>
              </a:solidFill>
              <a:latin typeface="Times New Roman"/>
              <a:ea typeface="Times New Roman"/>
              <a:cs typeface="Times New Roman"/>
              <a:sym typeface="Times New Roman"/>
            </a:endParaRPr>
          </a:p>
        </p:txBody>
      </p:sp>
      <p:pic>
        <p:nvPicPr>
          <p:cNvPr id="99" name="Google Shape;99;p14" descr="PPTmainpage"/>
          <p:cNvPicPr preferRelativeResize="0"/>
          <p:nvPr/>
        </p:nvPicPr>
        <p:blipFill rotWithShape="1">
          <a:blip r:embed="rId3">
            <a:alphaModFix/>
          </a:blip>
          <a:srcRect/>
          <a:stretch/>
        </p:blipFill>
        <p:spPr>
          <a:xfrm>
            <a:off x="0" y="-1588"/>
            <a:ext cx="9145588" cy="6859588"/>
          </a:xfrm>
          <a:prstGeom prst="rect">
            <a:avLst/>
          </a:prstGeom>
          <a:noFill/>
          <a:ln>
            <a:noFill/>
          </a:ln>
        </p:spPr>
      </p:pic>
      <p:sp>
        <p:nvSpPr>
          <p:cNvPr id="100" name="Google Shape;100;p14"/>
          <p:cNvSpPr txBox="1"/>
          <p:nvPr/>
        </p:nvSpPr>
        <p:spPr>
          <a:xfrm>
            <a:off x="998106" y="128587"/>
            <a:ext cx="6926694" cy="7027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i="0" u="none" strike="noStrike" cap="none">
                <a:solidFill>
                  <a:schemeClr val="lt1"/>
                </a:solidFill>
                <a:latin typeface="Arial"/>
                <a:ea typeface="Arial"/>
                <a:cs typeface="Arial"/>
                <a:sym typeface="Arial"/>
              </a:rPr>
              <a:t>GMR Institute of Technology, Rajam</a:t>
            </a:r>
            <a:endParaRPr/>
          </a:p>
        </p:txBody>
      </p:sp>
      <p:pic>
        <p:nvPicPr>
          <p:cNvPr id="101" name="Google Shape;101;p14"/>
          <p:cNvPicPr preferRelativeResize="0"/>
          <p:nvPr/>
        </p:nvPicPr>
        <p:blipFill rotWithShape="1">
          <a:blip r:embed="rId4">
            <a:alphaModFix/>
          </a:blip>
          <a:srcRect/>
          <a:stretch/>
        </p:blipFill>
        <p:spPr>
          <a:xfrm>
            <a:off x="250825" y="6019800"/>
            <a:ext cx="1654175" cy="576263"/>
          </a:xfrm>
          <a:prstGeom prst="rect">
            <a:avLst/>
          </a:prstGeom>
          <a:noFill/>
          <a:ln>
            <a:noFill/>
          </a:ln>
        </p:spPr>
      </p:pic>
      <p:sp>
        <p:nvSpPr>
          <p:cNvPr id="102" name="Google Shape;102;p14"/>
          <p:cNvSpPr txBox="1"/>
          <p:nvPr/>
        </p:nvSpPr>
        <p:spPr>
          <a:xfrm>
            <a:off x="3882838" y="3270939"/>
            <a:ext cx="497021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lt1"/>
                </a:solidFill>
                <a:latin typeface="Times New Roman"/>
                <a:ea typeface="Times New Roman"/>
                <a:cs typeface="Times New Roman"/>
                <a:sym typeface="Times New Roman"/>
              </a:rPr>
              <a:t>Medicinal Leaf Identification using Deep Learning Techniques.</a:t>
            </a:r>
            <a:endParaRPr sz="2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49" name="Google Shape;149;p21"/>
          <p:cNvSpPr txBox="1"/>
          <p:nvPr/>
        </p:nvSpPr>
        <p:spPr>
          <a:xfrm>
            <a:off x="609598" y="1111623"/>
            <a:ext cx="8260081" cy="52322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3</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Rebekha, R., Eswaran, S., Hariharan, L., &amp; Manoj, A.* (2024). Medicinal plant identification using machine learning algorithms. International Journal of Advanced Research in Science, Communication and Technology (IJARSCT), 4(8).</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Identify medicinal plants using machine learning and developing a model to classify various plant species . Improving classification accuracy through algorithm optimization.</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Decision Trees.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Support Vector Machines(SVM) &amp; CNN</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85%-88%</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Arial"/>
                <a:ea typeface="Arial"/>
                <a:cs typeface="Arial"/>
                <a:sym typeface="Arial"/>
              </a:rPr>
              <a:t> </a:t>
            </a:r>
            <a:r>
              <a:rPr lang="en-US" sz="1600">
                <a:solidFill>
                  <a:schemeClr val="dk1"/>
                </a:solidFill>
                <a:latin typeface="Arial"/>
                <a:ea typeface="Arial"/>
                <a:cs typeface="Arial"/>
                <a:sym typeface="Arial"/>
              </a:rPr>
              <a:t>Data size is insufficient.</a:t>
            </a:r>
            <a:endParaRPr sz="1600" i="0" u="none" strike="noStrike" cap="none">
              <a:solidFill>
                <a:schemeClr val="dk1"/>
              </a:solidFill>
              <a:latin typeface="Arial"/>
              <a:ea typeface="Arial"/>
              <a:cs typeface="Arial"/>
              <a:sym typeface="Arial"/>
            </a:endParaRPr>
          </a:p>
          <a:p>
            <a:pPr marL="0" marR="0" lvl="0" indent="-101600" algn="l" rtl="0">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Requires enhanced feature extraction for complex species.</a:t>
            </a: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rgbClr val="000066"/>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55" name="Google Shape;155;p22"/>
          <p:cNvSpPr txBox="1"/>
          <p:nvPr/>
        </p:nvSpPr>
        <p:spPr>
          <a:xfrm>
            <a:off x="609598" y="1111623"/>
            <a:ext cx="8260081"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Reference 4</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Sharrab, Y., Al-</a:t>
            </a:r>
            <a:r>
              <a:rPr lang="en-US" sz="1800" dirty="0" err="1">
                <a:solidFill>
                  <a:schemeClr val="dk1"/>
                </a:solidFill>
                <a:latin typeface="Times New Roman"/>
                <a:ea typeface="Times New Roman"/>
                <a:cs typeface="Times New Roman"/>
                <a:sym typeface="Times New Roman"/>
              </a:rPr>
              <a:t>Fraihat</a:t>
            </a:r>
            <a:r>
              <a:rPr lang="en-US" sz="1800" dirty="0">
                <a:solidFill>
                  <a:schemeClr val="dk1"/>
                </a:solidFill>
                <a:latin typeface="Times New Roman"/>
                <a:ea typeface="Times New Roman"/>
                <a:cs typeface="Times New Roman"/>
                <a:sym typeface="Times New Roman"/>
              </a:rPr>
              <a:t>, D., Tarawneh, M., &amp; Sharieh, A.(2023, June). Medicinal plants recognition using deep learning. In 2023 International Conference on Multimedia Computing, Networking and Applications (MCNA) (pp. 116-122). ΙΕΕΕ.</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Main Objective  </a:t>
            </a:r>
            <a:endParaRPr dirty="0"/>
          </a:p>
          <a:p>
            <a:pPr marL="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Develop a deep learning model for plant recognition, Classifying medicinal plants using image data and enhancing accuracy for diverse plant datasets</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Deep Neural Networks (DNN).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Image augmentation techniques.</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Achieved accuracy: </a:t>
            </a:r>
            <a:r>
              <a:rPr lang="en-US" sz="1600" b="1" dirty="0">
                <a:solidFill>
                  <a:schemeClr val="dk1"/>
                </a:solidFill>
                <a:latin typeface="Times New Roman"/>
                <a:ea typeface="Times New Roman"/>
                <a:cs typeface="Times New Roman"/>
                <a:sym typeface="Times New Roman"/>
              </a:rPr>
              <a:t>87%-90%</a:t>
            </a:r>
            <a:r>
              <a:rPr lang="en-US" sz="16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Model performance drops with low quality images.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cap="none" dirty="0">
                <a:solidFill>
                  <a:schemeClr val="dk1"/>
                </a:solidFill>
                <a:latin typeface="Times New Roman"/>
                <a:ea typeface="Times New Roman"/>
                <a:cs typeface="Times New Roman"/>
                <a:sym typeface="Times New Roman"/>
              </a:rPr>
              <a:t>Time</a:t>
            </a:r>
            <a:r>
              <a:rPr lang="en-US" sz="1600" dirty="0">
                <a:solidFill>
                  <a:schemeClr val="dk1"/>
                </a:solidFill>
                <a:latin typeface="Times New Roman"/>
                <a:ea typeface="Times New Roman"/>
                <a:cs typeface="Times New Roman"/>
                <a:sym typeface="Times New Roman"/>
              </a:rPr>
              <a:t>-consuming training process for large dataset.</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rgbClr val="000066"/>
                </a:solidFill>
                <a:latin typeface="Times New Roman"/>
                <a:ea typeface="Times New Roman"/>
                <a:cs typeface="Times New Roman"/>
                <a:sym typeface="Times New Roman"/>
              </a:rPr>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61" name="Google Shape;161;p23"/>
          <p:cNvSpPr txBox="1"/>
          <p:nvPr/>
        </p:nvSpPr>
        <p:spPr>
          <a:xfrm>
            <a:off x="609599" y="1111623"/>
            <a:ext cx="8293332" cy="54784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Reference 5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Kavitha, S., Kumar, T. S., Naresh, E., Kilmany, V. H., Bamane, K. D., &amp; Pareek, P. K.* (2023). Medicinal Plant Identification in Real-Time Using Deep Learning Model. SN Computer Science, 5(1), 73.</a:t>
            </a:r>
            <a:endParaRPr dirty="0"/>
          </a:p>
          <a:p>
            <a:pPr marL="0" marR="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Main Objective  </a:t>
            </a:r>
            <a:endParaRPr dirty="0"/>
          </a:p>
          <a:p>
            <a:pPr marL="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Identify medicinal plants in real-time, Utilizing deep learning to improve accuracy and Developing a scalable model for real-time applications.</a:t>
            </a:r>
            <a:endParaRPr dirty="0"/>
          </a:p>
          <a:p>
            <a:pPr marL="0" marR="0" lvl="0" indent="0" algn="l" rtl="0">
              <a:lnSpc>
                <a:spcPct val="100000"/>
              </a:lnSpc>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CNN for feature extraction.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Real-time Image processing algorithms.</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Achieved accuracy: </a:t>
            </a:r>
            <a:r>
              <a:rPr lang="en-US" sz="1600" b="1" dirty="0">
                <a:solidFill>
                  <a:schemeClr val="dk1"/>
                </a:solidFill>
                <a:latin typeface="Times New Roman"/>
                <a:ea typeface="Times New Roman"/>
                <a:cs typeface="Times New Roman"/>
                <a:sym typeface="Times New Roman"/>
              </a:rPr>
              <a:t>92%-94%</a:t>
            </a:r>
            <a:r>
              <a:rPr lang="en-US" sz="16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High Computational resources required for real-time processing.</a:t>
            </a:r>
            <a:endParaRPr sz="160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b="0" dirty="0">
                <a:solidFill>
                  <a:schemeClr val="dk1"/>
                </a:solidFill>
                <a:latin typeface="Times New Roman"/>
                <a:ea typeface="Times New Roman"/>
                <a:cs typeface="Times New Roman"/>
                <a:sym typeface="Times New Roman"/>
              </a:rPr>
              <a:t>Model struggles with similar plant issues</a:t>
            </a:r>
            <a:r>
              <a:rPr lang="en-US" sz="1600" b="0" dirty="0">
                <a:solidFill>
                  <a:schemeClr val="dk1"/>
                </a:solidFill>
                <a:latin typeface="Arial"/>
                <a:ea typeface="Arial"/>
                <a:cs typeface="Arial"/>
                <a:sym typeface="Arial"/>
              </a:rPr>
              <a:t>.</a:t>
            </a:r>
            <a:endParaRPr sz="1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67" name="Google Shape;167;p24"/>
          <p:cNvSpPr txBox="1"/>
          <p:nvPr/>
        </p:nvSpPr>
        <p:spPr>
          <a:xfrm>
            <a:off x="609598" y="1111623"/>
            <a:ext cx="8285019" cy="54784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Reference 6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Saunshi, G., Chini, S., Ganvatkar, P., &amp; Nayak, R.* (2023, October). Identification and Classification of Medicinal Leaves and their Medicinal Values. In 2023 4th IEEE Global Conference for Advancement in Technology (GCAT) (pp. 1-4). ΙΕΕΕ.</a:t>
            </a:r>
            <a:endParaRPr dirty="0"/>
          </a:p>
          <a:p>
            <a:pPr marL="0" marR="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Main Objective  </a:t>
            </a:r>
            <a:endParaRPr dirty="0"/>
          </a:p>
          <a:p>
            <a:pPr marL="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Classify medicinal leaves based on features,  Analyzing their medicinal values and Improving leaf classification using deep learning.</a:t>
            </a:r>
            <a:endParaRPr dirty="0"/>
          </a:p>
          <a:p>
            <a:pPr marL="0" marR="0" lvl="0" indent="0" algn="l" rtl="0">
              <a:lnSpc>
                <a:spcPct val="100000"/>
              </a:lnSpc>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CNN for leaf image classification.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Feature Extraction using Image processing techniques.</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Achieved accuracy: </a:t>
            </a:r>
            <a:r>
              <a:rPr lang="en-US" sz="1600" b="1" dirty="0">
                <a:solidFill>
                  <a:schemeClr val="dk1"/>
                </a:solidFill>
                <a:latin typeface="Times New Roman"/>
                <a:ea typeface="Times New Roman"/>
                <a:cs typeface="Times New Roman"/>
                <a:sym typeface="Times New Roman"/>
              </a:rPr>
              <a:t>89%-91%</a:t>
            </a:r>
            <a:r>
              <a:rPr lang="en-US" sz="16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Model lacks </a:t>
            </a:r>
            <a:r>
              <a:rPr lang="en-US" sz="1600" dirty="0" err="1">
                <a:solidFill>
                  <a:schemeClr val="dk1"/>
                </a:solidFill>
                <a:latin typeface="Arial"/>
                <a:ea typeface="Arial"/>
                <a:cs typeface="Arial"/>
                <a:sym typeface="Arial"/>
              </a:rPr>
              <a:t>flexiblility</a:t>
            </a:r>
            <a:r>
              <a:rPr lang="en-US" sz="1600" dirty="0">
                <a:solidFill>
                  <a:schemeClr val="dk1"/>
                </a:solidFill>
                <a:latin typeface="Arial"/>
                <a:ea typeface="Arial"/>
                <a:cs typeface="Arial"/>
                <a:sym typeface="Arial"/>
              </a:rPr>
              <a:t> for environmental variations.</a:t>
            </a:r>
            <a:endParaRPr sz="160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Arial"/>
              <a:buChar char="•"/>
            </a:pPr>
            <a:r>
              <a:rPr lang="en-US" sz="1600" b="0" dirty="0">
                <a:solidFill>
                  <a:schemeClr val="dk1"/>
                </a:solidFill>
                <a:latin typeface="Arial"/>
                <a:ea typeface="Arial"/>
                <a:cs typeface="Arial"/>
                <a:sym typeface="Arial"/>
              </a:rPr>
              <a:t>Limited datasets</a:t>
            </a:r>
            <a:r>
              <a:rPr lang="en-US" sz="1600" dirty="0">
                <a:solidFill>
                  <a:schemeClr val="dk1"/>
                </a:solidFill>
                <a:latin typeface="Arial"/>
                <a:ea typeface="Arial"/>
                <a:cs typeface="Arial"/>
                <a:sym typeface="Arial"/>
              </a:rPr>
              <a:t> affects model generalization.</a:t>
            </a:r>
            <a:endParaRPr sz="1600" b="0" i="0" u="none" strike="noStrike" cap="none" dirty="0">
              <a:solidFill>
                <a:schemeClr val="dk1"/>
              </a:solidFill>
              <a:latin typeface="Arial"/>
              <a:ea typeface="Arial"/>
              <a:cs typeface="Arial"/>
              <a:sym typeface="Arial"/>
            </a:endParaRPr>
          </a:p>
          <a:p>
            <a:pPr marL="285750" marR="0" lvl="0" indent="-184150" algn="l" rtl="0">
              <a:spcBef>
                <a:spcPts val="0"/>
              </a:spcBef>
              <a:spcAft>
                <a:spcPts val="0"/>
              </a:spcAft>
              <a:buClr>
                <a:srgbClr val="000066"/>
              </a:buClr>
              <a:buSzPts val="1600"/>
              <a:buFont typeface="Arial"/>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73" name="Google Shape;173;p25"/>
          <p:cNvSpPr txBox="1"/>
          <p:nvPr/>
        </p:nvSpPr>
        <p:spPr>
          <a:xfrm>
            <a:off x="609598" y="1111623"/>
            <a:ext cx="8285019" cy="57554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Reference 7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Salian, P., Shrisha, H. S., </a:t>
            </a:r>
            <a:r>
              <a:rPr lang="en-US" sz="1800" dirty="0" err="1">
                <a:solidFill>
                  <a:schemeClr val="dk1"/>
                </a:solidFill>
                <a:latin typeface="Times New Roman"/>
                <a:ea typeface="Times New Roman"/>
                <a:cs typeface="Times New Roman"/>
                <a:sym typeface="Times New Roman"/>
              </a:rPr>
              <a:t>Salian</a:t>
            </a:r>
            <a:r>
              <a:rPr lang="en-US" sz="1800" dirty="0">
                <a:solidFill>
                  <a:schemeClr val="dk1"/>
                </a:solidFill>
                <a:latin typeface="Times New Roman"/>
                <a:ea typeface="Times New Roman"/>
                <a:cs typeface="Times New Roman"/>
                <a:sym typeface="Times New Roman"/>
              </a:rPr>
              <a:t>, S., &amp; </a:t>
            </a:r>
            <a:r>
              <a:rPr lang="en-US" sz="1800" dirty="0" err="1">
                <a:solidFill>
                  <a:schemeClr val="dk1"/>
                </a:solidFill>
                <a:latin typeface="Times New Roman"/>
                <a:ea typeface="Times New Roman"/>
                <a:cs typeface="Times New Roman"/>
                <a:sym typeface="Times New Roman"/>
              </a:rPr>
              <a:t>Karthik</a:t>
            </a:r>
            <a:r>
              <a:rPr lang="en-US" sz="1800" dirty="0">
                <a:solidFill>
                  <a:schemeClr val="dk1"/>
                </a:solidFill>
                <a:latin typeface="Times New Roman"/>
                <a:ea typeface="Times New Roman"/>
                <a:cs typeface="Times New Roman"/>
                <a:sym typeface="Times New Roman"/>
              </a:rPr>
              <a:t>, K. (2023, November). MPInet: Medicinal Plants Identification using Deep Learning. In 2023 7th International Conference on Electronics, Communication and Aerospace Technology (ICECA) (pp. 654-657). ΙΕΕΕ.</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Main Objective  </a:t>
            </a:r>
            <a:endParaRPr dirty="0"/>
          </a:p>
          <a:p>
            <a:pPr marL="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Develop MPInet for medicinal plant identification, Use deep learning for high accuracy plant detection and achieve robust classification for diverse plant species.</a:t>
            </a:r>
            <a:endParaRPr dirty="0"/>
          </a:p>
          <a:p>
            <a:pPr marL="0" marR="0" lvl="0" indent="0" algn="l" rtl="0">
              <a:lnSpc>
                <a:spcPct val="100000"/>
              </a:lnSpc>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MPInet deep learning model.</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CNN based feature extraction.</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Achieved accuracy: </a:t>
            </a:r>
            <a:r>
              <a:rPr lang="en-US" sz="1600" b="1" dirty="0">
                <a:solidFill>
                  <a:schemeClr val="dk1"/>
                </a:solidFill>
                <a:latin typeface="Times New Roman"/>
                <a:ea typeface="Times New Roman"/>
                <a:cs typeface="Times New Roman"/>
                <a:sym typeface="Times New Roman"/>
              </a:rPr>
              <a:t>93%-95%</a:t>
            </a:r>
            <a:r>
              <a:rPr lang="en-US" sz="16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High resource consumption during training.</a:t>
            </a:r>
            <a:endParaRPr sz="160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b="0" dirty="0">
                <a:solidFill>
                  <a:schemeClr val="dk1"/>
                </a:solidFill>
                <a:latin typeface="Times New Roman"/>
                <a:ea typeface="Times New Roman"/>
                <a:cs typeface="Times New Roman"/>
                <a:sym typeface="Times New Roman"/>
              </a:rPr>
              <a:t>Requires extensive dataset for accuracy.</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dirty="0">
              <a:solidFill>
                <a:srgbClr val="000066"/>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79" name="Google Shape;179;p26"/>
          <p:cNvSpPr txBox="1"/>
          <p:nvPr/>
        </p:nvSpPr>
        <p:spPr>
          <a:xfrm>
            <a:off x="609598" y="1111623"/>
            <a:ext cx="8326583" cy="58785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8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Chamanth, S., Begam, M. F., Chandan, N. S., &amp; Girish, G. S.* (2023, December). Medicinal Plants Attribute Detection by Deep learning Image Processing Techniques. In 2023 4th International Conference on Communication, Computing and Industry 6.0 (C216) (pp. 1-5). ΙΕΕΕ</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Detect plant attributes using deep learning, Improve plant classification using image processing and Develop a model for automatic for feature extraction.</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Deep Learning Algorithms(CNN).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Image segmentation techniques.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88%-90%</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High Complexity in feature extraction.</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b="0">
                <a:solidFill>
                  <a:schemeClr val="dk1"/>
                </a:solidFill>
                <a:latin typeface="Times New Roman"/>
                <a:ea typeface="Times New Roman"/>
                <a:cs typeface="Times New Roman"/>
                <a:sym typeface="Times New Roman"/>
              </a:rPr>
              <a:t>Inconsisten</a:t>
            </a:r>
            <a:r>
              <a:rPr lang="en-US" sz="1600">
                <a:solidFill>
                  <a:schemeClr val="dk1"/>
                </a:solidFill>
                <a:latin typeface="Times New Roman"/>
                <a:ea typeface="Times New Roman"/>
                <a:cs typeface="Times New Roman"/>
                <a:sym typeface="Times New Roman"/>
              </a:rPr>
              <a:t>ce performance in real-world settings.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85" name="Google Shape;185;p27"/>
          <p:cNvSpPr txBox="1"/>
          <p:nvPr/>
        </p:nvSpPr>
        <p:spPr>
          <a:xfrm>
            <a:off x="609598" y="1111623"/>
            <a:ext cx="8418023" cy="52014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9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Rao, R. U., Lahari, M. S., Sri, K. P., Srujana, K. Y., &amp; Yaswanth, D. (2022). Identification of medicinal plants using deep learning. Int J Res Appl Sci Eng Technol, 10, 306-22.</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Identifying medicinal plants using deep learning, Improving classification efficiency through automated models and Developing a robust plant classification system.</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Convolutional Neural Networks (CNN).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Feature extraction techniques.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85%-88%</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Insufficient data size.</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b="0">
                <a:solidFill>
                  <a:schemeClr val="dk1"/>
                </a:solidFill>
                <a:latin typeface="Times New Roman"/>
                <a:ea typeface="Times New Roman"/>
                <a:cs typeface="Times New Roman"/>
                <a:sym typeface="Times New Roman"/>
              </a:rPr>
              <a:t>Hi</a:t>
            </a:r>
            <a:r>
              <a:rPr lang="en-US" sz="1600">
                <a:solidFill>
                  <a:schemeClr val="dk1"/>
                </a:solidFill>
                <a:latin typeface="Times New Roman"/>
                <a:ea typeface="Times New Roman"/>
                <a:cs typeface="Times New Roman"/>
                <a:sym typeface="Times New Roman"/>
              </a:rPr>
              <a:t>gh training time for complex models.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91" name="Google Shape;191;p28"/>
          <p:cNvSpPr txBox="1"/>
          <p:nvPr/>
        </p:nvSpPr>
        <p:spPr>
          <a:xfrm>
            <a:off x="609598" y="1111623"/>
            <a:ext cx="8301645" cy="54784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10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Abdollahi, J.(2022, February). Identification of medicinal plants in ardabil using deep learning: identification of medicinal plants using deep learning. In 2022 27th International computer conference, computer society of Iran (CSICC) (pp. 1-6). ΙΕΕΕ.</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Identifying medicinal plants in Ardabil using deep learning, Developing an accurate plant identification system and Classifying plants using image-based deep learning models.</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CNN for plant classification.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Image processing techniques.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87%-90%</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Dataset limited to Ardabil region.</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b="0">
                <a:solidFill>
                  <a:schemeClr val="dk1"/>
                </a:solidFill>
                <a:latin typeface="Times New Roman"/>
                <a:ea typeface="Times New Roman"/>
                <a:cs typeface="Times New Roman"/>
                <a:sym typeface="Times New Roman"/>
              </a:rPr>
              <a:t>Variations in plant species </a:t>
            </a:r>
            <a:r>
              <a:rPr lang="en-US" sz="1600">
                <a:solidFill>
                  <a:schemeClr val="dk1"/>
                </a:solidFill>
                <a:latin typeface="Times New Roman"/>
                <a:ea typeface="Times New Roman"/>
                <a:cs typeface="Times New Roman"/>
                <a:sym typeface="Times New Roman"/>
              </a:rPr>
              <a:t>affect Accuracy.</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97" name="Google Shape;197;p29"/>
          <p:cNvSpPr txBox="1"/>
          <p:nvPr/>
        </p:nvSpPr>
        <p:spPr>
          <a:xfrm>
            <a:off x="609599" y="1111623"/>
            <a:ext cx="8334896" cy="560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11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Geerthana, R., Nandhini, P., &amp; Suriyakala, R.* (2021). Medicinal Plant Identification Using Deep Learning. International Research Journal on Advanced Science Hub, 3, 48-53.</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Identifying medicinal plants using deep learning, Automating the plant classification process and Using deep learning for higher accuracy.</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CNN for feature extraction.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Image processing and Classification Algorithms.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85%-88%</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Limited Tr</a:t>
            </a:r>
            <a:r>
              <a:rPr lang="en-US" sz="1600">
                <a:solidFill>
                  <a:schemeClr val="dk1"/>
                </a:solidFill>
                <a:latin typeface="Times New Roman"/>
                <a:ea typeface="Times New Roman"/>
                <a:cs typeface="Times New Roman"/>
                <a:sym typeface="Times New Roman"/>
              </a:rPr>
              <a:t>aining Data.</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High Computational resource re</a:t>
            </a:r>
            <a:r>
              <a:rPr lang="en-US" sz="1600">
                <a:solidFill>
                  <a:schemeClr val="dk1"/>
                </a:solidFill>
                <a:latin typeface="Times New Roman"/>
                <a:ea typeface="Times New Roman"/>
                <a:cs typeface="Times New Roman"/>
                <a:sym typeface="Times New Roman"/>
              </a:rPr>
              <a:t>quirement.</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203" name="Google Shape;203;p30"/>
          <p:cNvSpPr txBox="1"/>
          <p:nvPr/>
        </p:nvSpPr>
        <p:spPr>
          <a:xfrm>
            <a:off x="609598" y="1111623"/>
            <a:ext cx="8351521" cy="477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12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He, K., Zhang, X., Ren, S., &amp; Sun, J.* (2016). Deep residual learning for image recognition. In Proceedings of the IEEE conference on computer vision and pattern recognition (pp. 770-778).</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Introducing deep residual networks(ResNet) to address vanishing gradient issues in deep networks, Improving image recognisation accuracy by leverging residual learning.</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Residual Network(ResNet)</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Stacked convolutional layers with identity mappings (skip connections).</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Top-5 error rate on ImageNet: </a:t>
            </a:r>
            <a:r>
              <a:rPr lang="en-US" sz="1600" b="1">
                <a:solidFill>
                  <a:schemeClr val="dk1"/>
                </a:solidFill>
                <a:latin typeface="Times New Roman"/>
                <a:ea typeface="Times New Roman"/>
                <a:cs typeface="Times New Roman"/>
                <a:sym typeface="Times New Roman"/>
              </a:rPr>
              <a:t>3.57%</a:t>
            </a:r>
            <a:r>
              <a:rPr lang="en-US" sz="1600">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Lack o</a:t>
            </a:r>
            <a:r>
              <a:rPr lang="en-US" sz="1600">
                <a:solidFill>
                  <a:schemeClr val="dk1"/>
                </a:solidFill>
                <a:latin typeface="Times New Roman"/>
                <a:ea typeface="Times New Roman"/>
                <a:cs typeface="Times New Roman"/>
                <a:sym typeface="Times New Roman"/>
              </a:rPr>
              <a:t>f Standardised datasets for comparing different models.</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Limited generalization to unseen plant species.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cxnSp>
        <p:nvCxnSpPr>
          <p:cNvPr id="107" name="Google Shape;107;p15"/>
          <p:cNvCxnSpPr/>
          <p:nvPr/>
        </p:nvCxnSpPr>
        <p:spPr>
          <a:xfrm>
            <a:off x="457200" y="685800"/>
            <a:ext cx="8001000" cy="0"/>
          </a:xfrm>
          <a:prstGeom prst="straightConnector1">
            <a:avLst/>
          </a:prstGeom>
          <a:noFill/>
          <a:ln w="9525" cap="flat" cmpd="sng">
            <a:solidFill>
              <a:schemeClr val="dk1"/>
            </a:solidFill>
            <a:prstDash val="solid"/>
            <a:round/>
            <a:headEnd type="none" w="med" len="med"/>
            <a:tailEnd type="none" w="med" len="med"/>
          </a:ln>
        </p:spPr>
      </p:cxnSp>
      <p:sp>
        <p:nvSpPr>
          <p:cNvPr id="108" name="Google Shape;108;p15"/>
          <p:cNvSpPr txBox="1"/>
          <p:nvPr/>
        </p:nvSpPr>
        <p:spPr>
          <a:xfrm>
            <a:off x="457200" y="997475"/>
            <a:ext cx="859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00000"/>
                </a:solidFill>
                <a:latin typeface="Times New Roman"/>
                <a:ea typeface="Times New Roman"/>
                <a:cs typeface="Times New Roman"/>
                <a:sym typeface="Times New Roman"/>
              </a:rPr>
              <a:t>Medicinal </a:t>
            </a:r>
            <a:r>
              <a:rPr lang="en-US" b="1" dirty="0">
                <a:solidFill>
                  <a:srgbClr val="C00000"/>
                </a:solidFill>
                <a:latin typeface="Times New Roman"/>
                <a:ea typeface="Times New Roman"/>
                <a:cs typeface="Times New Roman"/>
                <a:sym typeface="Times New Roman"/>
              </a:rPr>
              <a:t>Leaf</a:t>
            </a:r>
            <a:r>
              <a:rPr lang="en-US" sz="2400" b="1" dirty="0">
                <a:solidFill>
                  <a:srgbClr val="C00000"/>
                </a:solidFill>
                <a:latin typeface="Times New Roman"/>
                <a:ea typeface="Times New Roman"/>
                <a:cs typeface="Times New Roman"/>
                <a:sym typeface="Times New Roman"/>
              </a:rPr>
              <a:t> Identification using Deep Learning Techniques.</a:t>
            </a:r>
            <a:endParaRPr dirty="0"/>
          </a:p>
        </p:txBody>
      </p:sp>
      <p:sp>
        <p:nvSpPr>
          <p:cNvPr id="109" name="Google Shape;109;p15"/>
          <p:cNvSpPr txBox="1"/>
          <p:nvPr/>
        </p:nvSpPr>
        <p:spPr>
          <a:xfrm>
            <a:off x="2622150" y="2524425"/>
            <a:ext cx="4896250" cy="677068"/>
          </a:xfrm>
          <a:prstGeom prst="rect">
            <a:avLst/>
          </a:prstGeom>
          <a:noFill/>
          <a:ln>
            <a:noFill/>
          </a:ln>
        </p:spPr>
        <p:txBody>
          <a:bodyPr spcFirstLastPara="1" wrap="square" lIns="91425" tIns="45700" rIns="91425" bIns="45700" anchor="t" anchorCtr="0">
            <a:spAutoFit/>
          </a:bodyPr>
          <a:lstStyle/>
          <a:p>
            <a:pPr marL="0" marR="285750" lvl="0" indent="0" algn="l" rtl="0">
              <a:spcBef>
                <a:spcPts val="0"/>
              </a:spcBef>
              <a:spcAft>
                <a:spcPts val="0"/>
              </a:spcAft>
              <a:buNone/>
            </a:pPr>
            <a:r>
              <a:rPr lang="en-US" sz="2400" b="1" dirty="0">
                <a:solidFill>
                  <a:srgbClr val="004282"/>
                </a:solidFill>
                <a:latin typeface="Times New Roman"/>
                <a:ea typeface="Times New Roman"/>
                <a:cs typeface="Times New Roman"/>
                <a:sym typeface="Times New Roman"/>
              </a:rPr>
              <a:t>B. Surya Charan   (22341A0515)  </a:t>
            </a:r>
            <a:endParaRPr dirty="0"/>
          </a:p>
          <a:p>
            <a:pPr marL="0" marR="285750" lvl="0" indent="0" algn="l" rtl="0">
              <a:spcBef>
                <a:spcPts val="0"/>
              </a:spcBef>
              <a:spcAft>
                <a:spcPts val="0"/>
              </a:spcAft>
              <a:buNone/>
            </a:pPr>
            <a:endParaRPr dirty="0"/>
          </a:p>
        </p:txBody>
      </p:sp>
      <p:sp>
        <p:nvSpPr>
          <p:cNvPr id="110" name="Google Shape;110;p15"/>
          <p:cNvSpPr txBox="1"/>
          <p:nvPr/>
        </p:nvSpPr>
        <p:spPr>
          <a:xfrm>
            <a:off x="2164977" y="3880821"/>
            <a:ext cx="4585500" cy="1569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rgbClr val="C00000"/>
                </a:solidFill>
                <a:latin typeface="Times New Roman"/>
                <a:ea typeface="Times New Roman"/>
                <a:cs typeface="Times New Roman"/>
                <a:sym typeface="Times New Roman"/>
              </a:rPr>
              <a:t>Under the guidance of</a:t>
            </a:r>
            <a:endParaRPr dirty="0"/>
          </a:p>
          <a:p>
            <a:pPr marL="0" marR="0" lvl="0" indent="0" algn="ctr" rtl="0">
              <a:spcBef>
                <a:spcPts val="0"/>
              </a:spcBef>
              <a:spcAft>
                <a:spcPts val="0"/>
              </a:spcAft>
              <a:buNone/>
            </a:pPr>
            <a:r>
              <a:rPr lang="en-US" sz="2400" b="1" dirty="0">
                <a:solidFill>
                  <a:srgbClr val="00B050"/>
                </a:solidFill>
                <a:latin typeface="Times New Roman"/>
                <a:ea typeface="Times New Roman"/>
                <a:cs typeface="Times New Roman"/>
                <a:sym typeface="Times New Roman"/>
              </a:rPr>
              <a:t>Dr.P.Kanchanmala Mam</a:t>
            </a:r>
            <a:endParaRPr dirty="0"/>
          </a:p>
          <a:p>
            <a:pPr marL="0" marR="0" lvl="0" indent="0" algn="ctr" rtl="0">
              <a:spcBef>
                <a:spcPts val="0"/>
              </a:spcBef>
              <a:spcAft>
                <a:spcPts val="0"/>
              </a:spcAft>
              <a:buNone/>
            </a:pPr>
            <a:r>
              <a:rPr lang="en-US" sz="2400" b="1" dirty="0">
                <a:solidFill>
                  <a:srgbClr val="00B050"/>
                </a:solidFill>
                <a:latin typeface="Times New Roman"/>
                <a:ea typeface="Times New Roman"/>
                <a:cs typeface="Times New Roman"/>
                <a:sym typeface="Times New Roman"/>
              </a:rPr>
              <a:t>Associate Professor </a:t>
            </a:r>
            <a:endParaRPr dirty="0"/>
          </a:p>
          <a:p>
            <a:pPr marL="0" marR="0" lvl="0" indent="0" algn="ctr" rtl="0">
              <a:spcBef>
                <a:spcPts val="0"/>
              </a:spcBef>
              <a:spcAft>
                <a:spcPts val="0"/>
              </a:spcAft>
              <a:buNone/>
            </a:pPr>
            <a:r>
              <a:rPr lang="en-US" sz="2400" b="1" dirty="0">
                <a:solidFill>
                  <a:srgbClr val="00B050"/>
                </a:solidFill>
                <a:latin typeface="Times New Roman"/>
                <a:ea typeface="Times New Roman"/>
                <a:cs typeface="Times New Roman"/>
                <a:sym typeface="Times New Roman"/>
              </a:rPr>
              <a:t>GMR Institute of Technology </a:t>
            </a:r>
            <a:endParaRPr sz="2400" b="1" dirty="0">
              <a:solidFill>
                <a:srgbClr val="00B050"/>
              </a:solidFill>
              <a:latin typeface="Times New Roman"/>
              <a:ea typeface="Times New Roman"/>
              <a:cs typeface="Times New Roman"/>
              <a:sym typeface="Times New Roman"/>
            </a:endParaRPr>
          </a:p>
        </p:txBody>
      </p:sp>
      <p:cxnSp>
        <p:nvCxnSpPr>
          <p:cNvPr id="6" name="Google Shape;107;p15"/>
          <p:cNvCxnSpPr/>
          <p:nvPr/>
        </p:nvCxnSpPr>
        <p:spPr>
          <a:xfrm>
            <a:off x="457200" y="685800"/>
            <a:ext cx="8001000" cy="0"/>
          </a:xfrm>
          <a:prstGeom prst="straightConnector1">
            <a:avLst/>
          </a:prstGeom>
          <a:noFill/>
          <a:ln w="9525" cap="flat" cmpd="sng">
            <a:solidFill>
              <a:schemeClr val="dk1"/>
            </a:solidFill>
            <a:prstDash val="solid"/>
            <a:round/>
            <a:headEnd type="none" w="med" len="med"/>
            <a:tailEnd type="none" w="med" len="med"/>
          </a:ln>
        </p:spPr>
      </p:cxnSp>
      <p:sp>
        <p:nvSpPr>
          <p:cNvPr id="8" name="Google Shape;109;p15"/>
          <p:cNvSpPr txBox="1"/>
          <p:nvPr/>
        </p:nvSpPr>
        <p:spPr>
          <a:xfrm>
            <a:off x="2622150" y="2524425"/>
            <a:ext cx="4896250" cy="677068"/>
          </a:xfrm>
          <a:prstGeom prst="rect">
            <a:avLst/>
          </a:prstGeom>
          <a:noFill/>
          <a:ln>
            <a:noFill/>
          </a:ln>
        </p:spPr>
        <p:txBody>
          <a:bodyPr spcFirstLastPara="1" wrap="square" lIns="91425" tIns="45700" rIns="91425" bIns="45700" anchor="t" anchorCtr="0">
            <a:spAutoFit/>
          </a:bodyPr>
          <a:lstStyle/>
          <a:p>
            <a:pPr marL="0" marR="285750" lvl="0" indent="0" algn="l" rtl="0">
              <a:spcBef>
                <a:spcPts val="0"/>
              </a:spcBef>
              <a:spcAft>
                <a:spcPts val="0"/>
              </a:spcAft>
              <a:buNone/>
            </a:pPr>
            <a:r>
              <a:rPr lang="en-US" sz="2400" b="1" dirty="0">
                <a:solidFill>
                  <a:srgbClr val="004282"/>
                </a:solidFill>
                <a:latin typeface="Times New Roman"/>
                <a:ea typeface="Times New Roman"/>
                <a:cs typeface="Times New Roman"/>
                <a:sym typeface="Times New Roman"/>
              </a:rPr>
              <a:t>B. Surya Charan   (22341A0515)  </a:t>
            </a:r>
            <a:endParaRPr dirty="0"/>
          </a:p>
          <a:p>
            <a:pPr marL="0" marR="28575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209" name="Google Shape;209;p31"/>
          <p:cNvSpPr txBox="1"/>
          <p:nvPr/>
        </p:nvSpPr>
        <p:spPr>
          <a:xfrm>
            <a:off x="609599" y="1111623"/>
            <a:ext cx="8318270" cy="477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Reference 13  </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Mulugeta, A. K., Sharma, D. P., &amp; Mesfin, A. H.* (2024). Deep learning for medicinal plant species classification and recognition: a systematic review. Frontiers in Plant Science, 14, 1286088.</a:t>
            </a:r>
            <a:endParaRPr dirty="0"/>
          </a:p>
          <a:p>
            <a:pPr marL="0" marR="0" lvl="0" indent="0" algn="l" rtl="0">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Main Objective  </a:t>
            </a:r>
            <a:endParaRPr dirty="0"/>
          </a:p>
          <a:p>
            <a:pPr marL="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Reviewing recent advances in deep learning applications for medicinal plant classification and Identifying effective deep learning architecture for plant species recognition.</a:t>
            </a:r>
            <a:endParaRPr dirty="0"/>
          </a:p>
          <a:p>
            <a:pPr marL="0" marR="0" lvl="0" indent="0" algn="l" rtl="0">
              <a:lnSpc>
                <a:spcPct val="100000"/>
              </a:lnSpc>
              <a:spcBef>
                <a:spcPts val="0"/>
              </a:spcBef>
              <a:spcAft>
                <a:spcPts val="0"/>
              </a:spcAft>
              <a:buNone/>
            </a:pPr>
            <a:endParaRPr sz="16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Various CNN architectures(</a:t>
            </a:r>
            <a:r>
              <a:rPr lang="en-US" sz="1600" dirty="0" err="1">
                <a:solidFill>
                  <a:schemeClr val="dk1"/>
                </a:solidFill>
                <a:latin typeface="Times New Roman"/>
                <a:ea typeface="Times New Roman"/>
                <a:cs typeface="Times New Roman"/>
                <a:sym typeface="Times New Roman"/>
              </a:rPr>
              <a:t>ResNet</a:t>
            </a:r>
            <a:r>
              <a:rPr lang="en-US" sz="1600" dirty="0">
                <a:solidFill>
                  <a:schemeClr val="dk1"/>
                </a:solidFill>
                <a:latin typeface="Times New Roman"/>
                <a:ea typeface="Times New Roman"/>
                <a:cs typeface="Times New Roman"/>
                <a:sym typeface="Times New Roman"/>
              </a:rPr>
              <a:t>, AlexNet, VGG)</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Transfer Learning techniques.</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Varies based on the specific model but typically </a:t>
            </a:r>
            <a:r>
              <a:rPr lang="en-US" sz="1600" b="1" dirty="0">
                <a:solidFill>
                  <a:schemeClr val="dk1"/>
                </a:solidFill>
                <a:latin typeface="Times New Roman"/>
                <a:ea typeface="Times New Roman"/>
                <a:cs typeface="Times New Roman"/>
                <a:sym typeface="Times New Roman"/>
              </a:rPr>
              <a:t>85%-95%</a:t>
            </a:r>
            <a:r>
              <a:rPr lang="en-US" sz="1600" dirty="0">
                <a:solidFill>
                  <a:schemeClr val="dk1"/>
                </a:solidFill>
                <a:latin typeface="Times New Roman"/>
                <a:ea typeface="Times New Roman"/>
                <a:cs typeface="Times New Roman"/>
                <a:sym typeface="Times New Roman"/>
              </a:rPr>
              <a:t> depending on the dataset.</a:t>
            </a:r>
            <a:endParaRPr dirty="0"/>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dirty="0"/>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Times New Roman"/>
                <a:ea typeface="Times New Roman"/>
                <a:cs typeface="Times New Roman"/>
                <a:sym typeface="Times New Roman"/>
              </a:rPr>
              <a:t>Lack of Standardized</a:t>
            </a:r>
            <a:r>
              <a:rPr lang="en-US" sz="1600" dirty="0">
                <a:solidFill>
                  <a:schemeClr val="dk1"/>
                </a:solidFill>
                <a:latin typeface="Times New Roman"/>
                <a:ea typeface="Times New Roman"/>
                <a:cs typeface="Times New Roman"/>
                <a:sym typeface="Times New Roman"/>
              </a:rPr>
              <a:t> dataset for comparing different models.</a:t>
            </a:r>
            <a:endParaRPr sz="1600"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Times New Roman"/>
                <a:ea typeface="Times New Roman"/>
                <a:cs typeface="Times New Roman"/>
                <a:sym typeface="Times New Roman"/>
              </a:rPr>
              <a:t>High variance in perfo</a:t>
            </a:r>
            <a:r>
              <a:rPr lang="en-US" sz="1600" dirty="0">
                <a:solidFill>
                  <a:schemeClr val="dk1"/>
                </a:solidFill>
                <a:latin typeface="Times New Roman"/>
                <a:ea typeface="Times New Roman"/>
                <a:cs typeface="Times New Roman"/>
                <a:sym typeface="Times New Roman"/>
              </a:rPr>
              <a:t>rmance due to environmental factors.</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00006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215" name="Google Shape;215;p32"/>
          <p:cNvSpPr txBox="1"/>
          <p:nvPr/>
        </p:nvSpPr>
        <p:spPr>
          <a:xfrm>
            <a:off x="609599" y="1111623"/>
            <a:ext cx="822683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14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Azadnia, R., Al-Amidi, M. M., Mohammadi, H., Cifci, M. A., Daryab, A., &amp; Cavallo, E. (2022). An AI based approach for medicinal plant identification using deep CNN based on global average pooling. Agronomy, 12(11), 2723.</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Developing a deep learning model using global average pooling for medicinal plant identification and Improving classification accuracy by reducing overfitting with global average pooling.</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Deep CNN with Global Average Pooling(GAP)</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Image processing techniques for pre-processing.</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92%-94%</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Model accuracy will de</a:t>
            </a:r>
            <a:r>
              <a:rPr lang="en-US" sz="1600">
                <a:solidFill>
                  <a:schemeClr val="dk1"/>
                </a:solidFill>
                <a:latin typeface="Times New Roman"/>
                <a:ea typeface="Times New Roman"/>
                <a:cs typeface="Times New Roman"/>
                <a:sym typeface="Times New Roman"/>
              </a:rPr>
              <a:t>grade with noisy or low quality images.</a:t>
            </a:r>
            <a:endParaRPr sz="160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GAP may loss fine de</a:t>
            </a:r>
            <a:r>
              <a:rPr lang="en-US" sz="1600">
                <a:solidFill>
                  <a:schemeClr val="dk1"/>
                </a:solidFill>
                <a:latin typeface="Times New Roman"/>
                <a:ea typeface="Times New Roman"/>
                <a:cs typeface="Times New Roman"/>
                <a:sym typeface="Times New Roman"/>
              </a:rPr>
              <a:t>tials for complex plant structures.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221" name="Google Shape;221;p33"/>
          <p:cNvSpPr txBox="1"/>
          <p:nvPr/>
        </p:nvSpPr>
        <p:spPr>
          <a:xfrm>
            <a:off x="609599" y="1111623"/>
            <a:ext cx="8268394"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15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Prasad, R. M., Bhavana, G. M., Manasa, S., Nithya, G., &amp; Nisarga, K. C. (2024). Identification and classification of medicinal plants using deep learning. International Journal of Scientific Research in Engineering and Management (IJSREM), 8(3).</a:t>
            </a:r>
            <a:endParaRPr/>
          </a:p>
          <a:p>
            <a:pPr marL="0" marR="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Developing a deep learning model to classify medicinal plants from images and identifying distinct features of medicinal plants to improve classification.</a:t>
            </a:r>
            <a:endParaRPr/>
          </a:p>
          <a:p>
            <a:pPr marL="0" marR="0" lvl="0" indent="0" algn="l"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CNN for Image feature extraction.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Data Augmentation techniques to improve model robustness.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88%-91%</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Limited Dataset variety leads to overfitting on certain plant species.</a:t>
            </a:r>
            <a:endParaRPr/>
          </a:p>
          <a:p>
            <a:pPr marL="285750" marR="0" lvl="0" indent="-28575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Times New Roman"/>
                <a:ea typeface="Times New Roman"/>
                <a:cs typeface="Times New Roman"/>
                <a:sym typeface="Times New Roman"/>
              </a:rPr>
              <a:t>Model performance decreases with environmental noise o</a:t>
            </a:r>
            <a:r>
              <a:rPr lang="en-US" sz="1600">
                <a:solidFill>
                  <a:schemeClr val="dk1"/>
                </a:solidFill>
                <a:latin typeface="Times New Roman"/>
                <a:ea typeface="Times New Roman"/>
                <a:cs typeface="Times New Roman"/>
                <a:sym typeface="Times New Roman"/>
              </a:rPr>
              <a:t>r complex backgrounds.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p:nvPr/>
        </p:nvSpPr>
        <p:spPr>
          <a:xfrm>
            <a:off x="2958351" y="681313"/>
            <a:ext cx="2635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Comparison Table   </a:t>
            </a:r>
            <a:endParaRPr/>
          </a:p>
        </p:txBody>
      </p:sp>
      <p:graphicFrame>
        <p:nvGraphicFramePr>
          <p:cNvPr id="227" name="Google Shape;227;p34"/>
          <p:cNvGraphicFramePr/>
          <p:nvPr>
            <p:extLst>
              <p:ext uri="{D42A27DB-BD31-4B8C-83A1-F6EECF244321}">
                <p14:modId xmlns:p14="http://schemas.microsoft.com/office/powerpoint/2010/main" val="2757517325"/>
              </p:ext>
            </p:extLst>
          </p:nvPr>
        </p:nvGraphicFramePr>
        <p:xfrm>
          <a:off x="567678" y="1233578"/>
          <a:ext cx="8362950" cy="5105395"/>
        </p:xfrm>
        <a:graphic>
          <a:graphicData uri="http://schemas.openxmlformats.org/drawingml/2006/table">
            <a:tbl>
              <a:tblPr>
                <a:noFill/>
              </a:tblPr>
              <a:tblGrid>
                <a:gridCol w="892822">
                  <a:extLst>
                    <a:ext uri="{9D8B030D-6E8A-4147-A177-3AD203B41FA5}">
                      <a16:colId xmlns:a16="http://schemas.microsoft.com/office/drawing/2014/main" val="20000"/>
                    </a:ext>
                  </a:extLst>
                </a:gridCol>
                <a:gridCol w="1216328">
                  <a:extLst>
                    <a:ext uri="{9D8B030D-6E8A-4147-A177-3AD203B41FA5}">
                      <a16:colId xmlns:a16="http://schemas.microsoft.com/office/drawing/2014/main" val="20001"/>
                    </a:ext>
                  </a:extLst>
                </a:gridCol>
                <a:gridCol w="484800">
                  <a:extLst>
                    <a:ext uri="{9D8B030D-6E8A-4147-A177-3AD203B41FA5}">
                      <a16:colId xmlns:a16="http://schemas.microsoft.com/office/drawing/2014/main" val="20002"/>
                    </a:ext>
                  </a:extLst>
                </a:gridCol>
                <a:gridCol w="1939150">
                  <a:extLst>
                    <a:ext uri="{9D8B030D-6E8A-4147-A177-3AD203B41FA5}">
                      <a16:colId xmlns:a16="http://schemas.microsoft.com/office/drawing/2014/main" val="20003"/>
                    </a:ext>
                  </a:extLst>
                </a:gridCol>
                <a:gridCol w="916300">
                  <a:extLst>
                    <a:ext uri="{9D8B030D-6E8A-4147-A177-3AD203B41FA5}">
                      <a16:colId xmlns:a16="http://schemas.microsoft.com/office/drawing/2014/main" val="20004"/>
                    </a:ext>
                  </a:extLst>
                </a:gridCol>
                <a:gridCol w="939300">
                  <a:extLst>
                    <a:ext uri="{9D8B030D-6E8A-4147-A177-3AD203B41FA5}">
                      <a16:colId xmlns:a16="http://schemas.microsoft.com/office/drawing/2014/main" val="20005"/>
                    </a:ext>
                  </a:extLst>
                </a:gridCol>
                <a:gridCol w="1160825">
                  <a:extLst>
                    <a:ext uri="{9D8B030D-6E8A-4147-A177-3AD203B41FA5}">
                      <a16:colId xmlns:a16="http://schemas.microsoft.com/office/drawing/2014/main" val="20006"/>
                    </a:ext>
                  </a:extLst>
                </a:gridCol>
                <a:gridCol w="813425">
                  <a:extLst>
                    <a:ext uri="{9D8B030D-6E8A-4147-A177-3AD203B41FA5}">
                      <a16:colId xmlns:a16="http://schemas.microsoft.com/office/drawing/2014/main" val="20007"/>
                    </a:ext>
                  </a:extLst>
                </a:gridCol>
              </a:tblGrid>
              <a:tr h="387475">
                <a:tc>
                  <a:txBody>
                    <a:bodyPr/>
                    <a:lstStyle/>
                    <a:p>
                      <a:pPr marL="0" marR="0" lvl="0" indent="0" algn="l" rtl="0">
                        <a:spcBef>
                          <a:spcPts val="0"/>
                        </a:spcBef>
                        <a:spcAft>
                          <a:spcPts val="0"/>
                        </a:spcAft>
                        <a:buNone/>
                      </a:pPr>
                      <a:endParaRPr sz="1200" b="1" i="0" u="none" strike="noStrike" cap="none" dirty="0">
                        <a:solidFill>
                          <a:srgbClr val="000000"/>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a:solidFill>
                            <a:srgbClr val="003399"/>
                          </a:solidFill>
                        </a:rPr>
                        <a:t>Title </a:t>
                      </a:r>
                      <a:endParaRPr sz="1200" b="1" i="0" u="none" strike="noStrike" cap="none">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a:solidFill>
                            <a:srgbClr val="003399"/>
                          </a:solidFill>
                        </a:rPr>
                        <a:t>year</a:t>
                      </a:r>
                      <a:endParaRPr sz="1200" b="1" i="0" u="none" strike="noStrike" cap="none">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rPr>
                        <a:t>Objectives</a:t>
                      </a:r>
                      <a:endParaRPr sz="1200" b="1" i="0" u="none" strike="noStrike" cap="none" dirty="0">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rPr>
                        <a:t>Limitations</a:t>
                      </a:r>
                      <a:endParaRPr sz="1200" b="1" i="0" u="none" strike="noStrike" cap="none" dirty="0">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a:solidFill>
                            <a:srgbClr val="003399"/>
                          </a:solidFill>
                        </a:rPr>
                        <a:t>Advantages</a:t>
                      </a:r>
                      <a:endParaRPr sz="1200" b="1" i="0" u="none" strike="noStrike" cap="none">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a:solidFill>
                            <a:srgbClr val="003399"/>
                          </a:solidFill>
                        </a:rPr>
                        <a:t>Performance metrics</a:t>
                      </a:r>
                      <a:endParaRPr sz="1200" b="1" i="0" u="none" strike="noStrike" cap="none">
                        <a:solidFill>
                          <a:srgbClr val="003399"/>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rPr>
                        <a:t>Gaps</a:t>
                      </a:r>
                      <a:endParaRPr sz="1200" b="1" i="0" u="none" strike="noStrike" cap="none" dirty="0">
                        <a:solidFill>
                          <a:srgbClr val="003399"/>
                        </a:solidFill>
                        <a:latin typeface="Calibri"/>
                        <a:ea typeface="Calibri"/>
                        <a:cs typeface="Calibri"/>
                        <a:sym typeface="Calibri"/>
                      </a:endParaRPr>
                    </a:p>
                  </a:txBody>
                  <a:tcPr marL="4800" marR="4800" marT="4800" marB="0" anchor="b"/>
                </a:tc>
                <a:extLst>
                  <a:ext uri="{0D108BD9-81ED-4DB2-BD59-A6C34878D82A}">
                    <a16:rowId xmlns:a16="http://schemas.microsoft.com/office/drawing/2014/main" val="10000"/>
                  </a:ext>
                </a:extLst>
              </a:tr>
              <a:tr h="296900">
                <a:tc>
                  <a:txBody>
                    <a:bodyPr/>
                    <a:lstStyle/>
                    <a:p>
                      <a:pPr marL="0" marR="0" lvl="0" indent="0" algn="ctr" rtl="0">
                        <a:spcBef>
                          <a:spcPts val="0"/>
                        </a:spcBef>
                        <a:spcAft>
                          <a:spcPts val="0"/>
                        </a:spcAft>
                        <a:buNone/>
                      </a:pPr>
                      <a:r>
                        <a:rPr lang="en-US" sz="1050" b="1" u="none" strike="noStrike" cap="none" dirty="0">
                          <a:solidFill>
                            <a:srgbClr val="4C29E4"/>
                          </a:solidFill>
                        </a:rPr>
                        <a:t>Reference 1</a:t>
                      </a:r>
                      <a:endParaRPr sz="1050" b="1" i="0" u="none" strike="noStrike" cap="none" dirty="0">
                        <a:solidFill>
                          <a:srgbClr val="4C29E4"/>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CNN and Edge-based Segmentation for the Identification of Medicinal Plants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2024</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Edge detection  and Improve plant segmentation. It combines CNN  with edge-based segmentation for accuracy.</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High computational requirements  and Limited scalability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Robust segmentation  and Efficient feature extraction</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Accuracy:95%,</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Not optimized for large datasets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extLst>
                  <a:ext uri="{0D108BD9-81ED-4DB2-BD59-A6C34878D82A}">
                    <a16:rowId xmlns:a16="http://schemas.microsoft.com/office/drawing/2014/main" val="10001"/>
                  </a:ext>
                </a:extLst>
              </a:tr>
              <a:tr h="296900">
                <a:tc>
                  <a:txBody>
                    <a:bodyPr/>
                    <a:lstStyle/>
                    <a:p>
                      <a:pPr marL="0" marR="0" lvl="0" indent="0" algn="ctr" rtl="0">
                        <a:spcBef>
                          <a:spcPts val="0"/>
                        </a:spcBef>
                        <a:spcAft>
                          <a:spcPts val="0"/>
                        </a:spcAft>
                        <a:buNone/>
                      </a:pPr>
                      <a:r>
                        <a:rPr lang="en-US" sz="1050" b="1" u="none" strike="noStrike" cap="none" dirty="0">
                          <a:solidFill>
                            <a:srgbClr val="4C29E4"/>
                          </a:solidFill>
                        </a:rPr>
                        <a:t>Reference 2</a:t>
                      </a:r>
                      <a:endParaRPr sz="1050" b="1" i="0" u="none" strike="noStrike" cap="none" dirty="0">
                        <a:solidFill>
                          <a:srgbClr val="4C29E4"/>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 Deep Learning Approach for Herbal Plant Detection and Recognition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2024</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1100" dirty="0">
                          <a:latin typeface="Times New Roman" panose="02020603050405020304" pitchFamily="18" charset="0"/>
                          <a:cs typeface="Times New Roman" panose="02020603050405020304" pitchFamily="18" charset="0"/>
                        </a:rPr>
                        <a:t> This paper proposes a deep learning model that focuses on efficient recognition of herbal plants using optimized neural networks</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Limited generalization and Requires large datasets.</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High accuracy  and Low model complexity.</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Accuracy:90-93%.Precision</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Inconsistent with unseen species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extLst>
                  <a:ext uri="{0D108BD9-81ED-4DB2-BD59-A6C34878D82A}">
                    <a16:rowId xmlns:a16="http://schemas.microsoft.com/office/drawing/2014/main" val="10002"/>
                  </a:ext>
                </a:extLst>
              </a:tr>
              <a:tr h="748075">
                <a:tc>
                  <a:txBody>
                    <a:bodyPr/>
                    <a:lstStyle/>
                    <a:p>
                      <a:pPr marL="0" marR="0" lvl="0" indent="0" algn="ctr" rtl="0">
                        <a:spcBef>
                          <a:spcPts val="0"/>
                        </a:spcBef>
                        <a:spcAft>
                          <a:spcPts val="0"/>
                        </a:spcAft>
                        <a:buNone/>
                      </a:pPr>
                      <a:r>
                        <a:rPr lang="en-US" sz="1050" b="1" u="none" strike="noStrike" cap="none" dirty="0">
                          <a:solidFill>
                            <a:srgbClr val="4C29E4"/>
                          </a:solidFill>
                        </a:rPr>
                        <a:t>Reference 3</a:t>
                      </a:r>
                      <a:endParaRPr sz="1050" b="1" i="0" u="none" strike="noStrike" cap="none" dirty="0">
                        <a:solidFill>
                          <a:srgbClr val="4C29E4"/>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Medicinal Plant Identification Using Machine Learning Algorithms </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2024</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This article examines the use of machine learning algorithms for medicinal plant identification, focusing on enhancing classification techniques for better identification accuracy.</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Less accurate than deep learning  and Requires feature engineering.</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Simple implementation</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Classification Accuracy:88%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Lacks real-time capability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extLst>
                  <a:ext uri="{0D108BD9-81ED-4DB2-BD59-A6C34878D82A}">
                    <a16:rowId xmlns:a16="http://schemas.microsoft.com/office/drawing/2014/main" val="10003"/>
                  </a:ext>
                </a:extLst>
              </a:tr>
              <a:tr h="296900">
                <a:tc>
                  <a:txBody>
                    <a:bodyPr/>
                    <a:lstStyle/>
                    <a:p>
                      <a:pPr marL="0" marR="0" lvl="0" indent="0" algn="ctr" rtl="0">
                        <a:spcBef>
                          <a:spcPts val="0"/>
                        </a:spcBef>
                        <a:spcAft>
                          <a:spcPts val="0"/>
                        </a:spcAft>
                        <a:buNone/>
                      </a:pPr>
                      <a:r>
                        <a:rPr lang="en-US" sz="1050" b="1" u="none" strike="noStrike" cap="none" dirty="0">
                          <a:solidFill>
                            <a:srgbClr val="4C29E4"/>
                          </a:solidFill>
                        </a:rPr>
                        <a:t>Reference 4</a:t>
                      </a:r>
                      <a:endParaRPr sz="1050" b="1" i="0" u="none" strike="noStrike" cap="none" dirty="0">
                        <a:solidFill>
                          <a:srgbClr val="4C29E4"/>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Medicinal Plants Recognition Using Deep Learning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a:solidFill>
                            <a:srgbClr val="000000"/>
                          </a:solidFill>
                          <a:latin typeface="Times New Roman" panose="02020603050405020304" pitchFamily="18" charset="0"/>
                          <a:ea typeface="Times New Roman"/>
                          <a:cs typeface="Times New Roman" panose="02020603050405020304" pitchFamily="18" charset="0"/>
                          <a:sym typeface="Times New Roman"/>
                        </a:rPr>
                        <a:t>2023</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This paper explores deep learning for the recognition of medicinal plants, employing large datasets and convolutional neural networks to improve recognition accuracy.</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Requires substantial GPU resources</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High recognition accuracy</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Accuracy:90% ,Precision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Overfitting on smaller datasets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extLst>
                  <a:ext uri="{0D108BD9-81ED-4DB2-BD59-A6C34878D82A}">
                    <a16:rowId xmlns:a16="http://schemas.microsoft.com/office/drawing/2014/main" val="10004"/>
                  </a:ext>
                </a:extLst>
              </a:tr>
              <a:tr h="296900">
                <a:tc>
                  <a:txBody>
                    <a:bodyPr/>
                    <a:lstStyle/>
                    <a:p>
                      <a:pPr marL="0" marR="0" lvl="0" indent="0" algn="ctr" rtl="0">
                        <a:spcBef>
                          <a:spcPts val="0"/>
                        </a:spcBef>
                        <a:spcAft>
                          <a:spcPts val="0"/>
                        </a:spcAft>
                        <a:buNone/>
                      </a:pPr>
                      <a:r>
                        <a:rPr lang="en-US" sz="1050" b="1" u="none" strike="noStrike" cap="none" dirty="0">
                          <a:solidFill>
                            <a:srgbClr val="4C29E4"/>
                          </a:solidFill>
                        </a:rPr>
                        <a:t>Reference </a:t>
                      </a:r>
                      <a:r>
                        <a:rPr lang="en-US" sz="1050" b="1" dirty="0">
                          <a:solidFill>
                            <a:srgbClr val="4C29E4"/>
                          </a:solidFill>
                        </a:rPr>
                        <a:t>5</a:t>
                      </a:r>
                      <a:endParaRPr sz="1050" b="1" i="0" u="none" strike="noStrike" cap="none" dirty="0">
                        <a:solidFill>
                          <a:srgbClr val="4C29E4"/>
                        </a:solidFill>
                        <a:latin typeface="Calibri"/>
                        <a:ea typeface="Calibri"/>
                        <a:cs typeface="Calibri"/>
                        <a:sym typeface="Calibri"/>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Medicinal Plant Identification in Real-Time Using Deep Learning Model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a:solidFill>
                            <a:srgbClr val="000000"/>
                          </a:solidFill>
                          <a:latin typeface="Times New Roman" panose="02020603050405020304" pitchFamily="18" charset="0"/>
                          <a:ea typeface="Times New Roman"/>
                          <a:cs typeface="Times New Roman" panose="02020603050405020304" pitchFamily="18" charset="0"/>
                          <a:sym typeface="Times New Roman"/>
                        </a:rPr>
                        <a:t>2023</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This article focuses on creating a deep learning model for real-time identification of medicinal plants, making it suitable for mobile applications.</a:t>
                      </a:r>
                      <a:br>
                        <a:rPr lang="en-US" sz="1100" dirty="0">
                          <a:latin typeface="Times New Roman" panose="02020603050405020304" pitchFamily="18" charset="0"/>
                          <a:cs typeface="Times New Roman" panose="02020603050405020304" pitchFamily="18" charset="0"/>
                        </a:rPr>
                      </a:b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Not optimized for low-end devices</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a:solidFill>
                            <a:srgbClr val="000000"/>
                          </a:solidFill>
                          <a:latin typeface="Times New Roman" panose="02020603050405020304" pitchFamily="18" charset="0"/>
                          <a:ea typeface="Times New Roman"/>
                          <a:cs typeface="Times New Roman" panose="02020603050405020304" pitchFamily="18" charset="0"/>
                          <a:sym typeface="Times New Roman"/>
                        </a:rPr>
                        <a:t>Real-time capability</a:t>
                      </a:r>
                      <a:endParaRPr sz="110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Real-time speed, Accuracy:92-94%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tc>
                  <a:txBody>
                    <a:bodyPr/>
                    <a:lstStyle/>
                    <a:p>
                      <a:pPr marL="0" marR="0" lvl="0" indent="0" algn="ctr" rtl="0">
                        <a:spcBef>
                          <a:spcPts val="0"/>
                        </a:spcBef>
                        <a:spcAft>
                          <a:spcPts val="0"/>
                        </a:spcAft>
                        <a:buNone/>
                      </a:pPr>
                      <a:r>
                        <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rPr>
                        <a:t> Limited to mobile platforms  </a:t>
                      </a:r>
                      <a:endParaRPr sz="11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4800" marR="4800" marT="480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p:nvPr/>
        </p:nvSpPr>
        <p:spPr>
          <a:xfrm>
            <a:off x="2958351" y="681313"/>
            <a:ext cx="26356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Comparison Table   </a:t>
            </a:r>
            <a:endParaRPr/>
          </a:p>
        </p:txBody>
      </p:sp>
      <p:graphicFrame>
        <p:nvGraphicFramePr>
          <p:cNvPr id="233" name="Google Shape;233;p35"/>
          <p:cNvGraphicFramePr/>
          <p:nvPr>
            <p:extLst>
              <p:ext uri="{D42A27DB-BD31-4B8C-83A1-F6EECF244321}">
                <p14:modId xmlns:p14="http://schemas.microsoft.com/office/powerpoint/2010/main" val="1236188844"/>
              </p:ext>
            </p:extLst>
          </p:nvPr>
        </p:nvGraphicFramePr>
        <p:xfrm>
          <a:off x="567678" y="1233578"/>
          <a:ext cx="8362950" cy="5132634"/>
        </p:xfrm>
        <a:graphic>
          <a:graphicData uri="http://schemas.openxmlformats.org/drawingml/2006/table">
            <a:tbl>
              <a:tblPr>
                <a:noFill/>
              </a:tblPr>
              <a:tblGrid>
                <a:gridCol w="892822">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431128">
                  <a:extLst>
                    <a:ext uri="{9D8B030D-6E8A-4147-A177-3AD203B41FA5}">
                      <a16:colId xmlns:a16="http://schemas.microsoft.com/office/drawing/2014/main" val="20002"/>
                    </a:ext>
                  </a:extLst>
                </a:gridCol>
                <a:gridCol w="1939150">
                  <a:extLst>
                    <a:ext uri="{9D8B030D-6E8A-4147-A177-3AD203B41FA5}">
                      <a16:colId xmlns:a16="http://schemas.microsoft.com/office/drawing/2014/main" val="20003"/>
                    </a:ext>
                  </a:extLst>
                </a:gridCol>
                <a:gridCol w="916300">
                  <a:extLst>
                    <a:ext uri="{9D8B030D-6E8A-4147-A177-3AD203B41FA5}">
                      <a16:colId xmlns:a16="http://schemas.microsoft.com/office/drawing/2014/main" val="20004"/>
                    </a:ext>
                  </a:extLst>
                </a:gridCol>
                <a:gridCol w="939300">
                  <a:extLst>
                    <a:ext uri="{9D8B030D-6E8A-4147-A177-3AD203B41FA5}">
                      <a16:colId xmlns:a16="http://schemas.microsoft.com/office/drawing/2014/main" val="20005"/>
                    </a:ext>
                  </a:extLst>
                </a:gridCol>
                <a:gridCol w="1160825">
                  <a:extLst>
                    <a:ext uri="{9D8B030D-6E8A-4147-A177-3AD203B41FA5}">
                      <a16:colId xmlns:a16="http://schemas.microsoft.com/office/drawing/2014/main" val="20006"/>
                    </a:ext>
                  </a:extLst>
                </a:gridCol>
                <a:gridCol w="813425">
                  <a:extLst>
                    <a:ext uri="{9D8B030D-6E8A-4147-A177-3AD203B41FA5}">
                      <a16:colId xmlns:a16="http://schemas.microsoft.com/office/drawing/2014/main" val="20007"/>
                    </a:ext>
                  </a:extLst>
                </a:gridCol>
              </a:tblGrid>
              <a:tr h="387475">
                <a:tc>
                  <a:txBody>
                    <a:bodyPr/>
                    <a:lstStyle/>
                    <a:p>
                      <a:pPr marL="0" marR="0" lvl="0" indent="0" algn="l" rtl="0">
                        <a:spcBef>
                          <a:spcPts val="0"/>
                        </a:spcBef>
                        <a:spcAft>
                          <a:spcPts val="0"/>
                        </a:spcAft>
                        <a:buNone/>
                      </a:pPr>
                      <a:endParaRPr sz="1200" b="1" i="0" u="none" strike="noStrike" cap="none" dirty="0">
                        <a:solidFill>
                          <a:srgbClr val="000000"/>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Title </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year</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Objectives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Limitations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Advantages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Performance metrics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Gaps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extLst>
                  <a:ext uri="{0D108BD9-81ED-4DB2-BD59-A6C34878D82A}">
                    <a16:rowId xmlns:a16="http://schemas.microsoft.com/office/drawing/2014/main" val="10000"/>
                  </a:ext>
                </a:extLst>
              </a:tr>
              <a:tr h="995147">
                <a:tc>
                  <a:txBody>
                    <a:bodyPr/>
                    <a:lstStyle/>
                    <a:p>
                      <a:pPr marL="0" marR="0" lvl="0" indent="0" algn="ctr" rtl="0">
                        <a:spcBef>
                          <a:spcPts val="0"/>
                        </a:spcBef>
                        <a:spcAft>
                          <a:spcPts val="0"/>
                        </a:spcAft>
                        <a:buNone/>
                      </a:pPr>
                      <a:r>
                        <a:rPr lang="en-US" sz="1200" b="1" dirty="0">
                          <a:solidFill>
                            <a:srgbClr val="4C29E4"/>
                          </a:solidFill>
                          <a:latin typeface="Times New Roman" pitchFamily="18" charset="0"/>
                          <a:ea typeface="Calibri"/>
                          <a:cs typeface="Times New Roman" pitchFamily="18" charset="0"/>
                          <a:sym typeface="Calibri"/>
                        </a:rPr>
                        <a:t>Reference 6</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Medicinal Plants Attribute Detection by Deep Learning Image Processing Techniques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2023</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The paper explores deep learning image processing techniques to detect plant attributes and classify medicinal plants based on extracted features.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Requires large amounts of labeled data.</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Network architecture tailored for plants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Classification, Accuracy:89-91%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 Lacks scalability for broader datasets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1"/>
                  </a:ext>
                </a:extLst>
              </a:tr>
              <a:tr h="7874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a:t>
                      </a:r>
                      <a:r>
                        <a:rPr lang="en-US" sz="1200" b="1" dirty="0">
                          <a:solidFill>
                            <a:srgbClr val="4C29E4"/>
                          </a:solidFill>
                          <a:latin typeface="Times New Roman" pitchFamily="18" charset="0"/>
                          <a:cs typeface="Times New Roman" pitchFamily="18" charset="0"/>
                        </a:rPr>
                        <a:t>7</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Identification of Medicinal Plants Using Deep Learning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2022</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Discusses the application of deep learning techniques to automatically identify medicinal plant species from real-time images using neural networks.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Needs constant retraining.</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a:latin typeface="Times New Roman" pitchFamily="18" charset="0"/>
                          <a:cs typeface="Times New Roman" pitchFamily="18" charset="0"/>
                        </a:rPr>
                        <a:t>High identification accuracy.</a:t>
                      </a:r>
                      <a:endParaRPr sz="110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Accuracy95%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Insufficient training data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2"/>
                  </a:ext>
                </a:extLst>
              </a:tr>
              <a:tr h="9398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a:t>
                      </a:r>
                      <a:r>
                        <a:rPr lang="en-US" sz="1200" b="1" dirty="0">
                          <a:solidFill>
                            <a:srgbClr val="4C29E4"/>
                          </a:solidFill>
                          <a:latin typeface="Times New Roman" pitchFamily="18" charset="0"/>
                          <a:cs typeface="Times New Roman" pitchFamily="18" charset="0"/>
                        </a:rPr>
                        <a:t>8</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Identification of Medicinal Plants in Ardabil Using Deep Learning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a:latin typeface="Times New Roman" pitchFamily="18" charset="0"/>
                          <a:cs typeface="Times New Roman" pitchFamily="18" charset="0"/>
                        </a:rPr>
                        <a:t>2022</a:t>
                      </a:r>
                      <a:endParaRPr sz="110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Focuses on using deep learning for the identification of medicinal plants in the Ardabil region, emphasizing the classification of local plant species.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Limited geographic applicability</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Suitable for local species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Classification, Accuracy:90%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 Lacks global species data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3"/>
                  </a:ext>
                </a:extLst>
              </a:tr>
              <a:tr h="5588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a:t>
                      </a:r>
                      <a:r>
                        <a:rPr lang="en-US" sz="1200" b="1" dirty="0">
                          <a:solidFill>
                            <a:srgbClr val="4C29E4"/>
                          </a:solidFill>
                          <a:latin typeface="Times New Roman" pitchFamily="18" charset="0"/>
                          <a:cs typeface="Times New Roman" pitchFamily="18" charset="0"/>
                        </a:rPr>
                        <a:t>9</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 Medicinal Plant Identification Using Deep Learning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a:latin typeface="Times New Roman" pitchFamily="18" charset="0"/>
                          <a:cs typeface="Times New Roman" pitchFamily="18" charset="0"/>
                        </a:rPr>
                        <a:t>2021</a:t>
                      </a:r>
                      <a:endParaRPr sz="110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Utilizes a deep learning model to classify medicinal plants from large datasets, aiming for broader plant categorization using image-based techniques.</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Memory-heavy</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High generalizability</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Accuracy:88%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Computationally expensive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4"/>
                  </a:ext>
                </a:extLst>
              </a:tr>
              <a:tr h="1124212">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a:t>
                      </a:r>
                      <a:r>
                        <a:rPr lang="en-US" sz="1200" b="1" dirty="0">
                          <a:solidFill>
                            <a:srgbClr val="4C29E4"/>
                          </a:solidFill>
                          <a:latin typeface="Times New Roman" pitchFamily="18" charset="0"/>
                          <a:cs typeface="Times New Roman" pitchFamily="18" charset="0"/>
                        </a:rPr>
                        <a:t>10</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Deep Residual Learning for Image Recognition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a:latin typeface="Times New Roman" pitchFamily="18" charset="0"/>
                          <a:cs typeface="Times New Roman" pitchFamily="18" charset="0"/>
                        </a:rPr>
                        <a:t>2016</a:t>
                      </a:r>
                      <a:endParaRPr sz="110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Proposes deep residual networks (</a:t>
                      </a:r>
                      <a:r>
                        <a:rPr lang="en-US" sz="1100" dirty="0" err="1">
                          <a:latin typeface="Times New Roman" panose="02020603050405020304" pitchFamily="18" charset="0"/>
                          <a:cs typeface="Times New Roman" panose="02020603050405020304" pitchFamily="18" charset="0"/>
                        </a:rPr>
                        <a:t>ResNet</a:t>
                      </a:r>
                      <a:r>
                        <a:rPr lang="en-US" sz="1100" dirty="0">
                          <a:latin typeface="Times New Roman" panose="02020603050405020304" pitchFamily="18" charset="0"/>
                          <a:cs typeface="Times New Roman" panose="02020603050405020304" pitchFamily="18" charset="0"/>
                        </a:rPr>
                        <a:t>), which improve image recognition accuracy through residual learning techniques, applied in various domains including plant identification.</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High computational power</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Improves accuracy</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Accuracy:90%</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Not specific to medicinal plants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99D37435-D658-FEE7-960E-A7A80D44B86E}"/>
            </a:ext>
          </a:extLst>
        </p:cNvPr>
        <p:cNvGrpSpPr/>
        <p:nvPr/>
      </p:nvGrpSpPr>
      <p:grpSpPr>
        <a:xfrm>
          <a:off x="0" y="0"/>
          <a:ext cx="0" cy="0"/>
          <a:chOff x="0" y="0"/>
          <a:chExt cx="0" cy="0"/>
        </a:xfrm>
      </p:grpSpPr>
      <p:sp>
        <p:nvSpPr>
          <p:cNvPr id="232" name="Google Shape;232;p35">
            <a:extLst>
              <a:ext uri="{FF2B5EF4-FFF2-40B4-BE49-F238E27FC236}">
                <a16:creationId xmlns:a16="http://schemas.microsoft.com/office/drawing/2014/main" id="{338C1196-9190-F194-D68D-869E73CF94EB}"/>
              </a:ext>
            </a:extLst>
          </p:cNvPr>
          <p:cNvSpPr txBox="1"/>
          <p:nvPr/>
        </p:nvSpPr>
        <p:spPr>
          <a:xfrm>
            <a:off x="2958351" y="681313"/>
            <a:ext cx="26356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Comparison Table   </a:t>
            </a:r>
            <a:endParaRPr/>
          </a:p>
        </p:txBody>
      </p:sp>
      <p:graphicFrame>
        <p:nvGraphicFramePr>
          <p:cNvPr id="233" name="Google Shape;233;p35">
            <a:extLst>
              <a:ext uri="{FF2B5EF4-FFF2-40B4-BE49-F238E27FC236}">
                <a16:creationId xmlns:a16="http://schemas.microsoft.com/office/drawing/2014/main" id="{71D9FF60-EA01-F8D0-8509-0A701F21354D}"/>
              </a:ext>
            </a:extLst>
          </p:cNvPr>
          <p:cNvGraphicFramePr/>
          <p:nvPr>
            <p:extLst>
              <p:ext uri="{D42A27DB-BD31-4B8C-83A1-F6EECF244321}">
                <p14:modId xmlns:p14="http://schemas.microsoft.com/office/powerpoint/2010/main" val="972208629"/>
              </p:ext>
            </p:extLst>
          </p:nvPr>
        </p:nvGraphicFramePr>
        <p:xfrm>
          <a:off x="567678" y="1233578"/>
          <a:ext cx="8362378" cy="5218967"/>
        </p:xfrm>
        <a:graphic>
          <a:graphicData uri="http://schemas.openxmlformats.org/drawingml/2006/table">
            <a:tbl>
              <a:tblPr>
                <a:noFill/>
              </a:tblPr>
              <a:tblGrid>
                <a:gridCol w="89225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431128">
                  <a:extLst>
                    <a:ext uri="{9D8B030D-6E8A-4147-A177-3AD203B41FA5}">
                      <a16:colId xmlns:a16="http://schemas.microsoft.com/office/drawing/2014/main" val="20002"/>
                    </a:ext>
                  </a:extLst>
                </a:gridCol>
                <a:gridCol w="1939150">
                  <a:extLst>
                    <a:ext uri="{9D8B030D-6E8A-4147-A177-3AD203B41FA5}">
                      <a16:colId xmlns:a16="http://schemas.microsoft.com/office/drawing/2014/main" val="20003"/>
                    </a:ext>
                  </a:extLst>
                </a:gridCol>
                <a:gridCol w="916300">
                  <a:extLst>
                    <a:ext uri="{9D8B030D-6E8A-4147-A177-3AD203B41FA5}">
                      <a16:colId xmlns:a16="http://schemas.microsoft.com/office/drawing/2014/main" val="20004"/>
                    </a:ext>
                  </a:extLst>
                </a:gridCol>
                <a:gridCol w="939300">
                  <a:extLst>
                    <a:ext uri="{9D8B030D-6E8A-4147-A177-3AD203B41FA5}">
                      <a16:colId xmlns:a16="http://schemas.microsoft.com/office/drawing/2014/main" val="20005"/>
                    </a:ext>
                  </a:extLst>
                </a:gridCol>
                <a:gridCol w="1160825">
                  <a:extLst>
                    <a:ext uri="{9D8B030D-6E8A-4147-A177-3AD203B41FA5}">
                      <a16:colId xmlns:a16="http://schemas.microsoft.com/office/drawing/2014/main" val="20006"/>
                    </a:ext>
                  </a:extLst>
                </a:gridCol>
                <a:gridCol w="813425">
                  <a:extLst>
                    <a:ext uri="{9D8B030D-6E8A-4147-A177-3AD203B41FA5}">
                      <a16:colId xmlns:a16="http://schemas.microsoft.com/office/drawing/2014/main" val="20007"/>
                    </a:ext>
                  </a:extLst>
                </a:gridCol>
              </a:tblGrid>
              <a:tr h="387475">
                <a:tc>
                  <a:txBody>
                    <a:bodyPr/>
                    <a:lstStyle/>
                    <a:p>
                      <a:pPr marL="0" marR="0" lvl="0" indent="0" algn="l" rtl="0">
                        <a:spcBef>
                          <a:spcPts val="0"/>
                        </a:spcBef>
                        <a:spcAft>
                          <a:spcPts val="0"/>
                        </a:spcAft>
                        <a:buNone/>
                      </a:pPr>
                      <a:endParaRPr sz="1200" b="1" i="0" u="none" strike="noStrike" cap="none" dirty="0">
                        <a:solidFill>
                          <a:srgbClr val="000000"/>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Title </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year</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Objectives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Limitations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Advantages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Performance metrics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tc>
                  <a:txBody>
                    <a:bodyPr/>
                    <a:lstStyle/>
                    <a:p>
                      <a:pPr marL="0" marR="0" lvl="0" indent="0" algn="ctr" rtl="0">
                        <a:spcBef>
                          <a:spcPts val="0"/>
                        </a:spcBef>
                        <a:spcAft>
                          <a:spcPts val="0"/>
                        </a:spcAft>
                        <a:buNone/>
                      </a:pPr>
                      <a:r>
                        <a:rPr lang="en-US" sz="1200" b="1" u="none" strike="noStrike" cap="none" dirty="0">
                          <a:solidFill>
                            <a:srgbClr val="003399"/>
                          </a:solidFill>
                          <a:latin typeface="Times New Roman" pitchFamily="18" charset="0"/>
                          <a:cs typeface="Times New Roman" pitchFamily="18" charset="0"/>
                        </a:rPr>
                        <a:t>Gaps</a:t>
                      </a:r>
                      <a:endParaRPr sz="1200" b="1" i="0" u="none" strike="noStrike" cap="none" dirty="0">
                        <a:solidFill>
                          <a:srgbClr val="003399"/>
                        </a:solidFill>
                        <a:latin typeface="Times New Roman" pitchFamily="18" charset="0"/>
                        <a:ea typeface="Calibri"/>
                        <a:cs typeface="Times New Roman" pitchFamily="18" charset="0"/>
                        <a:sym typeface="Calibri"/>
                      </a:endParaRPr>
                    </a:p>
                  </a:txBody>
                  <a:tcPr marL="4800" marR="4800" marT="4800" marB="0" anchor="b"/>
                </a:tc>
                <a:extLst>
                  <a:ext uri="{0D108BD9-81ED-4DB2-BD59-A6C34878D82A}">
                    <a16:rowId xmlns:a16="http://schemas.microsoft.com/office/drawing/2014/main" val="10000"/>
                  </a:ext>
                </a:extLst>
              </a:tr>
              <a:tr h="995147">
                <a:tc>
                  <a:txBody>
                    <a:bodyPr/>
                    <a:lstStyle/>
                    <a:p>
                      <a:pPr marL="0" marR="0" lvl="0" indent="0" algn="ctr" rtl="0">
                        <a:spcBef>
                          <a:spcPts val="0"/>
                        </a:spcBef>
                        <a:spcAft>
                          <a:spcPts val="0"/>
                        </a:spcAft>
                        <a:buNone/>
                      </a:pPr>
                      <a:r>
                        <a:rPr lang="en-US" sz="1200" b="1" dirty="0">
                          <a:solidFill>
                            <a:srgbClr val="4C29E4"/>
                          </a:solidFill>
                          <a:latin typeface="Times New Roman" pitchFamily="18" charset="0"/>
                          <a:ea typeface="Calibri"/>
                          <a:cs typeface="Times New Roman" pitchFamily="18" charset="0"/>
                          <a:sym typeface="Calibri"/>
                        </a:rPr>
                        <a:t>Reference 11</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Deep Learning for Medicinal Plant Species Classification and Recognition: A Systematic Review  </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2024</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Reviews the use of deep learning techniques in medicinal plant species identification and classification, analyzing the effectiveness of different models and methods.</a:t>
                      </a:r>
                    </a:p>
                  </a:txBody>
                  <a:tcPr marL="4800" marR="4800" marT="4800" marB="0" anchor="b"/>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itchFamily="18" charset="0"/>
                          <a:cs typeface="Times New Roman" pitchFamily="18" charset="0"/>
                        </a:rPr>
                        <a:t>Lacks practical implementation</a:t>
                      </a:r>
                    </a:p>
                    <a:p>
                      <a:pPr marL="0" lvl="0" indent="0" algn="ctr" rtl="0">
                        <a:spcBef>
                          <a:spcPts val="0"/>
                        </a:spcBef>
                        <a:spcAft>
                          <a:spcPts val="0"/>
                        </a:spcAft>
                        <a:buNone/>
                      </a:pPr>
                      <a:r>
                        <a:rPr lang="en-US" sz="1100" dirty="0">
                          <a:latin typeface="Times New Roman" pitchFamily="18" charset="0"/>
                          <a:cs typeface="Times New Roman" pitchFamily="18" charset="0"/>
                        </a:rPr>
                        <a:t>.</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Broad literature analysis</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Classification, Accuracy:88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 Lacks scalability for broader datasets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1"/>
                  </a:ext>
                </a:extLst>
              </a:tr>
              <a:tr h="7874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12</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An AI-Based Approach for Medicinal Plant Identification Using Deep CNN  </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2022</a:t>
                      </a:r>
                      <a:endParaRPr sz="1100" dirty="0">
                        <a:latin typeface="Times New Roman" pitchFamily="18" charset="0"/>
                        <a:cs typeface="Times New Roman" pitchFamily="18" charset="0"/>
                      </a:endParaRPr>
                    </a:p>
                  </a:txBody>
                  <a:tcPr marL="4800" marR="4800" marT="4800" marB="0" anchor="b"/>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Focuses on using deep CNN models for the identification of medicinal plants, applying artificial intelligence techniques to enhance recognition accuracy.</a:t>
                      </a:r>
                      <a:endParaRPr sz="1100" dirty="0">
                        <a:latin typeface="Times New Roman" pitchFamily="18" charset="0"/>
                        <a:cs typeface="Times New Roman" pitchFamily="18" charset="0"/>
                      </a:endParaRPr>
                    </a:p>
                  </a:txBody>
                  <a:tcPr marL="4800" marR="4800" marT="4800" marB="0" anchor="b"/>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itchFamily="18" charset="0"/>
                          <a:cs typeface="Times New Roman" pitchFamily="18" charset="0"/>
                        </a:rPr>
                        <a:t>Computationally expensive</a:t>
                      </a:r>
                    </a:p>
                    <a:p>
                      <a:pPr marL="0" lvl="0" indent="0" algn="ctr" rtl="0">
                        <a:spcBef>
                          <a:spcPts val="0"/>
                        </a:spcBef>
                        <a:spcAft>
                          <a:spcPts val="0"/>
                        </a:spcAft>
                        <a:buNone/>
                      </a:pPr>
                      <a:r>
                        <a:rPr lang="en-US" sz="1100" dirty="0">
                          <a:latin typeface="Times New Roman" pitchFamily="18" charset="0"/>
                          <a:cs typeface="Times New Roman" pitchFamily="18" charset="0"/>
                        </a:rPr>
                        <a:t>.</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Efficient CNN architecture</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Accuracy95%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Insufficient training data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2"/>
                  </a:ext>
                </a:extLst>
              </a:tr>
              <a:tr h="9398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13</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Identification and Classification of Medicinal Plants Using Deep Learning  </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2024</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This article discusses deep learning techniques for the identification and classification of medicinal plants, using convolutional neural networks for accuracy,</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Requires large datasets.</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High classification accuracy</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Classification, Accuracy:90%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 Lacks global species data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3"/>
                  </a:ext>
                </a:extLst>
              </a:tr>
              <a:tr h="558800">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14</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marL="0" lvl="0" indent="0" algn="ctr" rtl="0">
                        <a:spcBef>
                          <a:spcPts val="0"/>
                        </a:spcBef>
                        <a:spcAft>
                          <a:spcPts val="0"/>
                        </a:spcAft>
                        <a:buNone/>
                      </a:pPr>
                      <a:r>
                        <a:rPr lang="en-US" sz="1100" dirty="0" err="1">
                          <a:latin typeface="Times New Roman" pitchFamily="18" charset="0"/>
                          <a:cs typeface="Times New Roman" pitchFamily="18" charset="0"/>
                        </a:rPr>
                        <a:t>MPInet</a:t>
                      </a:r>
                      <a:r>
                        <a:rPr lang="en-US" sz="1100" dirty="0">
                          <a:latin typeface="Times New Roman" pitchFamily="18" charset="0"/>
                          <a:cs typeface="Times New Roman" pitchFamily="18" charset="0"/>
                        </a:rPr>
                        <a:t> : Medicinal Plants Identification Using Deep Learning</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2023</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anose="02020603050405020304" pitchFamily="18" charset="0"/>
                          <a:cs typeface="Times New Roman" panose="02020603050405020304" pitchFamily="18" charset="0"/>
                        </a:rPr>
                        <a:t>Introduces </a:t>
                      </a:r>
                      <a:r>
                        <a:rPr lang="en-US" sz="1100" dirty="0" err="1">
                          <a:latin typeface="Times New Roman" panose="02020603050405020304" pitchFamily="18" charset="0"/>
                          <a:cs typeface="Times New Roman" panose="02020603050405020304" pitchFamily="18" charset="0"/>
                        </a:rPr>
                        <a:t>MPInet</a:t>
                      </a:r>
                      <a:r>
                        <a:rPr lang="en-US" sz="1100" dirty="0">
                          <a:latin typeface="Times New Roman" panose="02020603050405020304" pitchFamily="18" charset="0"/>
                          <a:cs typeface="Times New Roman" panose="02020603050405020304" pitchFamily="18" charset="0"/>
                        </a:rPr>
                        <a:t>, a network focused on medicinal plant classification, highlighting the importance of convolutional layers for feature extraction</a:t>
                      </a:r>
                      <a:endParaRPr sz="1100" dirty="0">
                        <a:latin typeface="Times New Roman" pitchFamily="18" charset="0"/>
                        <a:cs typeface="Times New Roman" pitchFamily="18" charset="0"/>
                      </a:endParaRPr>
                    </a:p>
                  </a:txBody>
                  <a:tcPr marL="4800" marR="4800" marT="4800" marB="0" anchor="b"/>
                </a:tc>
                <a:tc>
                  <a:txBody>
                    <a:bodyPr/>
                    <a:lstStyle/>
                    <a:p>
                      <a:pPr algn="ctr"/>
                      <a:r>
                        <a:rPr lang="en-US" sz="1100" dirty="0">
                          <a:latin typeface="Times New Roman" pitchFamily="18" charset="0"/>
                          <a:cs typeface="Times New Roman" pitchFamily="18" charset="0"/>
                        </a:rPr>
                        <a:t>Requires large amounts of labeled data</a:t>
                      </a:r>
                      <a:endParaRPr lang="en-IN"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High classification accuracy</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Accuracy:94% </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Computationally expensive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4"/>
                  </a:ext>
                </a:extLst>
              </a:tr>
              <a:tr h="1124212">
                <a:tc>
                  <a:txBody>
                    <a:bodyPr/>
                    <a:lstStyle/>
                    <a:p>
                      <a:pPr marL="0" marR="0" lvl="0" indent="0" algn="ctr" rtl="0">
                        <a:spcBef>
                          <a:spcPts val="0"/>
                        </a:spcBef>
                        <a:spcAft>
                          <a:spcPts val="0"/>
                        </a:spcAft>
                        <a:buNone/>
                      </a:pPr>
                      <a:r>
                        <a:rPr lang="en-US" sz="1200" b="1" u="none" strike="noStrike" cap="none" dirty="0">
                          <a:solidFill>
                            <a:srgbClr val="4C29E4"/>
                          </a:solidFill>
                          <a:latin typeface="Times New Roman" pitchFamily="18" charset="0"/>
                          <a:cs typeface="Times New Roman" pitchFamily="18" charset="0"/>
                        </a:rPr>
                        <a:t>Reference </a:t>
                      </a:r>
                      <a:r>
                        <a:rPr lang="en-US" sz="1200" b="1" dirty="0">
                          <a:solidFill>
                            <a:srgbClr val="4C29E4"/>
                          </a:solidFill>
                          <a:latin typeface="Times New Roman" pitchFamily="18" charset="0"/>
                          <a:cs typeface="Times New Roman" pitchFamily="18" charset="0"/>
                        </a:rPr>
                        <a:t>15</a:t>
                      </a:r>
                      <a:endParaRPr sz="1200" b="1" i="0" u="none" strike="noStrike" cap="none" dirty="0">
                        <a:solidFill>
                          <a:srgbClr val="4C29E4"/>
                        </a:solidFill>
                        <a:latin typeface="Times New Roman" pitchFamily="18" charset="0"/>
                        <a:ea typeface="Calibri"/>
                        <a:cs typeface="Times New Roman" pitchFamily="18" charset="0"/>
                        <a:sym typeface="Calibri"/>
                      </a:endParaRPr>
                    </a:p>
                  </a:txBody>
                  <a:tcPr marL="4800" marR="4800" marT="4800" marB="0" anchor="b"/>
                </a:tc>
                <a:tc>
                  <a:txBody>
                    <a:bodyPr/>
                    <a:lstStyle/>
                    <a:p>
                      <a:pPr algn="ctr"/>
                      <a:r>
                        <a:rPr lang="en-US" sz="1100" dirty="0">
                          <a:latin typeface="Times New Roman" pitchFamily="18" charset="0"/>
                          <a:cs typeface="Times New Roman" pitchFamily="18" charset="0"/>
                        </a:rPr>
                        <a:t>Identification and Classification of Medicinal Leaves and their Medicinal Values</a:t>
                      </a:r>
                      <a:endParaRPr lang="en-IN"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2023</a:t>
                      </a:r>
                      <a:endParaRPr sz="1100" dirty="0">
                        <a:latin typeface="Times New Roman" pitchFamily="18" charset="0"/>
                        <a:cs typeface="Times New Roman" pitchFamily="18" charset="0"/>
                      </a:endParaRPr>
                    </a:p>
                  </a:txBody>
                  <a:tcPr marL="4800" marR="4800" marT="4800" marB="0" anchor="b"/>
                </a:tc>
                <a:tc>
                  <a:txBody>
                    <a:bodyPr/>
                    <a:lstStyle/>
                    <a:p>
                      <a:pPr algn="ctr"/>
                      <a:r>
                        <a:rPr lang="en-US" sz="1100" dirty="0">
                          <a:latin typeface="Times New Roman" panose="02020603050405020304" pitchFamily="18" charset="0"/>
                          <a:cs typeface="Times New Roman" panose="02020603050405020304" pitchFamily="18" charset="0"/>
                        </a:rPr>
                        <a:t>This paper presents a comprehensive study on the identification and classification of medicinal leaves using advanced machine learning techniques</a:t>
                      </a:r>
                      <a:endParaRPr lang="en-IN" sz="1100" dirty="0">
                        <a:latin typeface="Times New Roman" pitchFamily="18" charset="0"/>
                        <a:cs typeface="Times New Roman" pitchFamily="18" charset="0"/>
                      </a:endParaRPr>
                    </a:p>
                  </a:txBody>
                  <a:tcPr marL="4800" marR="4800" marT="4800" marB="0" anchor="b"/>
                </a:tc>
                <a:tc>
                  <a:txBody>
                    <a:bodyPr/>
                    <a:lstStyle/>
                    <a:p>
                      <a:pPr algn="ctr"/>
                      <a:r>
                        <a:rPr lang="en-IN" sz="1100" dirty="0">
                          <a:latin typeface="Times New Roman" pitchFamily="18" charset="0"/>
                          <a:cs typeface="Times New Roman" pitchFamily="18" charset="0"/>
                        </a:rPr>
                        <a:t>Limited dataset size and Inadequate real-world testing</a:t>
                      </a:r>
                    </a:p>
                  </a:txBody>
                  <a:tcPr marL="4800" marR="4800" marT="4800" marB="0" anchor="b"/>
                </a:tc>
                <a:tc>
                  <a:txBody>
                    <a:bodyPr/>
                    <a:lstStyle/>
                    <a:p>
                      <a:pPr algn="ctr"/>
                      <a:r>
                        <a:rPr lang="en-IN" sz="1100" dirty="0">
                          <a:latin typeface="Times New Roman" pitchFamily="18" charset="0"/>
                          <a:cs typeface="Times New Roman" pitchFamily="18" charset="0"/>
                        </a:rPr>
                        <a:t>High accuracy achieved and Efficient processing methods</a:t>
                      </a: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Accuracy:90%</a:t>
                      </a:r>
                      <a:endParaRPr sz="1100" dirty="0">
                        <a:latin typeface="Times New Roman" pitchFamily="18" charset="0"/>
                        <a:cs typeface="Times New Roman" pitchFamily="18" charset="0"/>
                      </a:endParaRPr>
                    </a:p>
                  </a:txBody>
                  <a:tcPr marL="4800" marR="4800" marT="4800" marB="0" anchor="b"/>
                </a:tc>
                <a:tc>
                  <a:txBody>
                    <a:bodyPr/>
                    <a:lstStyle/>
                    <a:p>
                      <a:pPr marL="0" lvl="0" indent="0" algn="ctr" rtl="0">
                        <a:spcBef>
                          <a:spcPts val="0"/>
                        </a:spcBef>
                        <a:spcAft>
                          <a:spcPts val="0"/>
                        </a:spcAft>
                        <a:buNone/>
                      </a:pPr>
                      <a:r>
                        <a:rPr lang="en-US" sz="1100" dirty="0">
                          <a:latin typeface="Times New Roman" pitchFamily="18" charset="0"/>
                          <a:cs typeface="Times New Roman" pitchFamily="18" charset="0"/>
                        </a:rPr>
                        <a:t>Not specific to medicinal plants </a:t>
                      </a:r>
                      <a:endParaRPr sz="1100" dirty="0">
                        <a:latin typeface="Times New Roman" pitchFamily="18" charset="0"/>
                        <a:cs typeface="Times New Roman" pitchFamily="18" charset="0"/>
                      </a:endParaRPr>
                    </a:p>
                  </a:txBody>
                  <a:tcPr marL="4800" marR="4800" marT="4800"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4276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p:nvPr/>
        </p:nvSpPr>
        <p:spPr>
          <a:xfrm>
            <a:off x="1524000" y="730640"/>
            <a:ext cx="772757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Graphical representation with literature Survey   </a:t>
            </a:r>
            <a:endParaRPr sz="2400">
              <a:solidFill>
                <a:srgbClr val="000066"/>
              </a:solidFill>
              <a:latin typeface="Times New Roman"/>
              <a:ea typeface="Times New Roman"/>
              <a:cs typeface="Times New Roman"/>
              <a:sym typeface="Times New Roman"/>
            </a:endParaRPr>
          </a:p>
        </p:txBody>
      </p:sp>
      <p:pic>
        <p:nvPicPr>
          <p:cNvPr id="245" name="Google Shape;245;p37"/>
          <p:cNvPicPr preferRelativeResize="0"/>
          <p:nvPr/>
        </p:nvPicPr>
        <p:blipFill rotWithShape="1">
          <a:blip r:embed="rId3">
            <a:alphaModFix/>
          </a:blip>
          <a:srcRect/>
          <a:stretch/>
        </p:blipFill>
        <p:spPr>
          <a:xfrm>
            <a:off x="648392" y="1271848"/>
            <a:ext cx="4572000" cy="2743200"/>
          </a:xfrm>
          <a:prstGeom prst="rect">
            <a:avLst/>
          </a:prstGeom>
          <a:noFill/>
          <a:ln>
            <a:noFill/>
          </a:ln>
        </p:spPr>
      </p:pic>
      <p:pic>
        <p:nvPicPr>
          <p:cNvPr id="246" name="Google Shape;246;p37"/>
          <p:cNvPicPr preferRelativeResize="0"/>
          <p:nvPr/>
        </p:nvPicPr>
        <p:blipFill rotWithShape="1">
          <a:blip r:embed="rId4">
            <a:alphaModFix/>
          </a:blip>
          <a:srcRect/>
          <a:stretch/>
        </p:blipFill>
        <p:spPr>
          <a:xfrm>
            <a:off x="4788131" y="1271848"/>
            <a:ext cx="4172989" cy="2743200"/>
          </a:xfrm>
          <a:prstGeom prst="rect">
            <a:avLst/>
          </a:prstGeom>
          <a:noFill/>
          <a:ln>
            <a:noFill/>
          </a:ln>
        </p:spPr>
      </p:pic>
      <p:pic>
        <p:nvPicPr>
          <p:cNvPr id="247" name="Google Shape;247;p37"/>
          <p:cNvPicPr preferRelativeResize="0"/>
          <p:nvPr/>
        </p:nvPicPr>
        <p:blipFill rotWithShape="1">
          <a:blip r:embed="rId5">
            <a:alphaModFix/>
          </a:blip>
          <a:srcRect/>
          <a:stretch/>
        </p:blipFill>
        <p:spPr>
          <a:xfrm>
            <a:off x="1936865" y="4156363"/>
            <a:ext cx="5270269" cy="23857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038167" y="2834392"/>
            <a:ext cx="3637936" cy="769441"/>
          </a:xfrm>
          <a:prstGeom prst="rect">
            <a:avLst/>
          </a:prstGeom>
          <a:noFill/>
        </p:spPr>
        <p:txBody>
          <a:bodyPr wrap="square">
            <a:spAutoFit/>
          </a:bodyPr>
          <a:lstStyle/>
          <a:p>
            <a:r>
              <a:rPr lang="en-IN" sz="4400" b="1" dirty="0">
                <a:solidFill>
                  <a:srgbClr val="00B050"/>
                </a:solidFill>
              </a:rPr>
              <a:t>Methodology </a:t>
            </a:r>
            <a:endParaRPr lang="en-IN" sz="4400" dirty="0">
              <a:solidFill>
                <a:srgbClr val="00B050"/>
              </a:solidFill>
            </a:endParaRPr>
          </a:p>
        </p:txBody>
      </p:sp>
    </p:spTree>
    <p:extLst>
      <p:ext uri="{BB962C8B-B14F-4D97-AF65-F5344CB8AC3E}">
        <p14:creationId xmlns:p14="http://schemas.microsoft.com/office/powerpoint/2010/main" val="2969496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8B7A8-7DEC-AC82-5CB5-C1CFEBB23F30}"/>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45EFFCF7-124D-E714-3779-767990E7EFF5}"/>
              </a:ext>
            </a:extLst>
          </p:cNvPr>
          <p:cNvSpPr>
            <a:spLocks noGrp="1"/>
          </p:cNvSpPr>
          <p:nvPr>
            <p:ph type="sldNum" sz="quarter" idx="12"/>
          </p:nvPr>
        </p:nvSpPr>
        <p:spPr/>
        <p:txBody>
          <a:bodyPr/>
          <a:lstStyle/>
          <a:p>
            <a:pPr>
              <a:defRPr/>
            </a:pPr>
            <a:fld id="{CCE60E7C-9340-4E78-8FF1-5B9A5C8058C3}" type="slidenum">
              <a:rPr lang="en-US" smtClean="0"/>
              <a:pPr>
                <a:defRPr/>
              </a:pPr>
              <a:t>28</a:t>
            </a:fld>
            <a:endParaRPr lang="en-US" dirty="0"/>
          </a:p>
        </p:txBody>
      </p:sp>
      <p:sp>
        <p:nvSpPr>
          <p:cNvPr id="5" name="TextBox 4">
            <a:extLst>
              <a:ext uri="{FF2B5EF4-FFF2-40B4-BE49-F238E27FC236}">
                <a16:creationId xmlns:a16="http://schemas.microsoft.com/office/drawing/2014/main" id="{E1EADC82-3AF2-5CA2-B82D-03F37A11897E}"/>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9" name="TextBox 8">
            <a:extLst>
              <a:ext uri="{FF2B5EF4-FFF2-40B4-BE49-F238E27FC236}">
                <a16:creationId xmlns:a16="http://schemas.microsoft.com/office/drawing/2014/main" id="{05AD1D35-5B0C-52F9-B640-CD3618F2A673}"/>
              </a:ext>
            </a:extLst>
          </p:cNvPr>
          <p:cNvSpPr txBox="1"/>
          <p:nvPr/>
        </p:nvSpPr>
        <p:spPr>
          <a:xfrm>
            <a:off x="472360" y="1709711"/>
            <a:ext cx="4585996" cy="461665"/>
          </a:xfrm>
          <a:prstGeom prst="rect">
            <a:avLst/>
          </a:prstGeom>
          <a:noFill/>
        </p:spPr>
        <p:txBody>
          <a:bodyPr wrap="square">
            <a:spAutoFit/>
          </a:bodyPr>
          <a:lstStyle/>
          <a:p>
            <a:r>
              <a:rPr lang="en-IN" b="1" dirty="0"/>
              <a:t>REFERENCE 1: </a:t>
            </a:r>
            <a:endParaRPr lang="en-IN" dirty="0"/>
          </a:p>
        </p:txBody>
      </p:sp>
      <p:sp>
        <p:nvSpPr>
          <p:cNvPr id="4" name="Google Shape;123;p17">
            <a:extLst>
              <a:ext uri="{FF2B5EF4-FFF2-40B4-BE49-F238E27FC236}">
                <a16:creationId xmlns:a16="http://schemas.microsoft.com/office/drawing/2014/main" id="{9AE8E5B5-F53F-9971-FAEB-19B0013510E1}"/>
              </a:ext>
            </a:extLst>
          </p:cNvPr>
          <p:cNvSpPr txBox="1"/>
          <p:nvPr/>
        </p:nvSpPr>
        <p:spPr>
          <a:xfrm>
            <a:off x="564775" y="2291704"/>
            <a:ext cx="8106865" cy="15696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dirty="0">
                <a:solidFill>
                  <a:schemeClr val="dk1"/>
                </a:solidFill>
                <a:latin typeface="Times New Roman"/>
                <a:ea typeface="Times New Roman"/>
                <a:cs typeface="Times New Roman"/>
                <a:sym typeface="Times New Roman"/>
              </a:rPr>
              <a:t>Girinth, S., Neeraja, P., Kumar, M. S., Kalyani, S., Mamatha, B. L., &amp; GruhaLakshmi, N. R. T.(2024, March). Real-Time Identification of Medicinal Plants Using Deep Learning Techniques. IEEE</a:t>
            </a:r>
            <a:r>
              <a:rPr lang="en-US" b="1" dirty="0">
                <a:solidFill>
                  <a:schemeClr val="dk1"/>
                </a:solidFill>
                <a:latin typeface="Times New Roman"/>
                <a:ea typeface="Times New Roman"/>
                <a:cs typeface="Times New Roman"/>
                <a:sym typeface="Times New Roman"/>
              </a:rPr>
              <a:t>.</a:t>
            </a:r>
            <a:endParaRPr dirty="0"/>
          </a:p>
        </p:txBody>
      </p:sp>
    </p:spTree>
    <p:extLst>
      <p:ext uri="{BB962C8B-B14F-4D97-AF65-F5344CB8AC3E}">
        <p14:creationId xmlns:p14="http://schemas.microsoft.com/office/powerpoint/2010/main" val="381891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14C2-31F2-1535-DCAD-CD857FEB3B4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31EF95-7F1A-148C-8514-2BBACAD51091}"/>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A549722D-C005-56AA-1CCA-AAE17ECA900A}"/>
              </a:ext>
            </a:extLst>
          </p:cNvPr>
          <p:cNvSpPr txBox="1"/>
          <p:nvPr/>
        </p:nvSpPr>
        <p:spPr>
          <a:xfrm>
            <a:off x="796413" y="1386348"/>
            <a:ext cx="3578942" cy="461665"/>
          </a:xfrm>
          <a:prstGeom prst="rect">
            <a:avLst/>
          </a:prstGeom>
          <a:noFill/>
        </p:spPr>
        <p:txBody>
          <a:bodyPr wrap="square" rtlCol="0">
            <a:spAutoFit/>
          </a:bodyPr>
          <a:lstStyle/>
          <a:p>
            <a:r>
              <a:rPr lang="en-IN" dirty="0"/>
              <a:t>Architecture </a:t>
            </a:r>
          </a:p>
        </p:txBody>
      </p:sp>
      <p:pic>
        <p:nvPicPr>
          <p:cNvPr id="5" name="Picture 4">
            <a:extLst>
              <a:ext uri="{FF2B5EF4-FFF2-40B4-BE49-F238E27FC236}">
                <a16:creationId xmlns:a16="http://schemas.microsoft.com/office/drawing/2014/main" id="{66B4DB10-B1A0-DA5A-26E7-1C00BED2D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916" y="1968547"/>
            <a:ext cx="6030167" cy="4048690"/>
          </a:xfrm>
          <a:prstGeom prst="rect">
            <a:avLst/>
          </a:prstGeom>
        </p:spPr>
      </p:pic>
    </p:spTree>
    <p:extLst>
      <p:ext uri="{BB962C8B-B14F-4D97-AF65-F5344CB8AC3E}">
        <p14:creationId xmlns:p14="http://schemas.microsoft.com/office/powerpoint/2010/main" val="406667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36396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Abstract </a:t>
            </a:r>
            <a:endParaRPr/>
          </a:p>
        </p:txBody>
      </p:sp>
      <p:sp>
        <p:nvSpPr>
          <p:cNvPr id="116" name="Google Shape;116;p16"/>
          <p:cNvSpPr txBox="1"/>
          <p:nvPr/>
        </p:nvSpPr>
        <p:spPr>
          <a:xfrm>
            <a:off x="518451" y="5522025"/>
            <a:ext cx="83724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0066"/>
                </a:solidFill>
                <a:latin typeface="Times New Roman"/>
                <a:ea typeface="Times New Roman"/>
                <a:cs typeface="Times New Roman"/>
                <a:sym typeface="Times New Roman"/>
              </a:rPr>
              <a:t>Keywords:</a:t>
            </a:r>
            <a:endParaRPr sz="18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000066"/>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Medicinal Plants,Plant recognition,Convolutional Neural Networks(CNNs),</a:t>
            </a: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Automatic Identification,Computer vision.</a:t>
            </a:r>
            <a:endParaRPr sz="1800" b="1">
              <a:solidFill>
                <a:schemeClr val="dk1"/>
              </a:solidFill>
              <a:latin typeface="Times New Roman"/>
              <a:ea typeface="Times New Roman"/>
              <a:cs typeface="Times New Roman"/>
              <a:sym typeface="Times New Roman"/>
            </a:endParaRPr>
          </a:p>
        </p:txBody>
      </p:sp>
      <p:sp>
        <p:nvSpPr>
          <p:cNvPr id="117" name="Google Shape;117;p16"/>
          <p:cNvSpPr txBox="1"/>
          <p:nvPr/>
        </p:nvSpPr>
        <p:spPr>
          <a:xfrm>
            <a:off x="451101" y="1196256"/>
            <a:ext cx="8507100" cy="432576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800" dirty="0">
                <a:solidFill>
                  <a:schemeClr val="tx1"/>
                </a:solidFill>
                <a:latin typeface="Times New Roman"/>
                <a:ea typeface="Times New Roman"/>
                <a:cs typeface="Times New Roman"/>
                <a:sym typeface="Times New Roman"/>
              </a:rPr>
              <a:t>A big part of people all over the world uses medicine from plants as an important way to heal and as a substitute for regular medicines.New progress in computer vision technology has quickly advanced the area of plant recognition using pictures. Researchers have found that these methods are very precise, accurate, and useful. The objective of this research is to develop precise methods for the automatic recognition of medicinal plants. However, varying light conditions make it hard to tell a leaf apart from its background. We suggest a way to tell what kind of plant it is by looking at its leaves. We've created a new set of pictures showing different medicinal plants, each with one to ten different types. The technique uses special computer programs called CNNs to automatically find important details in pictures of plants. The CNN model learns from large, high-quality photos of different medicinal plants. With unique traits like leaf shape, color, and feel, the model can spot lots of different plants. Users take pictures of plants with a new system using a phone or small device for instant identification on mobile or built-in devices</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C7066729-A2B3-FA42-3953-426AE79BD273}"/>
              </a:ext>
            </a:extLst>
          </p:cNvPr>
          <p:cNvSpPr txBox="1"/>
          <p:nvPr/>
        </p:nvSpPr>
        <p:spPr>
          <a:xfrm>
            <a:off x="796413" y="1386348"/>
            <a:ext cx="3578942" cy="461665"/>
          </a:xfrm>
          <a:prstGeom prst="rect">
            <a:avLst/>
          </a:prstGeom>
          <a:noFill/>
        </p:spPr>
        <p:txBody>
          <a:bodyPr wrap="square" rtlCol="0">
            <a:spAutoFit/>
          </a:bodyPr>
          <a:lstStyle/>
          <a:p>
            <a:r>
              <a:rPr lang="en-IN" dirty="0"/>
              <a:t>Architecture or Flowchart </a:t>
            </a:r>
          </a:p>
        </p:txBody>
      </p:sp>
      <p:pic>
        <p:nvPicPr>
          <p:cNvPr id="8" name="Picture 7">
            <a:extLst>
              <a:ext uri="{FF2B5EF4-FFF2-40B4-BE49-F238E27FC236}">
                <a16:creationId xmlns:a16="http://schemas.microsoft.com/office/drawing/2014/main" id="{7B42EB55-ED3B-6155-11DD-5DEC80374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5746" y="1868795"/>
            <a:ext cx="3319011" cy="4644449"/>
          </a:xfrm>
          <a:prstGeom prst="rect">
            <a:avLst/>
          </a:prstGeom>
        </p:spPr>
      </p:pic>
      <p:pic>
        <p:nvPicPr>
          <p:cNvPr id="2050" name="Picture 2" descr="PlantUML Diagram">
            <a:extLst>
              <a:ext uri="{FF2B5EF4-FFF2-40B4-BE49-F238E27FC236}">
                <a16:creationId xmlns:a16="http://schemas.microsoft.com/office/drawing/2014/main" id="{82011F97-BA94-FFB2-EF14-AC8D99BBC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13" y="1868795"/>
            <a:ext cx="4238625" cy="452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57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C7066729-A2B3-FA42-3953-426AE79BD273}"/>
              </a:ext>
            </a:extLst>
          </p:cNvPr>
          <p:cNvSpPr txBox="1"/>
          <p:nvPr/>
        </p:nvSpPr>
        <p:spPr>
          <a:xfrm>
            <a:off x="469842" y="1362688"/>
            <a:ext cx="3578942" cy="461665"/>
          </a:xfrm>
          <a:prstGeom prst="rect">
            <a:avLst/>
          </a:prstGeom>
          <a:noFill/>
        </p:spPr>
        <p:txBody>
          <a:bodyPr wrap="square" rtlCol="0">
            <a:spAutoFit/>
          </a:bodyPr>
          <a:lstStyle/>
          <a:p>
            <a:r>
              <a:rPr lang="en-IN" dirty="0"/>
              <a:t>DATA COLLECTION: </a:t>
            </a:r>
          </a:p>
        </p:txBody>
      </p:sp>
      <p:sp>
        <p:nvSpPr>
          <p:cNvPr id="11" name="TextBox 10">
            <a:extLst>
              <a:ext uri="{FF2B5EF4-FFF2-40B4-BE49-F238E27FC236}">
                <a16:creationId xmlns:a16="http://schemas.microsoft.com/office/drawing/2014/main" id="{5756F2F7-FD6F-3F04-4BA1-087A10BD21C6}"/>
              </a:ext>
            </a:extLst>
          </p:cNvPr>
          <p:cNvSpPr txBox="1"/>
          <p:nvPr/>
        </p:nvSpPr>
        <p:spPr>
          <a:xfrm>
            <a:off x="469842" y="1994737"/>
            <a:ext cx="8608844" cy="2862322"/>
          </a:xfrm>
          <a:prstGeom prst="rect">
            <a:avLst/>
          </a:prstGeom>
          <a:noFill/>
        </p:spPr>
        <p:txBody>
          <a:bodyPr wrap="square">
            <a:spAutoFit/>
          </a:bodyPr>
          <a:lstStyle/>
          <a:p>
            <a:pPr algn="just"/>
            <a:r>
              <a:rPr lang="en-US" sz="1800" b="1" u="sng" dirty="0"/>
              <a:t>Data Collection</a:t>
            </a:r>
          </a:p>
          <a:p>
            <a:pPr algn="just"/>
            <a:r>
              <a:rPr lang="en-US" sz="1800" b="1" dirty="0">
                <a:solidFill>
                  <a:schemeClr val="tx1"/>
                </a:solidFill>
              </a:rPr>
              <a:t>Source</a:t>
            </a:r>
            <a:r>
              <a:rPr lang="en-US" sz="1800" dirty="0">
                <a:solidFill>
                  <a:schemeClr val="tx1"/>
                </a:solidFill>
              </a:rPr>
              <a:t>: A dataset was compiled from a combination of open-source medicinal plant image repositories and custom-collected images. The images were captured across varied environments to ensure model robustness in different lighting and background conditions.</a:t>
            </a:r>
          </a:p>
          <a:p>
            <a:pPr algn="just"/>
            <a:r>
              <a:rPr lang="en-US" sz="1800" b="1" dirty="0">
                <a:solidFill>
                  <a:schemeClr val="tx1"/>
                </a:solidFill>
              </a:rPr>
              <a:t>Dataset Characteristics: </a:t>
            </a:r>
            <a:r>
              <a:rPr lang="en-US" sz="1800" dirty="0">
                <a:solidFill>
                  <a:schemeClr val="tx1"/>
                </a:solidFill>
              </a:rPr>
              <a:t>The dataset includes high-resolution images across several species of medicinal plants, focusing on capturing leaf shape, texture, and color, which are essential for accurate classification</a:t>
            </a:r>
            <a:r>
              <a:rPr lang="en-US" sz="1800" dirty="0"/>
              <a:t>.</a:t>
            </a:r>
          </a:p>
          <a:p>
            <a:pPr algn="just"/>
            <a:endParaRPr lang="en-US" sz="1800" dirty="0"/>
          </a:p>
          <a:p>
            <a:pPr algn="just"/>
            <a:r>
              <a:rPr lang="en-US" sz="1800" b="1" u="sng" dirty="0"/>
              <a:t>Preprocessing Steps</a:t>
            </a:r>
            <a:r>
              <a:rPr lang="en-US" sz="1800" u="sng" dirty="0"/>
              <a:t>:</a:t>
            </a:r>
          </a:p>
          <a:p>
            <a:pPr algn="just"/>
            <a:endParaRPr lang="en-US" sz="1800" dirty="0"/>
          </a:p>
        </p:txBody>
      </p:sp>
      <p:sp>
        <p:nvSpPr>
          <p:cNvPr id="5" name="Rectangle 2">
            <a:extLst>
              <a:ext uri="{FF2B5EF4-FFF2-40B4-BE49-F238E27FC236}">
                <a16:creationId xmlns:a16="http://schemas.microsoft.com/office/drawing/2014/main" id="{4FBC5612-8AA6-B16C-90C8-521AAE8B801D}"/>
              </a:ext>
            </a:extLst>
          </p:cNvPr>
          <p:cNvSpPr>
            <a:spLocks noChangeArrowheads="1"/>
          </p:cNvSpPr>
          <p:nvPr/>
        </p:nvSpPr>
        <p:spPr bwMode="auto">
          <a:xfrm>
            <a:off x="386715" y="4505329"/>
            <a:ext cx="89734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cs typeface="Times New Roman" panose="02020603050405020304" pitchFamily="18" charset="0"/>
              </a:rPr>
              <a:t>Image Resizing</a:t>
            </a:r>
            <a:r>
              <a:rPr kumimoji="0" lang="en-US" altLang="en-US" sz="1800" b="0" i="0" u="none" strike="noStrike" cap="none" normalizeH="0" baseline="0" dirty="0">
                <a:ln>
                  <a:noFill/>
                </a:ln>
                <a:solidFill>
                  <a:schemeClr val="tx1"/>
                </a:solidFill>
                <a:effectLst/>
                <a:cs typeface="Times New Roman" panose="02020603050405020304" pitchFamily="18" charset="0"/>
              </a:rPr>
              <a:t>: All images were resized to a standard resolution of 224x224 pixels for compatibility with deep learning frameworks and to optimize processing efficiency.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cs typeface="Times New Roman" panose="02020603050405020304" pitchFamily="18" charset="0"/>
              </a:rPr>
              <a:t>Data Augmentation</a:t>
            </a:r>
            <a:r>
              <a:rPr kumimoji="0" lang="en-US" altLang="en-US" sz="1800" b="0" i="0" u="none" strike="noStrike" cap="none" normalizeH="0" baseline="0" dirty="0">
                <a:ln>
                  <a:noFill/>
                </a:ln>
                <a:solidFill>
                  <a:schemeClr val="tx1"/>
                </a:solidFill>
                <a:effectLst/>
                <a:cs typeface="Times New Roman" panose="02020603050405020304" pitchFamily="18" charset="0"/>
              </a:rPr>
              <a:t>: Techniques such as rotation, flipping, and scaling were applied to </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cs typeface="Times New Roman" panose="02020603050405020304" pitchFamily="18" charset="0"/>
              </a:rPr>
              <a:t>create a robust dataset, preventing overfitting and improving model generalization.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cs typeface="Times New Roman" panose="02020603050405020304" pitchFamily="18" charset="0"/>
              </a:rPr>
              <a:t>Noise Reduction</a:t>
            </a:r>
            <a:r>
              <a:rPr kumimoji="0" lang="en-US" altLang="en-US" sz="1800" b="0" i="0" u="none" strike="noStrike" cap="none" normalizeH="0" baseline="0" dirty="0">
                <a:ln>
                  <a:noFill/>
                </a:ln>
                <a:solidFill>
                  <a:schemeClr val="tx1"/>
                </a:solidFill>
                <a:effectLst/>
                <a:cs typeface="Times New Roman" panose="02020603050405020304" pitchFamily="18" charset="0"/>
              </a:rPr>
              <a:t>: Basic noise removal methods were applied to enhance image quality and ensure clear identification of leaf features. (Gaussian Filtering technique)</a:t>
            </a:r>
          </a:p>
        </p:txBody>
      </p:sp>
    </p:spTree>
    <p:extLst>
      <p:ext uri="{BB962C8B-B14F-4D97-AF65-F5344CB8AC3E}">
        <p14:creationId xmlns:p14="http://schemas.microsoft.com/office/powerpoint/2010/main" val="2468014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017B47-3D2B-59FF-440B-2A55D2D1F3E9}"/>
              </a:ext>
            </a:extLst>
          </p:cNvPr>
          <p:cNvSpPr>
            <a:spLocks noGrp="1"/>
          </p:cNvSpPr>
          <p:nvPr>
            <p:ph type="sldNum" sz="quarter" idx="12"/>
          </p:nvPr>
        </p:nvSpPr>
        <p:spPr/>
        <p:txBody>
          <a:bodyPr/>
          <a:lstStyle/>
          <a:p>
            <a:pPr>
              <a:defRPr/>
            </a:pPr>
            <a:fld id="{CCE60E7C-9340-4E78-8FF1-5B9A5C8058C3}" type="slidenum">
              <a:rPr lang="en-US" smtClean="0"/>
              <a:pPr>
                <a:defRPr/>
              </a:pPr>
              <a:t>32</a:t>
            </a:fld>
            <a:endParaRPr lang="en-US" dirty="0"/>
          </a:p>
        </p:txBody>
      </p:sp>
      <p:sp>
        <p:nvSpPr>
          <p:cNvPr id="5" name="TextBox 4">
            <a:extLst>
              <a:ext uri="{FF2B5EF4-FFF2-40B4-BE49-F238E27FC236}">
                <a16:creationId xmlns:a16="http://schemas.microsoft.com/office/drawing/2014/main" id="{569AB767-8D9E-C0C6-662F-138B14772A68}"/>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F69ECD6B-4A38-9C11-421A-BF4C24222D1C}"/>
              </a:ext>
            </a:extLst>
          </p:cNvPr>
          <p:cNvSpPr txBox="1"/>
          <p:nvPr/>
        </p:nvSpPr>
        <p:spPr>
          <a:xfrm>
            <a:off x="469842" y="1362688"/>
            <a:ext cx="3578942" cy="461665"/>
          </a:xfrm>
          <a:prstGeom prst="rect">
            <a:avLst/>
          </a:prstGeom>
          <a:noFill/>
        </p:spPr>
        <p:txBody>
          <a:bodyPr wrap="square" rtlCol="0">
            <a:spAutoFit/>
          </a:bodyPr>
          <a:lstStyle/>
          <a:p>
            <a:r>
              <a:rPr lang="en-IN" dirty="0"/>
              <a:t>Algorithms: </a:t>
            </a:r>
          </a:p>
        </p:txBody>
      </p:sp>
      <p:sp>
        <p:nvSpPr>
          <p:cNvPr id="7" name="TextBox 6">
            <a:extLst>
              <a:ext uri="{FF2B5EF4-FFF2-40B4-BE49-F238E27FC236}">
                <a16:creationId xmlns:a16="http://schemas.microsoft.com/office/drawing/2014/main" id="{12165E84-518F-A314-534C-1C6E959E8D4E}"/>
              </a:ext>
            </a:extLst>
          </p:cNvPr>
          <p:cNvSpPr txBox="1"/>
          <p:nvPr/>
        </p:nvSpPr>
        <p:spPr>
          <a:xfrm>
            <a:off x="469842" y="1994737"/>
            <a:ext cx="8608844" cy="5601533"/>
          </a:xfrm>
          <a:prstGeom prst="rect">
            <a:avLst/>
          </a:prstGeom>
          <a:noFill/>
        </p:spPr>
        <p:txBody>
          <a:bodyPr wrap="square">
            <a:spAutoFit/>
          </a:bodyPr>
          <a:lstStyle/>
          <a:p>
            <a:pPr algn="just"/>
            <a:r>
              <a:rPr lang="en-US" sz="1800" b="1" u="sng" dirty="0"/>
              <a:t>Model</a:t>
            </a:r>
            <a:r>
              <a:rPr lang="en-US" sz="1800" b="1" dirty="0"/>
              <a:t> </a:t>
            </a:r>
            <a:r>
              <a:rPr lang="en-US" sz="1800" b="1" u="sng" dirty="0"/>
              <a:t>Used</a:t>
            </a:r>
            <a:r>
              <a:rPr lang="en-US" sz="1800" dirty="0"/>
              <a:t>: MobileNetV3</a:t>
            </a:r>
          </a:p>
          <a:p>
            <a:pPr algn="just">
              <a:buFont typeface="Arial" panose="020B0604020202020204" pitchFamily="34" charset="0"/>
              <a:buChar char="•"/>
            </a:pPr>
            <a:r>
              <a:rPr lang="en-US" sz="1800" dirty="0">
                <a:solidFill>
                  <a:schemeClr val="tx1"/>
                </a:solidFill>
              </a:rPr>
              <a:t>MobileNetV3, a lightweight and efficient convolutional neural network (CNN), was selected due to its balance between high accuracy and low computational requirements, making it suitable for real-time identification.</a:t>
            </a:r>
          </a:p>
          <a:p>
            <a:pPr algn="just">
              <a:buFont typeface="Arial" panose="020B0604020202020204" pitchFamily="34" charset="0"/>
              <a:buChar char="•"/>
            </a:pPr>
            <a:r>
              <a:rPr lang="en-US" sz="1800" dirty="0">
                <a:solidFill>
                  <a:schemeClr val="tx1"/>
                </a:solidFill>
              </a:rPr>
              <a:t>Transfer Learning: Adapts pre trained models which speeds up training and accuracy.</a:t>
            </a:r>
          </a:p>
          <a:p>
            <a:pPr algn="just"/>
            <a:endParaRPr lang="en-US" sz="1800" dirty="0">
              <a:solidFill>
                <a:schemeClr val="tx1"/>
              </a:solidFill>
            </a:endParaRPr>
          </a:p>
          <a:p>
            <a:pPr algn="just"/>
            <a:r>
              <a:rPr lang="en-US" sz="1800" b="1" u="sng" dirty="0">
                <a:solidFill>
                  <a:srgbClr val="121783"/>
                </a:solidFill>
              </a:rPr>
              <a:t>Algorithms used: </a:t>
            </a:r>
          </a:p>
          <a:p>
            <a:pPr marL="285750" indent="-285750" algn="just">
              <a:buFont typeface="Arial" panose="020B0604020202020204" pitchFamily="34" charset="0"/>
              <a:buChar char="•"/>
            </a:pPr>
            <a:r>
              <a:rPr lang="en-US" sz="1600" b="1" i="0" dirty="0">
                <a:solidFill>
                  <a:srgbClr val="0D0D0D"/>
                </a:solidFill>
                <a:effectLst/>
                <a:cs typeface="Times New Roman" panose="02020603050405020304" pitchFamily="18" charset="0"/>
              </a:rPr>
              <a:t>AlexNet: </a:t>
            </a:r>
            <a:r>
              <a:rPr lang="en-US" sz="1600" b="0" i="0" dirty="0">
                <a:solidFill>
                  <a:srgbClr val="0D0D0D"/>
                </a:solidFill>
                <a:effectLst/>
                <a:cs typeface="Times New Roman" panose="02020603050405020304" pitchFamily="18" charset="0"/>
              </a:rPr>
              <a:t>This CNN model is used for image recognition tasks due to its depth and efficient feature extraction, which aids in recognizing complex plant features.</a:t>
            </a:r>
          </a:p>
          <a:p>
            <a:pPr marL="285750" indent="-285750" algn="just">
              <a:buFont typeface="Arial" panose="020B0604020202020204" pitchFamily="34" charset="0"/>
              <a:buChar char="•"/>
            </a:pPr>
            <a:r>
              <a:rPr lang="en-US" sz="1600" b="1" i="0" dirty="0" err="1">
                <a:solidFill>
                  <a:srgbClr val="0D0D0D"/>
                </a:solidFill>
                <a:effectLst/>
                <a:cs typeface="Times New Roman" panose="02020603050405020304" pitchFamily="18" charset="0"/>
              </a:rPr>
              <a:t>VGGNet</a:t>
            </a:r>
            <a:r>
              <a:rPr lang="en-US" sz="1600" b="0" i="0" dirty="0">
                <a:solidFill>
                  <a:srgbClr val="0D0D0D"/>
                </a:solidFill>
                <a:effectLst/>
                <a:cs typeface="Times New Roman" panose="02020603050405020304" pitchFamily="18" charset="0"/>
              </a:rPr>
              <a:t>: Another CNN model with a deep architecture, known for using small 3x3 filters in multiple layers, which helps create a detailed image representation for plant classification.</a:t>
            </a:r>
          </a:p>
          <a:p>
            <a:pPr marL="285750" indent="-285750" algn="just">
              <a:buFont typeface="Arial" panose="020B0604020202020204" pitchFamily="34" charset="0"/>
              <a:buChar char="•"/>
            </a:pPr>
            <a:r>
              <a:rPr lang="en-US" sz="1600" b="1" i="0" dirty="0">
                <a:solidFill>
                  <a:srgbClr val="0D0D0D"/>
                </a:solidFill>
                <a:effectLst/>
                <a:cs typeface="Times New Roman" panose="02020603050405020304" pitchFamily="18" charset="0"/>
              </a:rPr>
              <a:t>Support Vector Machine (SVM)</a:t>
            </a:r>
            <a:r>
              <a:rPr lang="en-US" sz="1600" i="0" dirty="0">
                <a:solidFill>
                  <a:srgbClr val="0D0D0D"/>
                </a:solidFill>
                <a:effectLst/>
                <a:cs typeface="Times New Roman" panose="02020603050405020304" pitchFamily="18" charset="0"/>
              </a:rPr>
              <a:t>: </a:t>
            </a:r>
            <a:r>
              <a:rPr lang="en-US" sz="1600" b="0" i="0" dirty="0">
                <a:solidFill>
                  <a:srgbClr val="0D0D0D"/>
                </a:solidFill>
                <a:effectLst/>
                <a:cs typeface="Times New Roman" panose="02020603050405020304" pitchFamily="18" charset="0"/>
              </a:rPr>
              <a:t>Used for classification tasks in the research, SVM helps differentiate between various plant species based on the features extracted by deep learning models.</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Logistic Regression</a:t>
            </a:r>
            <a:r>
              <a:rPr lang="en-US" sz="1600" i="0" dirty="0">
                <a:solidFill>
                  <a:srgbClr val="0D0D0D"/>
                </a:solidFill>
                <a:effectLst/>
                <a:cs typeface="Times New Roman" panose="02020603050405020304" pitchFamily="18" charset="0"/>
              </a:rPr>
              <a:t>:</a:t>
            </a:r>
            <a:r>
              <a:rPr lang="en-US" sz="1600" b="0" i="0" dirty="0">
                <a:solidFill>
                  <a:srgbClr val="0D0D0D"/>
                </a:solidFill>
                <a:effectLst/>
                <a:cs typeface="Times New Roman" panose="02020603050405020304" pitchFamily="18" charset="0"/>
              </a:rPr>
              <a:t> Applied for probabilistic classification, logistic regression assists in the final stage of determining plant species likelihood based on features.</a:t>
            </a:r>
          </a:p>
          <a:p>
            <a:br>
              <a:rPr lang="en-US" sz="1800" dirty="0">
                <a:cs typeface="Times New Roman" panose="02020603050405020304" pitchFamily="18" charset="0"/>
              </a:rPr>
            </a:br>
            <a:endParaRPr lang="en-US" sz="1800" b="0" i="0" dirty="0">
              <a:solidFill>
                <a:srgbClr val="0D0D0D"/>
              </a:solidFill>
              <a:effectLst/>
              <a:cs typeface="Times New Roman" panose="02020603050405020304" pitchFamily="18" charset="0"/>
            </a:endParaRPr>
          </a:p>
          <a:p>
            <a:pPr algn="just"/>
            <a:endParaRPr lang="en-US" sz="1800" b="0" i="0" dirty="0">
              <a:solidFill>
                <a:srgbClr val="0D0D0D"/>
              </a:solidFill>
              <a:effectLst/>
              <a:cs typeface="Times New Roman" panose="02020603050405020304" pitchFamily="18" charset="0"/>
            </a:endParaRPr>
          </a:p>
          <a:p>
            <a:pPr algn="just"/>
            <a:endParaRPr lang="en-US" sz="1400" b="0" i="0" dirty="0">
              <a:solidFill>
                <a:srgbClr val="0D0D0D"/>
              </a:solidFill>
              <a:effectLst/>
              <a:latin typeface="ui-sans-serif"/>
            </a:endParaRPr>
          </a:p>
          <a:p>
            <a:pPr algn="just"/>
            <a:endParaRPr lang="en-US" sz="1800" dirty="0">
              <a:solidFill>
                <a:schemeClr val="tx1"/>
              </a:solidFill>
            </a:endParaRPr>
          </a:p>
          <a:p>
            <a:pPr algn="just"/>
            <a:endParaRPr lang="en-US" sz="1800" dirty="0">
              <a:solidFill>
                <a:schemeClr val="tx1"/>
              </a:solidFill>
            </a:endParaRPr>
          </a:p>
        </p:txBody>
      </p:sp>
    </p:spTree>
    <p:extLst>
      <p:ext uri="{BB962C8B-B14F-4D97-AF65-F5344CB8AC3E}">
        <p14:creationId xmlns:p14="http://schemas.microsoft.com/office/powerpoint/2010/main" val="369343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6108E-BCBC-B457-EDCF-3E10E896D478}"/>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8A00FEAF-5C65-7B30-3E0C-CED21BBC8451}"/>
              </a:ext>
            </a:extLst>
          </p:cNvPr>
          <p:cNvSpPr>
            <a:spLocks noGrp="1"/>
          </p:cNvSpPr>
          <p:nvPr>
            <p:ph type="sldNum" sz="quarter" idx="12"/>
          </p:nvPr>
        </p:nvSpPr>
        <p:spPr/>
        <p:txBody>
          <a:bodyPr/>
          <a:lstStyle/>
          <a:p>
            <a:pPr>
              <a:defRPr/>
            </a:pPr>
            <a:fld id="{CCE60E7C-9340-4E78-8FF1-5B9A5C8058C3}" type="slidenum">
              <a:rPr lang="en-US" smtClean="0"/>
              <a:pPr>
                <a:defRPr/>
              </a:pPr>
              <a:t>33</a:t>
            </a:fld>
            <a:endParaRPr lang="en-US" dirty="0"/>
          </a:p>
        </p:txBody>
      </p:sp>
      <p:sp>
        <p:nvSpPr>
          <p:cNvPr id="4" name="Date Placeholder 1">
            <a:extLst>
              <a:ext uri="{FF2B5EF4-FFF2-40B4-BE49-F238E27FC236}">
                <a16:creationId xmlns:a16="http://schemas.microsoft.com/office/drawing/2014/main" id="{06DC463F-2866-DE0E-C581-78A6E95C78F9}"/>
              </a:ext>
            </a:extLst>
          </p:cNvPr>
          <p:cNvSpPr txBox="1">
            <a:spLocks/>
          </p:cNvSpPr>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r>
              <a:rPr lang="en-US"/>
              <a:t>4 December 2017</a:t>
            </a:r>
          </a:p>
        </p:txBody>
      </p:sp>
      <p:sp>
        <p:nvSpPr>
          <p:cNvPr id="5" name="Slide Number Placeholder 2">
            <a:extLst>
              <a:ext uri="{FF2B5EF4-FFF2-40B4-BE49-F238E27FC236}">
                <a16:creationId xmlns:a16="http://schemas.microsoft.com/office/drawing/2014/main" id="{26F65139-0A29-02F9-F790-4827B9407378}"/>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33</a:t>
            </a:fld>
            <a:endParaRPr lang="en-US" dirty="0"/>
          </a:p>
        </p:txBody>
      </p:sp>
      <p:sp>
        <p:nvSpPr>
          <p:cNvPr id="6" name="TextBox 5">
            <a:extLst>
              <a:ext uri="{FF2B5EF4-FFF2-40B4-BE49-F238E27FC236}">
                <a16:creationId xmlns:a16="http://schemas.microsoft.com/office/drawing/2014/main" id="{D4F9EAB9-38EA-1433-CCDA-04D9F3781BAE}"/>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7" name="TextBox 6">
            <a:extLst>
              <a:ext uri="{FF2B5EF4-FFF2-40B4-BE49-F238E27FC236}">
                <a16:creationId xmlns:a16="http://schemas.microsoft.com/office/drawing/2014/main" id="{662D503E-5C2B-D793-A8E3-B4FF7FBC6D85}"/>
              </a:ext>
            </a:extLst>
          </p:cNvPr>
          <p:cNvSpPr txBox="1"/>
          <p:nvPr/>
        </p:nvSpPr>
        <p:spPr>
          <a:xfrm>
            <a:off x="497298" y="2328874"/>
            <a:ext cx="8117632" cy="1938992"/>
          </a:xfrm>
          <a:prstGeom prst="rect">
            <a:avLst/>
          </a:prstGeom>
          <a:noFill/>
        </p:spPr>
        <p:txBody>
          <a:bodyPr wrap="square">
            <a:spAutoFit/>
          </a:bodyPr>
          <a:lstStyle/>
          <a:p>
            <a:pPr marR="0" lvl="0" algn="just" rtl="0">
              <a:spcBef>
                <a:spcPts val="0"/>
              </a:spcBef>
              <a:spcAft>
                <a:spcPts val="0"/>
              </a:spcAft>
              <a:buClr>
                <a:srgbClr val="222222"/>
              </a:buClr>
              <a:buSzPts val="1600"/>
            </a:pPr>
            <a:r>
              <a:rPr lang="en-US" dirty="0">
                <a:solidFill>
                  <a:srgbClr val="222222"/>
                </a:solidFill>
                <a:latin typeface="Times New Roman"/>
                <a:ea typeface="Times New Roman"/>
                <a:cs typeface="Times New Roman"/>
                <a:sym typeface="Times New Roman"/>
              </a:rPr>
              <a:t>Giridhar an, N., </a:t>
            </a:r>
            <a:r>
              <a:rPr lang="en-US" dirty="0" err="1">
                <a:solidFill>
                  <a:srgbClr val="222222"/>
                </a:solidFill>
                <a:latin typeface="Times New Roman"/>
                <a:ea typeface="Times New Roman"/>
                <a:cs typeface="Times New Roman"/>
                <a:sym typeface="Times New Roman"/>
              </a:rPr>
              <a:t>Sulthana</a:t>
            </a:r>
            <a:r>
              <a:rPr lang="en-US" dirty="0">
                <a:solidFill>
                  <a:srgbClr val="222222"/>
                </a:solidFill>
                <a:latin typeface="Times New Roman"/>
                <a:ea typeface="Times New Roman"/>
                <a:cs typeface="Times New Roman"/>
                <a:sym typeface="Times New Roman"/>
              </a:rPr>
              <a:t>, R. A., Mohanraj, R., &amp; Murugan, M. S. (2024, June). A Deep Learning Approach for Herbal Plant Detection and Recognition. In 2024 3rd International Conference on Applied Artificial Intelligence and Computing (ICAAIC) (pp. 343-347). IEEE.</a:t>
            </a:r>
            <a:endParaRPr lang="en-US" dirty="0"/>
          </a:p>
        </p:txBody>
      </p:sp>
      <p:sp>
        <p:nvSpPr>
          <p:cNvPr id="8" name="TextBox 7">
            <a:extLst>
              <a:ext uri="{FF2B5EF4-FFF2-40B4-BE49-F238E27FC236}">
                <a16:creationId xmlns:a16="http://schemas.microsoft.com/office/drawing/2014/main" id="{0DC66293-9A44-BA24-D5CE-EEDFB0B98415}"/>
              </a:ext>
            </a:extLst>
          </p:cNvPr>
          <p:cNvSpPr txBox="1"/>
          <p:nvPr/>
        </p:nvSpPr>
        <p:spPr>
          <a:xfrm>
            <a:off x="472360" y="1709711"/>
            <a:ext cx="4585996" cy="461665"/>
          </a:xfrm>
          <a:prstGeom prst="rect">
            <a:avLst/>
          </a:prstGeom>
          <a:noFill/>
        </p:spPr>
        <p:txBody>
          <a:bodyPr wrap="square">
            <a:spAutoFit/>
          </a:bodyPr>
          <a:lstStyle/>
          <a:p>
            <a:r>
              <a:rPr lang="en-IN" b="1" dirty="0"/>
              <a:t>REFERENCE 2: </a:t>
            </a:r>
            <a:endParaRPr lang="en-IN" dirty="0"/>
          </a:p>
        </p:txBody>
      </p:sp>
    </p:spTree>
    <p:extLst>
      <p:ext uri="{BB962C8B-B14F-4D97-AF65-F5344CB8AC3E}">
        <p14:creationId xmlns:p14="http://schemas.microsoft.com/office/powerpoint/2010/main" val="185292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F4ED0-C9C6-C2B2-16AF-B6A720CEF3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761E998-E2B5-4446-4959-9DDAA036CC70}"/>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3" name="TextBox 2">
            <a:extLst>
              <a:ext uri="{FF2B5EF4-FFF2-40B4-BE49-F238E27FC236}">
                <a16:creationId xmlns:a16="http://schemas.microsoft.com/office/drawing/2014/main" id="{75616817-DF14-3255-763F-4377A56A0E18}"/>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52455086-A675-8729-1463-4A47EA6D7EDB}"/>
              </a:ext>
            </a:extLst>
          </p:cNvPr>
          <p:cNvSpPr txBox="1"/>
          <p:nvPr/>
        </p:nvSpPr>
        <p:spPr>
          <a:xfrm>
            <a:off x="684446" y="740522"/>
            <a:ext cx="3578942" cy="461665"/>
          </a:xfrm>
          <a:prstGeom prst="rect">
            <a:avLst/>
          </a:prstGeom>
          <a:noFill/>
        </p:spPr>
        <p:txBody>
          <a:bodyPr wrap="square" rtlCol="0">
            <a:spAutoFit/>
          </a:bodyPr>
          <a:lstStyle/>
          <a:p>
            <a:r>
              <a:rPr lang="en-IN" dirty="0"/>
              <a:t>Architecture or Flowchart </a:t>
            </a:r>
          </a:p>
        </p:txBody>
      </p:sp>
      <p:pic>
        <p:nvPicPr>
          <p:cNvPr id="6" name="Picture 5">
            <a:extLst>
              <a:ext uri="{FF2B5EF4-FFF2-40B4-BE49-F238E27FC236}">
                <a16:creationId xmlns:a16="http://schemas.microsoft.com/office/drawing/2014/main" id="{73390FC7-5B5A-0D3D-41DA-8D93171BF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30" y="2155565"/>
            <a:ext cx="4472390" cy="2896004"/>
          </a:xfrm>
          <a:prstGeom prst="rect">
            <a:avLst/>
          </a:prstGeom>
        </p:spPr>
      </p:pic>
      <p:pic>
        <p:nvPicPr>
          <p:cNvPr id="9220" name="Picture 4" descr="The Annotated ResNet-50. Explaining how ResNet-50 works and why… | by  Suvaditya Mukherjee | Towards Data Science">
            <a:extLst>
              <a:ext uri="{FF2B5EF4-FFF2-40B4-BE49-F238E27FC236}">
                <a16:creationId xmlns:a16="http://schemas.microsoft.com/office/drawing/2014/main" id="{829BF56E-E19F-E0DE-F3C1-D07CE3A12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283865" y="2397917"/>
            <a:ext cx="5606272" cy="24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16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2297E6-BD72-0CAC-759E-A2FE4753BA46}"/>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8" name="TextBox 7">
            <a:extLst>
              <a:ext uri="{FF2B5EF4-FFF2-40B4-BE49-F238E27FC236}">
                <a16:creationId xmlns:a16="http://schemas.microsoft.com/office/drawing/2014/main" id="{332AF04C-9A01-056A-3CC8-7017C508DC4E}"/>
              </a:ext>
            </a:extLst>
          </p:cNvPr>
          <p:cNvSpPr txBox="1"/>
          <p:nvPr/>
        </p:nvSpPr>
        <p:spPr>
          <a:xfrm>
            <a:off x="469842" y="1362688"/>
            <a:ext cx="3578942" cy="461665"/>
          </a:xfrm>
          <a:prstGeom prst="rect">
            <a:avLst/>
          </a:prstGeom>
          <a:noFill/>
        </p:spPr>
        <p:txBody>
          <a:bodyPr wrap="square" rtlCol="0">
            <a:spAutoFit/>
          </a:bodyPr>
          <a:lstStyle/>
          <a:p>
            <a:r>
              <a:rPr lang="en-IN" dirty="0"/>
              <a:t>DATA COLLECTION: </a:t>
            </a:r>
          </a:p>
        </p:txBody>
      </p:sp>
      <p:sp>
        <p:nvSpPr>
          <p:cNvPr id="27" name="TextBox 26">
            <a:extLst>
              <a:ext uri="{FF2B5EF4-FFF2-40B4-BE49-F238E27FC236}">
                <a16:creationId xmlns:a16="http://schemas.microsoft.com/office/drawing/2014/main" id="{2ED44841-5804-00A1-AAE2-6E82205D5A44}"/>
              </a:ext>
            </a:extLst>
          </p:cNvPr>
          <p:cNvSpPr txBox="1"/>
          <p:nvPr/>
        </p:nvSpPr>
        <p:spPr>
          <a:xfrm>
            <a:off x="469842" y="2171326"/>
            <a:ext cx="8422231" cy="4401205"/>
          </a:xfrm>
          <a:prstGeom prst="rect">
            <a:avLst/>
          </a:prstGeom>
          <a:noFill/>
        </p:spPr>
        <p:txBody>
          <a:bodyPr wrap="square">
            <a:spAutoFit/>
          </a:bodyPr>
          <a:lstStyle/>
          <a:p>
            <a:pPr algn="just"/>
            <a:r>
              <a:rPr lang="en-IN" sz="1800" b="1" u="sng" dirty="0"/>
              <a:t>Data Source</a:t>
            </a:r>
            <a:r>
              <a:rPr lang="en-IN" sz="1800" b="1" dirty="0"/>
              <a:t>: </a:t>
            </a:r>
            <a:r>
              <a:rPr lang="en-US" sz="1800" dirty="0">
                <a:solidFill>
                  <a:schemeClr val="tx1"/>
                </a:solidFill>
              </a:rPr>
              <a:t>The dataset for herbal plant detection and recognition was sourced from a combination of online databases and field collections. Specific sources include:</a:t>
            </a:r>
          </a:p>
          <a:p>
            <a:pPr marL="285750" indent="-285750" algn="just">
              <a:buFont typeface="Arial" panose="020B0604020202020204" pitchFamily="34" charset="0"/>
              <a:buChar char="•"/>
            </a:pPr>
            <a:r>
              <a:rPr lang="en-US" sz="1600" dirty="0">
                <a:solidFill>
                  <a:schemeClr val="tx1"/>
                </a:solidFill>
              </a:rPr>
              <a:t>Plant Identification Websites</a:t>
            </a:r>
            <a:r>
              <a:rPr lang="en-US" sz="1600" b="1" dirty="0">
                <a:solidFill>
                  <a:schemeClr val="tx1"/>
                </a:solidFill>
              </a:rPr>
              <a:t>:</a:t>
            </a:r>
            <a:r>
              <a:rPr lang="en-US" sz="1600" dirty="0">
                <a:solidFill>
                  <a:schemeClr val="tx1"/>
                </a:solidFill>
              </a:rPr>
              <a:t> Datasets from platforms like </a:t>
            </a:r>
            <a:r>
              <a:rPr lang="en-US" sz="1600" dirty="0" err="1">
                <a:solidFill>
                  <a:schemeClr val="tx1"/>
                </a:solidFill>
              </a:rPr>
              <a:t>PlantNet</a:t>
            </a:r>
            <a:r>
              <a:rPr lang="en-US" sz="1600" dirty="0">
                <a:solidFill>
                  <a:schemeClr val="tx1"/>
                </a:solidFill>
              </a:rPr>
              <a:t> and the </a:t>
            </a:r>
            <a:r>
              <a:rPr lang="en-US" sz="1600" dirty="0" err="1">
                <a:solidFill>
                  <a:schemeClr val="tx1"/>
                </a:solidFill>
              </a:rPr>
              <a:t>iNaturalist</a:t>
            </a:r>
            <a:r>
              <a:rPr lang="en-US" sz="1600" dirty="0">
                <a:solidFill>
                  <a:schemeClr val="tx1"/>
                </a:solidFill>
              </a:rPr>
              <a:t> database, which provide a wide range of plant species images with corresponding metadata.</a:t>
            </a:r>
          </a:p>
          <a:p>
            <a:pPr marL="285750" indent="-285750" algn="just">
              <a:buFont typeface="Arial" panose="020B0604020202020204" pitchFamily="34" charset="0"/>
              <a:buChar char="•"/>
            </a:pPr>
            <a:r>
              <a:rPr lang="en-US" sz="1600" dirty="0">
                <a:solidFill>
                  <a:schemeClr val="tx1"/>
                </a:solidFill>
              </a:rPr>
              <a:t>Research Databases</a:t>
            </a:r>
            <a:r>
              <a:rPr lang="en-US" sz="1600" b="1" dirty="0">
                <a:solidFill>
                  <a:schemeClr val="tx1"/>
                </a:solidFill>
              </a:rPr>
              <a:t>:</a:t>
            </a:r>
            <a:r>
              <a:rPr lang="en-US" sz="1600" dirty="0">
                <a:solidFill>
                  <a:schemeClr val="tx1"/>
                </a:solidFill>
              </a:rPr>
              <a:t> Access to curated datasets from academic sources and open datasets available through institutions or repositories, such as Kaggle or the UCI Machine Learning Repository.</a:t>
            </a:r>
            <a:endParaRPr lang="en-IN" sz="1600" dirty="0">
              <a:solidFill>
                <a:schemeClr val="tx1"/>
              </a:solidFill>
            </a:endParaRPr>
          </a:p>
          <a:p>
            <a:pPr algn="just"/>
            <a:r>
              <a:rPr lang="en-IN" sz="1800" b="1" u="sng" dirty="0"/>
              <a:t>Data Preprocessing</a:t>
            </a:r>
            <a:r>
              <a:rPr lang="en-IN" sz="1800" b="1" dirty="0"/>
              <a:t>: </a:t>
            </a:r>
            <a:r>
              <a:rPr lang="en-US" sz="1800" dirty="0">
                <a:solidFill>
                  <a:schemeClr val="tx1"/>
                </a:solidFill>
              </a:rPr>
              <a:t>The preprocessing of the collected data involved several key steps to ensure the quality and suitability of the images for deep learning models:</a:t>
            </a:r>
          </a:p>
          <a:p>
            <a:pPr marL="285750" indent="-285750" algn="just">
              <a:buFont typeface="Arial" panose="020B0604020202020204" pitchFamily="34" charset="0"/>
              <a:buChar char="•"/>
            </a:pPr>
            <a:r>
              <a:rPr lang="en-US" sz="1600" b="1" dirty="0">
                <a:solidFill>
                  <a:schemeClr val="tx1"/>
                </a:solidFill>
              </a:rPr>
              <a:t>Image Resizing:</a:t>
            </a:r>
            <a:r>
              <a:rPr lang="en-US" sz="1600" dirty="0">
                <a:solidFill>
                  <a:schemeClr val="tx1"/>
                </a:solidFill>
              </a:rPr>
              <a:t> All images were resized to a standard dimension (e.g., 224x224 pixels) to maintain uniformity across the dataset.</a:t>
            </a:r>
          </a:p>
          <a:p>
            <a:pPr marL="285750" indent="-285750" algn="just">
              <a:buFont typeface="Arial" panose="020B0604020202020204" pitchFamily="34" charset="0"/>
              <a:buChar char="•"/>
            </a:pPr>
            <a:r>
              <a:rPr lang="en-US" sz="1600" b="1" dirty="0">
                <a:solidFill>
                  <a:schemeClr val="tx1"/>
                </a:solidFill>
              </a:rPr>
              <a:t>Normalization:</a:t>
            </a:r>
            <a:r>
              <a:rPr lang="en-US" sz="1600" dirty="0">
                <a:solidFill>
                  <a:schemeClr val="tx1"/>
                </a:solidFill>
              </a:rPr>
              <a:t> Pixel values were normalized to a range of [0, 1] to enhance model convergence during training.</a:t>
            </a:r>
          </a:p>
          <a:p>
            <a:pPr marL="285750" indent="-285750" algn="just">
              <a:buFont typeface="Arial" panose="020B0604020202020204" pitchFamily="34" charset="0"/>
              <a:buChar char="•"/>
            </a:pPr>
            <a:r>
              <a:rPr lang="en-US" sz="1600" b="1" dirty="0">
                <a:solidFill>
                  <a:schemeClr val="tx1"/>
                </a:solidFill>
              </a:rPr>
              <a:t>Data Augmentation:</a:t>
            </a:r>
            <a:r>
              <a:rPr lang="en-US" sz="1600" dirty="0">
                <a:solidFill>
                  <a:schemeClr val="tx1"/>
                </a:solidFill>
              </a:rPr>
              <a:t> Techniques such as rotation, flipping, and zooming were applied to augment the dataset, increasing the diversity of the training images and reducing overfitting.</a:t>
            </a:r>
          </a:p>
          <a:p>
            <a:pPr marL="285750" indent="-285750" algn="just">
              <a:buFont typeface="Arial" panose="020B0604020202020204" pitchFamily="34" charset="0"/>
              <a:buChar char="•"/>
            </a:pPr>
            <a:r>
              <a:rPr lang="en-US" sz="1600" b="1" dirty="0">
                <a:solidFill>
                  <a:schemeClr val="tx1"/>
                </a:solidFill>
              </a:rPr>
              <a:t>Label Encoding:</a:t>
            </a:r>
            <a:r>
              <a:rPr lang="en-US" sz="1600" dirty="0">
                <a:solidFill>
                  <a:schemeClr val="tx1"/>
                </a:solidFill>
              </a:rPr>
              <a:t> Each image was labeled with the corresponding plant species, and categorical labels were encoded for model training.</a:t>
            </a:r>
            <a:endParaRPr lang="en-IN" sz="1600" dirty="0">
              <a:solidFill>
                <a:schemeClr val="tx1"/>
              </a:solidFill>
            </a:endParaRPr>
          </a:p>
        </p:txBody>
      </p:sp>
    </p:spTree>
    <p:extLst>
      <p:ext uri="{BB962C8B-B14F-4D97-AF65-F5344CB8AC3E}">
        <p14:creationId xmlns:p14="http://schemas.microsoft.com/office/powerpoint/2010/main" val="345398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0C4F9-6CB8-6F6A-04D1-77B73D5CA38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1168-7EC1-7365-45C6-7F726D970F5D}"/>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5B8C560E-EA75-BC80-70C3-0D8142F1A422}"/>
              </a:ext>
            </a:extLst>
          </p:cNvPr>
          <p:cNvSpPr>
            <a:spLocks noGrp="1"/>
          </p:cNvSpPr>
          <p:nvPr>
            <p:ph type="sldNum" sz="quarter" idx="12"/>
          </p:nvPr>
        </p:nvSpPr>
        <p:spPr/>
        <p:txBody>
          <a:bodyPr/>
          <a:lstStyle/>
          <a:p>
            <a:pPr>
              <a:defRPr/>
            </a:pPr>
            <a:endParaRPr lang="en-US" dirty="0"/>
          </a:p>
        </p:txBody>
      </p:sp>
      <p:sp>
        <p:nvSpPr>
          <p:cNvPr id="5" name="TextBox 4">
            <a:extLst>
              <a:ext uri="{FF2B5EF4-FFF2-40B4-BE49-F238E27FC236}">
                <a16:creationId xmlns:a16="http://schemas.microsoft.com/office/drawing/2014/main" id="{C9CE9022-EDAB-280C-814B-14A2B1282055}"/>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D1A73E23-6E4F-5C04-3ADA-DF00E572D5C5}"/>
              </a:ext>
            </a:extLst>
          </p:cNvPr>
          <p:cNvSpPr txBox="1"/>
          <p:nvPr/>
        </p:nvSpPr>
        <p:spPr>
          <a:xfrm>
            <a:off x="469842" y="1362688"/>
            <a:ext cx="3578942" cy="461665"/>
          </a:xfrm>
          <a:prstGeom prst="rect">
            <a:avLst/>
          </a:prstGeom>
          <a:noFill/>
        </p:spPr>
        <p:txBody>
          <a:bodyPr wrap="square" rtlCol="0">
            <a:spAutoFit/>
          </a:bodyPr>
          <a:lstStyle/>
          <a:p>
            <a:r>
              <a:rPr lang="en-IN" dirty="0"/>
              <a:t>MODEL: </a:t>
            </a:r>
          </a:p>
        </p:txBody>
      </p:sp>
      <p:sp>
        <p:nvSpPr>
          <p:cNvPr id="7" name="TextBox 6">
            <a:extLst>
              <a:ext uri="{FF2B5EF4-FFF2-40B4-BE49-F238E27FC236}">
                <a16:creationId xmlns:a16="http://schemas.microsoft.com/office/drawing/2014/main" id="{FD201460-4BE7-AD98-F8C9-F7D8CA52C9C5}"/>
              </a:ext>
            </a:extLst>
          </p:cNvPr>
          <p:cNvSpPr txBox="1"/>
          <p:nvPr/>
        </p:nvSpPr>
        <p:spPr>
          <a:xfrm>
            <a:off x="469842" y="1994737"/>
            <a:ext cx="8608844" cy="4524315"/>
          </a:xfrm>
          <a:prstGeom prst="rect">
            <a:avLst/>
          </a:prstGeom>
          <a:noFill/>
        </p:spPr>
        <p:txBody>
          <a:bodyPr wrap="square">
            <a:spAutoFit/>
          </a:bodyPr>
          <a:lstStyle/>
          <a:p>
            <a:pPr algn="just"/>
            <a:r>
              <a:rPr lang="en-US" sz="1800" b="1" u="sng" dirty="0"/>
              <a:t>Model Used</a:t>
            </a:r>
            <a:r>
              <a:rPr lang="en-US" sz="1800" dirty="0"/>
              <a:t>: </a:t>
            </a:r>
            <a:r>
              <a:rPr lang="en-IN" sz="1800" dirty="0"/>
              <a:t>ResNet50 or InceptionV3 With TensorFlow framework</a:t>
            </a:r>
            <a:endParaRPr lang="en-US" sz="1800" dirty="0"/>
          </a:p>
          <a:p>
            <a:pPr algn="just">
              <a:buFont typeface="Arial" panose="020B0604020202020204" pitchFamily="34" charset="0"/>
              <a:buChar char="•"/>
            </a:pPr>
            <a:r>
              <a:rPr lang="en-US" sz="1800" dirty="0">
                <a:solidFill>
                  <a:schemeClr val="tx1"/>
                </a:solidFill>
              </a:rPr>
              <a:t>The deep learning model implemented for herbal plant detection and recognition is based on Convolutional Neural Networks (CNNs). Specifically, the model utilized a pre-trained architecture, such as ResNet50 or InceptionV3, which was fine-tuned on the herbal plant dataset to leverage transfer learning.</a:t>
            </a:r>
          </a:p>
          <a:p>
            <a:pPr algn="just"/>
            <a:endParaRPr lang="en-US" sz="1800" dirty="0">
              <a:solidFill>
                <a:schemeClr val="tx1"/>
              </a:solidFill>
            </a:endParaRPr>
          </a:p>
          <a:p>
            <a:pPr algn="just"/>
            <a:r>
              <a:rPr lang="en-US" sz="1800" b="1" u="sng" dirty="0">
                <a:solidFill>
                  <a:srgbClr val="002060"/>
                </a:solidFill>
              </a:rPr>
              <a:t>Algorithms used</a:t>
            </a:r>
            <a:r>
              <a:rPr lang="en-US" sz="1800" b="1" dirty="0">
                <a:solidFill>
                  <a:srgbClr val="080195"/>
                </a:solidFill>
              </a:rPr>
              <a:t>: </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Multiclass Support Vector Machine (SVM)</a:t>
            </a:r>
            <a:r>
              <a:rPr lang="en-US" sz="1600" b="0" i="0" dirty="0">
                <a:solidFill>
                  <a:srgbClr val="0D0D0D"/>
                </a:solidFill>
                <a:effectLst/>
                <a:cs typeface="Times New Roman" panose="02020603050405020304" pitchFamily="18" charset="0"/>
              </a:rPr>
              <a:t>: Used in previous studies within the literature review to classify plant species based on features extracted from images, contributing to high-accuracy classification rates.</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Transfer Learning</a:t>
            </a:r>
            <a:r>
              <a:rPr lang="en-US" sz="1600" b="0" i="0" dirty="0">
                <a:solidFill>
                  <a:srgbClr val="0D0D0D"/>
                </a:solidFill>
                <a:effectLst/>
                <a:cs typeface="Times New Roman" panose="02020603050405020304" pitchFamily="18" charset="0"/>
              </a:rPr>
              <a:t>: Employed to leverage pre-trained CNN models for herbal plant detection, optimizing training efficiency by using models pre-trained on large image datasets.</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Gaussian Filtering</a:t>
            </a:r>
            <a:r>
              <a:rPr lang="en-US" sz="1600" b="0" i="0" dirty="0">
                <a:solidFill>
                  <a:srgbClr val="0D0D0D"/>
                </a:solidFill>
                <a:effectLst/>
                <a:cs typeface="Times New Roman" panose="02020603050405020304" pitchFamily="18" charset="0"/>
              </a:rPr>
              <a:t>: A preprocessing technique used to reduce noise and smooth images, enhancing the quality of input for subsequent feature extraction and classification tasks.</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TensorFlow Framework</a:t>
            </a:r>
            <a:r>
              <a:rPr lang="en-US" sz="1600" b="0" i="0" dirty="0">
                <a:solidFill>
                  <a:srgbClr val="0D0D0D"/>
                </a:solidFill>
                <a:effectLst/>
                <a:cs typeface="Times New Roman" panose="02020603050405020304" pitchFamily="18" charset="0"/>
              </a:rPr>
              <a:t>: Facilitates the development and deployment of the deep learning model, enabling scalability and robustness in model training and prediction.</a:t>
            </a:r>
          </a:p>
          <a:p>
            <a:pPr algn="just"/>
            <a:endParaRPr lang="en-US" sz="1800" dirty="0">
              <a:solidFill>
                <a:schemeClr val="tx1"/>
              </a:solidFill>
            </a:endParaRPr>
          </a:p>
        </p:txBody>
      </p:sp>
    </p:spTree>
    <p:extLst>
      <p:ext uri="{BB962C8B-B14F-4D97-AF65-F5344CB8AC3E}">
        <p14:creationId xmlns:p14="http://schemas.microsoft.com/office/powerpoint/2010/main" val="3897640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FDC89-C278-F460-E43C-CEF36F8CD57C}"/>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654BEC11-C25D-E279-2892-A00C0F4A04BA}"/>
              </a:ext>
            </a:extLst>
          </p:cNvPr>
          <p:cNvSpPr>
            <a:spLocks noGrp="1"/>
          </p:cNvSpPr>
          <p:nvPr>
            <p:ph type="sldNum" sz="quarter" idx="12"/>
          </p:nvPr>
        </p:nvSpPr>
        <p:spPr/>
        <p:txBody>
          <a:bodyPr/>
          <a:lstStyle/>
          <a:p>
            <a:pPr>
              <a:defRPr/>
            </a:pPr>
            <a:fld id="{CCE60E7C-9340-4E78-8FF1-5B9A5C8058C3}" type="slidenum">
              <a:rPr lang="en-US" smtClean="0"/>
              <a:pPr>
                <a:defRPr/>
              </a:pPr>
              <a:t>37</a:t>
            </a:fld>
            <a:endParaRPr lang="en-US" dirty="0"/>
          </a:p>
        </p:txBody>
      </p:sp>
      <p:sp>
        <p:nvSpPr>
          <p:cNvPr id="4" name="Date Placeholder 1">
            <a:extLst>
              <a:ext uri="{FF2B5EF4-FFF2-40B4-BE49-F238E27FC236}">
                <a16:creationId xmlns:a16="http://schemas.microsoft.com/office/drawing/2014/main" id="{F90F5867-E291-B3CB-051E-C3EE6A534B2D}"/>
              </a:ext>
            </a:extLst>
          </p:cNvPr>
          <p:cNvSpPr txBox="1">
            <a:spLocks/>
          </p:cNvSpPr>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r>
              <a:rPr lang="en-US"/>
              <a:t>4 December 2017</a:t>
            </a:r>
          </a:p>
        </p:txBody>
      </p:sp>
      <p:sp>
        <p:nvSpPr>
          <p:cNvPr id="5" name="Slide Number Placeholder 2">
            <a:extLst>
              <a:ext uri="{FF2B5EF4-FFF2-40B4-BE49-F238E27FC236}">
                <a16:creationId xmlns:a16="http://schemas.microsoft.com/office/drawing/2014/main" id="{1299EF88-29C3-39D7-A67F-193FF09E8032}"/>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37</a:t>
            </a:fld>
            <a:endParaRPr lang="en-US" dirty="0"/>
          </a:p>
        </p:txBody>
      </p:sp>
      <p:sp>
        <p:nvSpPr>
          <p:cNvPr id="6" name="Date Placeholder 1">
            <a:extLst>
              <a:ext uri="{FF2B5EF4-FFF2-40B4-BE49-F238E27FC236}">
                <a16:creationId xmlns:a16="http://schemas.microsoft.com/office/drawing/2014/main" id="{52998B3C-CE95-F881-5FD1-ECAFCA0848BB}"/>
              </a:ext>
            </a:extLst>
          </p:cNvPr>
          <p:cNvSpPr txBox="1">
            <a:spLocks/>
          </p:cNvSpPr>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r>
              <a:rPr lang="en-US"/>
              <a:t>4 December 2017</a:t>
            </a:r>
          </a:p>
        </p:txBody>
      </p:sp>
      <p:sp>
        <p:nvSpPr>
          <p:cNvPr id="7" name="Slide Number Placeholder 2">
            <a:extLst>
              <a:ext uri="{FF2B5EF4-FFF2-40B4-BE49-F238E27FC236}">
                <a16:creationId xmlns:a16="http://schemas.microsoft.com/office/drawing/2014/main" id="{9281D295-F601-A733-85A9-C44EC7685CBD}"/>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37</a:t>
            </a:fld>
            <a:endParaRPr lang="en-US" dirty="0"/>
          </a:p>
        </p:txBody>
      </p:sp>
      <p:sp>
        <p:nvSpPr>
          <p:cNvPr id="8" name="TextBox 7">
            <a:extLst>
              <a:ext uri="{FF2B5EF4-FFF2-40B4-BE49-F238E27FC236}">
                <a16:creationId xmlns:a16="http://schemas.microsoft.com/office/drawing/2014/main" id="{193B0BEC-5B4B-4BCD-CE4F-6F36E877EC87}"/>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9" name="TextBox 8">
            <a:extLst>
              <a:ext uri="{FF2B5EF4-FFF2-40B4-BE49-F238E27FC236}">
                <a16:creationId xmlns:a16="http://schemas.microsoft.com/office/drawing/2014/main" id="{87A50DB2-9917-2933-674B-3C357CAE7E22}"/>
              </a:ext>
            </a:extLst>
          </p:cNvPr>
          <p:cNvSpPr txBox="1"/>
          <p:nvPr/>
        </p:nvSpPr>
        <p:spPr>
          <a:xfrm>
            <a:off x="513184" y="2258878"/>
            <a:ext cx="8117632" cy="1569660"/>
          </a:xfrm>
          <a:prstGeom prst="rect">
            <a:avLst/>
          </a:prstGeom>
          <a:noFill/>
        </p:spPr>
        <p:txBody>
          <a:bodyPr wrap="square">
            <a:spAutoFit/>
          </a:bodyPr>
          <a:lstStyle/>
          <a:p>
            <a:pPr marR="0" lvl="0" algn="just" rtl="0">
              <a:spcBef>
                <a:spcPts val="0"/>
              </a:spcBef>
              <a:spcAft>
                <a:spcPts val="0"/>
              </a:spcAft>
              <a:buClr>
                <a:srgbClr val="222222"/>
              </a:buClr>
              <a:buSzPts val="1600"/>
            </a:pPr>
            <a:r>
              <a:rPr lang="en-US" sz="2400" b="0" i="0" dirty="0" err="1">
                <a:solidFill>
                  <a:srgbClr val="222222"/>
                </a:solidFill>
                <a:latin typeface="Times New Roman"/>
                <a:ea typeface="Times New Roman"/>
                <a:cs typeface="Times New Roman"/>
                <a:sym typeface="Times New Roman"/>
              </a:rPr>
              <a:t>Sharrab</a:t>
            </a:r>
            <a:r>
              <a:rPr lang="en-US" sz="2400" b="0" i="0" dirty="0">
                <a:solidFill>
                  <a:srgbClr val="222222"/>
                </a:solidFill>
                <a:latin typeface="Times New Roman"/>
                <a:ea typeface="Times New Roman"/>
                <a:cs typeface="Times New Roman"/>
                <a:sym typeface="Times New Roman"/>
              </a:rPr>
              <a:t>, Y., Al-</a:t>
            </a:r>
            <a:r>
              <a:rPr lang="en-US" sz="2400" b="0" i="0" dirty="0" err="1">
                <a:solidFill>
                  <a:srgbClr val="222222"/>
                </a:solidFill>
                <a:latin typeface="Times New Roman"/>
                <a:ea typeface="Times New Roman"/>
                <a:cs typeface="Times New Roman"/>
                <a:sym typeface="Times New Roman"/>
              </a:rPr>
              <a:t>Fraihat</a:t>
            </a:r>
            <a:r>
              <a:rPr lang="en-US" sz="2400" b="0" i="0" dirty="0">
                <a:solidFill>
                  <a:srgbClr val="222222"/>
                </a:solidFill>
                <a:latin typeface="Times New Roman"/>
                <a:ea typeface="Times New Roman"/>
                <a:cs typeface="Times New Roman"/>
                <a:sym typeface="Times New Roman"/>
              </a:rPr>
              <a:t>, D., </a:t>
            </a:r>
            <a:r>
              <a:rPr lang="en-US" sz="2400" b="0" i="0" dirty="0" err="1">
                <a:solidFill>
                  <a:srgbClr val="222222"/>
                </a:solidFill>
                <a:latin typeface="Times New Roman"/>
                <a:ea typeface="Times New Roman"/>
                <a:cs typeface="Times New Roman"/>
                <a:sym typeface="Times New Roman"/>
              </a:rPr>
              <a:t>Tarawneh</a:t>
            </a:r>
            <a:r>
              <a:rPr lang="en-US" sz="2400" b="0" i="0" dirty="0">
                <a:solidFill>
                  <a:srgbClr val="222222"/>
                </a:solidFill>
                <a:latin typeface="Times New Roman"/>
                <a:ea typeface="Times New Roman"/>
                <a:cs typeface="Times New Roman"/>
                <a:sym typeface="Times New Roman"/>
              </a:rPr>
              <a:t>, M., &amp; </a:t>
            </a:r>
            <a:r>
              <a:rPr lang="en-US" sz="2400" b="0" i="0" dirty="0" err="1">
                <a:solidFill>
                  <a:srgbClr val="222222"/>
                </a:solidFill>
                <a:latin typeface="Times New Roman"/>
                <a:ea typeface="Times New Roman"/>
                <a:cs typeface="Times New Roman"/>
                <a:sym typeface="Times New Roman"/>
              </a:rPr>
              <a:t>Sharieh</a:t>
            </a:r>
            <a:r>
              <a:rPr lang="en-US" sz="2400" b="0" i="0" dirty="0">
                <a:solidFill>
                  <a:srgbClr val="222222"/>
                </a:solidFill>
                <a:latin typeface="Times New Roman"/>
                <a:ea typeface="Times New Roman"/>
                <a:cs typeface="Times New Roman"/>
                <a:sym typeface="Times New Roman"/>
              </a:rPr>
              <a:t>, A. (2023, June). Medicinal plants recognition using deep learning. In </a:t>
            </a:r>
            <a:r>
              <a:rPr lang="en-US" sz="2400" b="0" i="1" dirty="0">
                <a:solidFill>
                  <a:srgbClr val="222222"/>
                </a:solidFill>
                <a:latin typeface="Times New Roman"/>
                <a:ea typeface="Times New Roman"/>
                <a:cs typeface="Times New Roman"/>
                <a:sym typeface="Times New Roman"/>
              </a:rPr>
              <a:t>2023 </a:t>
            </a:r>
            <a:r>
              <a:rPr lang="en-US" sz="2400" b="0" dirty="0">
                <a:solidFill>
                  <a:srgbClr val="222222"/>
                </a:solidFill>
                <a:latin typeface="Times New Roman"/>
                <a:ea typeface="Times New Roman"/>
                <a:cs typeface="Times New Roman"/>
                <a:sym typeface="Times New Roman"/>
              </a:rPr>
              <a:t>International Conference on Multimedia Computing, Networking and Applications (MCNA) </a:t>
            </a:r>
            <a:r>
              <a:rPr lang="en-US" sz="2400" b="0" i="0" dirty="0">
                <a:solidFill>
                  <a:srgbClr val="222222"/>
                </a:solidFill>
                <a:latin typeface="Times New Roman"/>
                <a:ea typeface="Times New Roman"/>
                <a:cs typeface="Times New Roman"/>
                <a:sym typeface="Times New Roman"/>
              </a:rPr>
              <a:t>(pp. 116-122). IEEE.</a:t>
            </a:r>
            <a:endParaRPr lang="en-US" sz="2400" dirty="0">
              <a:solidFill>
                <a:srgbClr val="222222"/>
              </a:solidFill>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CEDEF278-A3E8-B704-ED2C-2E11DC7299FF}"/>
              </a:ext>
            </a:extLst>
          </p:cNvPr>
          <p:cNvSpPr txBox="1"/>
          <p:nvPr/>
        </p:nvSpPr>
        <p:spPr>
          <a:xfrm>
            <a:off x="472360" y="1709711"/>
            <a:ext cx="4585996" cy="461665"/>
          </a:xfrm>
          <a:prstGeom prst="rect">
            <a:avLst/>
          </a:prstGeom>
          <a:noFill/>
        </p:spPr>
        <p:txBody>
          <a:bodyPr wrap="square">
            <a:spAutoFit/>
          </a:bodyPr>
          <a:lstStyle/>
          <a:p>
            <a:r>
              <a:rPr lang="en-IN" b="1" dirty="0"/>
              <a:t>REFERENCE 3: </a:t>
            </a:r>
            <a:endParaRPr lang="en-IN" dirty="0"/>
          </a:p>
        </p:txBody>
      </p:sp>
    </p:spTree>
    <p:extLst>
      <p:ext uri="{BB962C8B-B14F-4D97-AF65-F5344CB8AC3E}">
        <p14:creationId xmlns:p14="http://schemas.microsoft.com/office/powerpoint/2010/main" val="462730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AD42-3516-AB08-C1ED-607626E305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ABB2DD-DDCD-2675-7083-75A83A5EAD1D}"/>
              </a:ext>
            </a:extLst>
          </p:cNvPr>
          <p:cNvSpPr>
            <a:spLocks noGrp="1"/>
          </p:cNvSpPr>
          <p:nvPr>
            <p:ph type="sldNum" sz="quarter" idx="12"/>
          </p:nvPr>
        </p:nvSpPr>
        <p:spPr/>
        <p:txBody>
          <a:bodyPr/>
          <a:lstStyle/>
          <a:p>
            <a:pPr>
              <a:defRPr/>
            </a:pPr>
            <a:fld id="{CCE60E7C-9340-4E78-8FF1-5B9A5C8058C3}" type="slidenum">
              <a:rPr lang="en-US" smtClean="0"/>
              <a:pPr>
                <a:defRPr/>
              </a:pPr>
              <a:t>38</a:t>
            </a:fld>
            <a:endParaRPr lang="en-US" dirty="0"/>
          </a:p>
        </p:txBody>
      </p:sp>
      <p:sp>
        <p:nvSpPr>
          <p:cNvPr id="4" name="TextBox 3">
            <a:extLst>
              <a:ext uri="{FF2B5EF4-FFF2-40B4-BE49-F238E27FC236}">
                <a16:creationId xmlns:a16="http://schemas.microsoft.com/office/drawing/2014/main" id="{5D00869A-04F4-22BF-97B6-016C4291601D}"/>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4AA11670-CF5D-4571-8FF1-703D4335C061}"/>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6" name="TextBox 5">
            <a:extLst>
              <a:ext uri="{FF2B5EF4-FFF2-40B4-BE49-F238E27FC236}">
                <a16:creationId xmlns:a16="http://schemas.microsoft.com/office/drawing/2014/main" id="{799444ED-EB1E-BDB4-7538-558DE39A23A9}"/>
              </a:ext>
            </a:extLst>
          </p:cNvPr>
          <p:cNvSpPr txBox="1"/>
          <p:nvPr/>
        </p:nvSpPr>
        <p:spPr>
          <a:xfrm>
            <a:off x="684446" y="740522"/>
            <a:ext cx="3578942" cy="461665"/>
          </a:xfrm>
          <a:prstGeom prst="rect">
            <a:avLst/>
          </a:prstGeom>
          <a:noFill/>
        </p:spPr>
        <p:txBody>
          <a:bodyPr wrap="square" rtlCol="0">
            <a:spAutoFit/>
          </a:bodyPr>
          <a:lstStyle/>
          <a:p>
            <a:r>
              <a:rPr lang="en-IN"/>
              <a:t>Architecture</a:t>
            </a:r>
            <a:endParaRPr lang="en-IN" dirty="0"/>
          </a:p>
        </p:txBody>
      </p:sp>
      <p:pic>
        <p:nvPicPr>
          <p:cNvPr id="2" name="Picture 2" descr="PlantUML Diagram">
            <a:extLst>
              <a:ext uri="{FF2B5EF4-FFF2-40B4-BE49-F238E27FC236}">
                <a16:creationId xmlns:a16="http://schemas.microsoft.com/office/drawing/2014/main" id="{BB9175A1-595C-62B7-43CC-C6ADE8C50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846" y="1192305"/>
            <a:ext cx="3632302" cy="538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15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953F-B245-AF77-C355-19C4D4D4497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E5D613-5D68-1DB3-8418-BEA397674789}"/>
              </a:ext>
            </a:extLst>
          </p:cNvPr>
          <p:cNvSpPr>
            <a:spLocks noGrp="1"/>
          </p:cNvSpPr>
          <p:nvPr>
            <p:ph type="sldNum" sz="quarter" idx="12"/>
          </p:nvPr>
        </p:nvSpPr>
        <p:spPr/>
        <p:txBody>
          <a:bodyPr/>
          <a:lstStyle/>
          <a:p>
            <a:pPr>
              <a:defRPr/>
            </a:pPr>
            <a:fld id="{CCE60E7C-9340-4E78-8FF1-5B9A5C8058C3}" type="slidenum">
              <a:rPr lang="en-US" smtClean="0"/>
              <a:pPr>
                <a:defRPr/>
              </a:pPr>
              <a:t>39</a:t>
            </a:fld>
            <a:endParaRPr lang="en-US" dirty="0"/>
          </a:p>
        </p:txBody>
      </p:sp>
      <p:sp>
        <p:nvSpPr>
          <p:cNvPr id="4" name="TextBox 3">
            <a:extLst>
              <a:ext uri="{FF2B5EF4-FFF2-40B4-BE49-F238E27FC236}">
                <a16:creationId xmlns:a16="http://schemas.microsoft.com/office/drawing/2014/main" id="{886E82C5-5E37-F6AC-5B97-7A4C4E2CA1A7}"/>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CF09CCED-172E-6A90-8A69-3D40BB885781}"/>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6" name="TextBox 5">
            <a:extLst>
              <a:ext uri="{FF2B5EF4-FFF2-40B4-BE49-F238E27FC236}">
                <a16:creationId xmlns:a16="http://schemas.microsoft.com/office/drawing/2014/main" id="{AFFB84ED-ED2F-20BD-D80D-E85F22E3A924}"/>
              </a:ext>
            </a:extLst>
          </p:cNvPr>
          <p:cNvSpPr txBox="1"/>
          <p:nvPr/>
        </p:nvSpPr>
        <p:spPr>
          <a:xfrm>
            <a:off x="684446" y="740522"/>
            <a:ext cx="3578942" cy="461665"/>
          </a:xfrm>
          <a:prstGeom prst="rect">
            <a:avLst/>
          </a:prstGeom>
          <a:noFill/>
        </p:spPr>
        <p:txBody>
          <a:bodyPr wrap="square" rtlCol="0">
            <a:spAutoFit/>
          </a:bodyPr>
          <a:lstStyle/>
          <a:p>
            <a:r>
              <a:rPr lang="en-IN" dirty="0"/>
              <a:t>Flowchart </a:t>
            </a:r>
          </a:p>
        </p:txBody>
      </p:sp>
      <p:pic>
        <p:nvPicPr>
          <p:cNvPr id="2" name="Picture 2" descr="PlantUML Diagram">
            <a:extLst>
              <a:ext uri="{FF2B5EF4-FFF2-40B4-BE49-F238E27FC236}">
                <a16:creationId xmlns:a16="http://schemas.microsoft.com/office/drawing/2014/main" id="{23C6FAAD-B4BC-FD60-4DD7-F461C381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081" y="1116314"/>
            <a:ext cx="4138613" cy="539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3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3424517" y="815788"/>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66"/>
                </a:solidFill>
                <a:latin typeface="Times New Roman"/>
                <a:ea typeface="Times New Roman"/>
                <a:cs typeface="Times New Roman"/>
                <a:sym typeface="Times New Roman"/>
              </a:rPr>
              <a:t>Introduction   </a:t>
            </a:r>
            <a:endParaRPr dirty="0"/>
          </a:p>
        </p:txBody>
      </p:sp>
      <p:sp>
        <p:nvSpPr>
          <p:cNvPr id="130" name="Google Shape;130;p18"/>
          <p:cNvSpPr txBox="1"/>
          <p:nvPr/>
        </p:nvSpPr>
        <p:spPr>
          <a:xfrm>
            <a:off x="449475" y="1026525"/>
            <a:ext cx="8528400" cy="569383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dirty="0"/>
          </a:p>
          <a:p>
            <a:pPr marL="0" lvl="0" indent="0" algn="just"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Medicinal plants have played a crucial role in traditional and modern medicine, serving as a primary source of therapeutic compounds and offering alternatives to synthetic pharmaceuticals. As a significant portion of the global population continues to rely on these natural remedies, the need for accurate and efficient identification methods has become increasingly important. Recent advancements in computer vision and deep learning have opened new avenues for automated plant recognition from images. These technologies enable the extraction of intricate visual features, allowing for higher precision and accuracy in identifying various plant species. Convolutional neural networks (CNNs), a prominent architecture in deep learning, have shown exceptional performance in image classification tasks, making them ideal for the identification of medicinal plants.</a:t>
            </a:r>
            <a:endParaRPr sz="18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In this study, we propose a novel approach to the automatic identification of medicinal plants based on leaf morphology, utilizing a newly created dataset of high-resolution images encompassing a diverse range of species. By employing CNNs for feature extraction and classification, our system aims to provide rapid and reliable plant identification through mobile devices. The findings of this research not only contribute to the field of plant taxonomy but also support the sustainable use of medicinal plants by enhancing accessibility for herbalists, researchers, and enthusiasts alike.</a:t>
            </a:r>
            <a:endParaRPr sz="18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7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CD33C-1032-6174-1982-C1AE991D21DB}"/>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FA7A4989-9994-13CF-7800-F5AC8AB69805}"/>
              </a:ext>
            </a:extLst>
          </p:cNvPr>
          <p:cNvSpPr>
            <a:spLocks noGrp="1"/>
          </p:cNvSpPr>
          <p:nvPr>
            <p:ph type="sldNum" sz="quarter" idx="12"/>
          </p:nvPr>
        </p:nvSpPr>
        <p:spPr/>
        <p:txBody>
          <a:bodyPr/>
          <a:lstStyle/>
          <a:p>
            <a:pPr>
              <a:defRPr/>
            </a:pPr>
            <a:fld id="{CCE60E7C-9340-4E78-8FF1-5B9A5C8058C3}" type="slidenum">
              <a:rPr lang="en-US" smtClean="0"/>
              <a:pPr>
                <a:defRPr/>
              </a:pPr>
              <a:t>40</a:t>
            </a:fld>
            <a:endParaRPr lang="en-US" dirty="0"/>
          </a:p>
        </p:txBody>
      </p:sp>
      <p:sp>
        <p:nvSpPr>
          <p:cNvPr id="5" name="TextBox 4">
            <a:extLst>
              <a:ext uri="{FF2B5EF4-FFF2-40B4-BE49-F238E27FC236}">
                <a16:creationId xmlns:a16="http://schemas.microsoft.com/office/drawing/2014/main" id="{B679FB6A-6BCF-4979-9BF5-D00DC251452A}"/>
              </a:ext>
            </a:extLst>
          </p:cNvPr>
          <p:cNvSpPr txBox="1"/>
          <p:nvPr/>
        </p:nvSpPr>
        <p:spPr>
          <a:xfrm>
            <a:off x="405488" y="1382286"/>
            <a:ext cx="8333024" cy="5355312"/>
          </a:xfrm>
          <a:prstGeom prst="rect">
            <a:avLst/>
          </a:prstGeom>
          <a:noFill/>
        </p:spPr>
        <p:txBody>
          <a:bodyPr wrap="square">
            <a:spAutoFit/>
          </a:bodyPr>
          <a:lstStyle/>
          <a:p>
            <a:pPr algn="just"/>
            <a:r>
              <a:rPr lang="en-US" sz="2000" b="1" dirty="0"/>
              <a:t>Data Collection:</a:t>
            </a:r>
          </a:p>
          <a:p>
            <a:pPr algn="just"/>
            <a:endParaRPr lang="en-US" sz="2000" b="1" dirty="0"/>
          </a:p>
          <a:p>
            <a:pPr algn="just"/>
            <a:r>
              <a:rPr lang="en-US" sz="2000" b="1" u="sng" dirty="0"/>
              <a:t>Data Source</a:t>
            </a:r>
            <a:r>
              <a:rPr lang="en-US" sz="2000" dirty="0"/>
              <a:t>: </a:t>
            </a:r>
            <a:r>
              <a:rPr lang="en-US" sz="1800" dirty="0">
                <a:solidFill>
                  <a:schemeClr val="tx1"/>
                </a:solidFill>
              </a:rPr>
              <a:t>The dataset for medicinal plant recognition was collected from various sources to ensure a diverse and representative sample</a:t>
            </a:r>
            <a:r>
              <a:rPr lang="en-US" sz="1600" dirty="0">
                <a:solidFill>
                  <a:schemeClr val="tx1"/>
                </a:solidFill>
              </a:rPr>
              <a:t>:</a:t>
            </a:r>
          </a:p>
          <a:p>
            <a:pPr marL="285750" indent="-285750" algn="just">
              <a:buFont typeface="Arial" panose="020B0604020202020204" pitchFamily="34" charset="0"/>
              <a:buChar char="•"/>
            </a:pPr>
            <a:r>
              <a:rPr lang="en-US" sz="1600" b="1" dirty="0">
                <a:solidFill>
                  <a:schemeClr val="tx1"/>
                </a:solidFill>
              </a:rPr>
              <a:t>Online Plant Databases:</a:t>
            </a:r>
            <a:r>
              <a:rPr lang="en-US" sz="1600" dirty="0">
                <a:solidFill>
                  <a:schemeClr val="tx1"/>
                </a:solidFill>
              </a:rPr>
              <a:t> High-quality images were sourced from online repositories such as the Plant Database and Open Images, which provide a rich collection of medicinal plant images.</a:t>
            </a:r>
          </a:p>
          <a:p>
            <a:pPr marL="285750" indent="-285750" algn="just">
              <a:buFont typeface="Arial" panose="020B0604020202020204" pitchFamily="34" charset="0"/>
              <a:buChar char="•"/>
            </a:pPr>
            <a:r>
              <a:rPr lang="en-US" sz="1600" b="1" dirty="0">
                <a:solidFill>
                  <a:schemeClr val="tx1"/>
                </a:solidFill>
              </a:rPr>
              <a:t>Academic Research:</a:t>
            </a:r>
            <a:r>
              <a:rPr lang="en-US" sz="1600" dirty="0">
                <a:solidFill>
                  <a:schemeClr val="tx1"/>
                </a:solidFill>
              </a:rPr>
              <a:t> Accessed datasets from previous studies and published research, where images of medicinal plants were made available for academic use.</a:t>
            </a:r>
            <a:endParaRPr lang="en-US" sz="2000" dirty="0">
              <a:solidFill>
                <a:schemeClr val="tx1"/>
              </a:solidFill>
            </a:endParaRPr>
          </a:p>
          <a:p>
            <a:pPr algn="just"/>
            <a:r>
              <a:rPr lang="en-US" sz="2000" b="1" u="sng" dirty="0"/>
              <a:t>Data Preprocessing</a:t>
            </a:r>
            <a:r>
              <a:rPr lang="en-US" sz="2000" dirty="0"/>
              <a:t>: </a:t>
            </a:r>
            <a:r>
              <a:rPr lang="en-US" sz="1800" dirty="0">
                <a:solidFill>
                  <a:schemeClr val="tx1"/>
                </a:solidFill>
              </a:rPr>
              <a:t>The collected images underwent several preprocessing steps to enhance their quality and prepare them for model training:</a:t>
            </a:r>
          </a:p>
          <a:p>
            <a:pPr marL="285750" indent="-285750" algn="just">
              <a:buFont typeface="Arial" panose="020B0604020202020204" pitchFamily="34" charset="0"/>
              <a:buChar char="•"/>
            </a:pPr>
            <a:r>
              <a:rPr lang="en-US" sz="1600" b="1" dirty="0">
                <a:solidFill>
                  <a:schemeClr val="tx1"/>
                </a:solidFill>
              </a:rPr>
              <a:t>Image Resizing:</a:t>
            </a:r>
            <a:r>
              <a:rPr lang="en-US" sz="1600" dirty="0">
                <a:solidFill>
                  <a:schemeClr val="tx1"/>
                </a:solidFill>
              </a:rPr>
              <a:t> All images were resized to a consistent dimension (e.g., 256x256 pixels) to standardize input size for the deep learning model.</a:t>
            </a:r>
          </a:p>
          <a:p>
            <a:pPr marL="285750" indent="-285750" algn="just">
              <a:buFont typeface="Arial" panose="020B0604020202020204" pitchFamily="34" charset="0"/>
              <a:buChar char="•"/>
            </a:pPr>
            <a:r>
              <a:rPr lang="en-US" sz="1600" b="1" dirty="0">
                <a:solidFill>
                  <a:schemeClr val="tx1"/>
                </a:solidFill>
              </a:rPr>
              <a:t>Normalization:</a:t>
            </a:r>
            <a:r>
              <a:rPr lang="en-US" sz="1600" dirty="0">
                <a:solidFill>
                  <a:schemeClr val="tx1"/>
                </a:solidFill>
              </a:rPr>
              <a:t> Image pixel values were normalized to a range of [0, 1] to facilitate effective training and improve convergence.</a:t>
            </a:r>
          </a:p>
          <a:p>
            <a:pPr marL="285750" indent="-285750" algn="just">
              <a:buFont typeface="Arial" panose="020B0604020202020204" pitchFamily="34" charset="0"/>
              <a:buChar char="•"/>
            </a:pPr>
            <a:r>
              <a:rPr lang="en-US" sz="1600" b="1" dirty="0">
                <a:solidFill>
                  <a:schemeClr val="tx1"/>
                </a:solidFill>
              </a:rPr>
              <a:t>Data Augmentation:</a:t>
            </a:r>
            <a:r>
              <a:rPr lang="en-US" sz="1600" dirty="0">
                <a:solidFill>
                  <a:schemeClr val="tx1"/>
                </a:solidFill>
              </a:rPr>
              <a:t> Techniques such as rotation, shifting, and zooming were applied to augment the dataset, enhancing model robustness and reducing overfitting.</a:t>
            </a:r>
          </a:p>
          <a:p>
            <a:pPr marL="285750" indent="-285750" algn="just">
              <a:buFont typeface="Arial" panose="020B0604020202020204" pitchFamily="34" charset="0"/>
              <a:buChar char="•"/>
            </a:pPr>
            <a:r>
              <a:rPr lang="en-US" sz="1600" b="1" dirty="0">
                <a:solidFill>
                  <a:schemeClr val="tx1"/>
                </a:solidFill>
              </a:rPr>
              <a:t>Label Encoding:</a:t>
            </a:r>
            <a:r>
              <a:rPr lang="en-US" sz="1600" dirty="0">
                <a:solidFill>
                  <a:schemeClr val="tx1"/>
                </a:solidFill>
              </a:rPr>
              <a:t> Each image was labeled according to its corresponding medicinal plant species, and categorical labels were encoded for model processing.</a:t>
            </a:r>
          </a:p>
          <a:p>
            <a:pPr algn="just"/>
            <a:endParaRPr lang="en-US" sz="1600" dirty="0">
              <a:solidFill>
                <a:schemeClr val="tx1"/>
              </a:solidFill>
            </a:endParaRPr>
          </a:p>
          <a:p>
            <a:pPr algn="just"/>
            <a:endParaRPr lang="en-US" sz="1800" dirty="0"/>
          </a:p>
        </p:txBody>
      </p:sp>
      <p:sp>
        <p:nvSpPr>
          <p:cNvPr id="7" name="TextBox 6">
            <a:extLst>
              <a:ext uri="{FF2B5EF4-FFF2-40B4-BE49-F238E27FC236}">
                <a16:creationId xmlns:a16="http://schemas.microsoft.com/office/drawing/2014/main" id="{67EE2154-1009-3BDC-F7CD-597644D59030}"/>
              </a:ext>
            </a:extLst>
          </p:cNvPr>
          <p:cNvSpPr txBox="1"/>
          <p:nvPr/>
        </p:nvSpPr>
        <p:spPr>
          <a:xfrm>
            <a:off x="3605504" y="745885"/>
            <a:ext cx="4585996" cy="461665"/>
          </a:xfrm>
          <a:prstGeom prst="rect">
            <a:avLst/>
          </a:prstGeom>
          <a:noFill/>
        </p:spPr>
        <p:txBody>
          <a:bodyPr wrap="square">
            <a:spAutoFit/>
          </a:bodyPr>
          <a:lstStyle/>
          <a:p>
            <a:r>
              <a:rPr lang="en-IN" b="1" dirty="0"/>
              <a:t>Methodology </a:t>
            </a:r>
            <a:endParaRPr lang="en-IN" dirty="0"/>
          </a:p>
        </p:txBody>
      </p:sp>
    </p:spTree>
    <p:extLst>
      <p:ext uri="{BB962C8B-B14F-4D97-AF65-F5344CB8AC3E}">
        <p14:creationId xmlns:p14="http://schemas.microsoft.com/office/powerpoint/2010/main" val="3493656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EE96D-FBD9-F200-01D7-66F3DB5ED35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A723D83-9FDA-C865-1DB6-9DCE94DCFD8F}"/>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6451FB5F-B6DF-E447-067E-7905215EE253}"/>
              </a:ext>
            </a:extLst>
          </p:cNvPr>
          <p:cNvSpPr>
            <a:spLocks noGrp="1"/>
          </p:cNvSpPr>
          <p:nvPr>
            <p:ph type="sldNum" sz="quarter" idx="12"/>
          </p:nvPr>
        </p:nvSpPr>
        <p:spPr/>
        <p:txBody>
          <a:bodyPr/>
          <a:lstStyle/>
          <a:p>
            <a:pPr>
              <a:defRPr/>
            </a:pPr>
            <a:fld id="{CCE60E7C-9340-4E78-8FF1-5B9A5C8058C3}" type="slidenum">
              <a:rPr lang="en-US" smtClean="0"/>
              <a:pPr>
                <a:defRPr/>
              </a:pPr>
              <a:t>41</a:t>
            </a:fld>
            <a:endParaRPr lang="en-US" dirty="0"/>
          </a:p>
        </p:txBody>
      </p:sp>
      <p:sp>
        <p:nvSpPr>
          <p:cNvPr id="5" name="TextBox 4">
            <a:extLst>
              <a:ext uri="{FF2B5EF4-FFF2-40B4-BE49-F238E27FC236}">
                <a16:creationId xmlns:a16="http://schemas.microsoft.com/office/drawing/2014/main" id="{EA3782FA-57D6-B200-28C2-86B072D27706}"/>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388738B5-6183-102E-D074-DCAFE9303870}"/>
              </a:ext>
            </a:extLst>
          </p:cNvPr>
          <p:cNvSpPr txBox="1"/>
          <p:nvPr/>
        </p:nvSpPr>
        <p:spPr>
          <a:xfrm>
            <a:off x="469842" y="1362688"/>
            <a:ext cx="3578942" cy="461665"/>
          </a:xfrm>
          <a:prstGeom prst="rect">
            <a:avLst/>
          </a:prstGeom>
          <a:noFill/>
        </p:spPr>
        <p:txBody>
          <a:bodyPr wrap="square" rtlCol="0">
            <a:spAutoFit/>
          </a:bodyPr>
          <a:lstStyle/>
          <a:p>
            <a:r>
              <a:rPr lang="en-IN" dirty="0"/>
              <a:t>Algorithms: </a:t>
            </a:r>
          </a:p>
        </p:txBody>
      </p:sp>
      <p:sp>
        <p:nvSpPr>
          <p:cNvPr id="7" name="TextBox 6">
            <a:extLst>
              <a:ext uri="{FF2B5EF4-FFF2-40B4-BE49-F238E27FC236}">
                <a16:creationId xmlns:a16="http://schemas.microsoft.com/office/drawing/2014/main" id="{13FF8555-BE1C-BB50-5223-FB0F23A5399C}"/>
              </a:ext>
            </a:extLst>
          </p:cNvPr>
          <p:cNvSpPr txBox="1"/>
          <p:nvPr/>
        </p:nvSpPr>
        <p:spPr>
          <a:xfrm>
            <a:off x="469842" y="1994737"/>
            <a:ext cx="8608844" cy="4462760"/>
          </a:xfrm>
          <a:prstGeom prst="rect">
            <a:avLst/>
          </a:prstGeom>
          <a:noFill/>
        </p:spPr>
        <p:txBody>
          <a:bodyPr wrap="square">
            <a:spAutoFit/>
          </a:bodyPr>
          <a:lstStyle/>
          <a:p>
            <a:pPr algn="just"/>
            <a:r>
              <a:rPr lang="en-US" sz="1800" b="1" u="sng" dirty="0"/>
              <a:t>Model Used</a:t>
            </a:r>
            <a:r>
              <a:rPr lang="en-US" sz="1800" dirty="0"/>
              <a:t>: </a:t>
            </a:r>
            <a:r>
              <a:rPr lang="en-IN" sz="1800" dirty="0"/>
              <a:t>VGG16 with Transfer Learning</a:t>
            </a:r>
            <a:endParaRPr lang="en-US" sz="1800" dirty="0"/>
          </a:p>
          <a:p>
            <a:pPr algn="just"/>
            <a:r>
              <a:rPr lang="en-US" sz="1800" dirty="0">
                <a:solidFill>
                  <a:schemeClr val="tx1"/>
                </a:solidFill>
              </a:rPr>
              <a:t>The deep learning approach for medicinal plant recognition utilized Convolutional Neural Networks (CNNs). Specifically, the model employed a VGG16 architecture, known for its depth and effectiveness in image classification tasks.</a:t>
            </a:r>
          </a:p>
          <a:p>
            <a:pPr algn="just"/>
            <a:endParaRPr lang="en-US" sz="1600" dirty="0">
              <a:solidFill>
                <a:schemeClr val="tx1"/>
              </a:solidFill>
            </a:endParaRPr>
          </a:p>
          <a:p>
            <a:pPr algn="just"/>
            <a:r>
              <a:rPr lang="en-US" sz="1800" b="1" u="sng" dirty="0"/>
              <a:t>Algorithms Used</a:t>
            </a:r>
            <a:r>
              <a:rPr lang="en-US" sz="1800" dirty="0"/>
              <a:t>:</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VGG-16 Architecture</a:t>
            </a:r>
            <a:r>
              <a:rPr lang="en-US" sz="1600" b="0" i="0" dirty="0">
                <a:solidFill>
                  <a:srgbClr val="0D0D0D"/>
                </a:solidFill>
                <a:effectLst/>
                <a:cs typeface="Times New Roman" panose="02020603050405020304" pitchFamily="18" charset="0"/>
              </a:rPr>
              <a:t>: A CNN model known for its deep architecture, which includes 16 layers that process input images in stages to extract complex patterns and textures specific to medicinal plants.</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Transfer Learning</a:t>
            </a:r>
            <a:r>
              <a:rPr lang="en-US" sz="1600" b="0" i="0" dirty="0">
                <a:solidFill>
                  <a:srgbClr val="0D0D0D"/>
                </a:solidFill>
                <a:effectLst/>
                <a:cs typeface="Times New Roman" panose="02020603050405020304" pitchFamily="18" charset="0"/>
              </a:rPr>
              <a:t>: Used with VGG-16 pre-trained on the ImageNet dataset, allowing the model to leverage existing learned features for plant recognition, improving accuracy and reducing training time.</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Data Augmentation</a:t>
            </a:r>
            <a:r>
              <a:rPr lang="en-US" sz="1600" b="0" i="0" dirty="0">
                <a:solidFill>
                  <a:srgbClr val="0D0D0D"/>
                </a:solidFill>
                <a:effectLst/>
                <a:cs typeface="Times New Roman" panose="02020603050405020304" pitchFamily="18" charset="0"/>
              </a:rPr>
              <a:t>: Techniques like random flipping, rotation, and zooming were applied to the training images to improve model generalization and reduce overfitting.</a:t>
            </a:r>
          </a:p>
          <a:p>
            <a:pPr marL="285750" indent="-285750" algn="l">
              <a:buFont typeface="Arial" panose="020B0604020202020204" pitchFamily="34" charset="0"/>
              <a:buChar char="•"/>
            </a:pPr>
            <a:r>
              <a:rPr lang="en-US" sz="1600" b="1" i="0" dirty="0">
                <a:solidFill>
                  <a:srgbClr val="0D0D0D"/>
                </a:solidFill>
                <a:effectLst/>
                <a:cs typeface="Times New Roman" panose="02020603050405020304" pitchFamily="18" charset="0"/>
              </a:rPr>
              <a:t>Adam Optimizer</a:t>
            </a:r>
            <a:r>
              <a:rPr lang="en-US" sz="1600" b="0" i="0" dirty="0">
                <a:solidFill>
                  <a:srgbClr val="0D0D0D"/>
                </a:solidFill>
                <a:effectLst/>
                <a:cs typeface="Times New Roman" panose="02020603050405020304" pitchFamily="18" charset="0"/>
              </a:rPr>
              <a:t>: An adaptive learning rate optimizer used to minimize the loss function, ensuring efficient training and convergence.</a:t>
            </a:r>
          </a:p>
          <a:p>
            <a:pPr algn="just"/>
            <a:endParaRPr lang="en-US" sz="1800" dirty="0"/>
          </a:p>
        </p:txBody>
      </p:sp>
    </p:spTree>
    <p:extLst>
      <p:ext uri="{BB962C8B-B14F-4D97-AF65-F5344CB8AC3E}">
        <p14:creationId xmlns:p14="http://schemas.microsoft.com/office/powerpoint/2010/main" val="3907421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Case Study  </a:t>
            </a:r>
            <a:endParaRPr lang="en-IN" dirty="0"/>
          </a:p>
        </p:txBody>
      </p:sp>
      <p:sp>
        <p:nvSpPr>
          <p:cNvPr id="3" name="TextBox 2">
            <a:extLst>
              <a:ext uri="{FF2B5EF4-FFF2-40B4-BE49-F238E27FC236}">
                <a16:creationId xmlns:a16="http://schemas.microsoft.com/office/drawing/2014/main" id="{91CB73BC-29A7-467F-9739-931D33CD68AC}"/>
              </a:ext>
            </a:extLst>
          </p:cNvPr>
          <p:cNvSpPr txBox="1"/>
          <p:nvPr/>
        </p:nvSpPr>
        <p:spPr>
          <a:xfrm>
            <a:off x="595565" y="1204203"/>
            <a:ext cx="8415431" cy="4770537"/>
          </a:xfrm>
          <a:prstGeom prst="rect">
            <a:avLst/>
          </a:prstGeom>
          <a:noFill/>
        </p:spPr>
        <p:txBody>
          <a:bodyPr wrap="square">
            <a:spAutoFit/>
          </a:bodyPr>
          <a:lstStyle/>
          <a:p>
            <a:r>
              <a:rPr lang="en-IN" b="1" dirty="0"/>
              <a:t>Case Study 1 </a:t>
            </a:r>
          </a:p>
          <a:p>
            <a:endParaRPr lang="en-IN" b="1" dirty="0"/>
          </a:p>
          <a:p>
            <a:r>
              <a:rPr lang="en-US" sz="2000" b="1" dirty="0">
                <a:solidFill>
                  <a:srgbClr val="121783"/>
                </a:solidFill>
              </a:rPr>
              <a:t>Real-Time Identification of Medicinal Plants Using Deep Learning Techniques:</a:t>
            </a:r>
          </a:p>
          <a:p>
            <a:endParaRPr lang="en-US" sz="1800" b="1" dirty="0">
              <a:solidFill>
                <a:schemeClr val="tx1"/>
              </a:solidFill>
            </a:endParaRPr>
          </a:p>
          <a:p>
            <a:r>
              <a:rPr lang="en-US" sz="1800" dirty="0">
                <a:solidFill>
                  <a:schemeClr val="tx1"/>
                </a:solidFill>
              </a:rPr>
              <a:t>The first study, titled Real-Time Identification of Medicinal Plants Using Deep Learning Techniques, aims to accurately identify medicinal plants by addressing challenges related to variable lighting conditions and background diversity. Using Convolutional Neural Networks (CNNs) trained on an extensive dataset of medicinal plant images, the study captures essential plant features such as leaf shape, color, and texture. A variety of CNN architectures, including MobileNetV3, AlexNet, </a:t>
            </a:r>
            <a:r>
              <a:rPr lang="en-US" sz="1800" dirty="0" err="1">
                <a:solidFill>
                  <a:schemeClr val="tx1"/>
                </a:solidFill>
              </a:rPr>
              <a:t>VGGNet</a:t>
            </a:r>
            <a:r>
              <a:rPr lang="en-US" sz="1800" dirty="0">
                <a:solidFill>
                  <a:schemeClr val="tx1"/>
                </a:solidFill>
              </a:rPr>
              <a:t>, and </a:t>
            </a:r>
            <a:r>
              <a:rPr lang="en-US" sz="1800" dirty="0" err="1">
                <a:solidFill>
                  <a:schemeClr val="tx1"/>
                </a:solidFill>
              </a:rPr>
              <a:t>ResNet</a:t>
            </a:r>
            <a:r>
              <a:rPr lang="en-US" sz="1800" dirty="0">
                <a:solidFill>
                  <a:schemeClr val="tx1"/>
                </a:solidFill>
              </a:rPr>
              <a:t>, were evaluated to ensure high precision in real-time. The results demonstrate the model's high classification accuracy when deployed on a smartphone interface, making it highly applicable in remote areas. This model provides significant utility for botanists, herbalists, and non-experts, promoting accurate plant identification to support traditional medicine and conservation efforts.</a:t>
            </a:r>
            <a:endParaRPr lang="en-IN" sz="1800" dirty="0">
              <a:solidFill>
                <a:schemeClr val="tx1"/>
              </a:solidFill>
            </a:endParaRPr>
          </a:p>
        </p:txBody>
      </p:sp>
    </p:spTree>
    <p:extLst>
      <p:ext uri="{BB962C8B-B14F-4D97-AF65-F5344CB8AC3E}">
        <p14:creationId xmlns:p14="http://schemas.microsoft.com/office/powerpoint/2010/main" val="1161704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Case Study  </a:t>
            </a:r>
            <a:endParaRPr lang="en-IN" dirty="0"/>
          </a:p>
        </p:txBody>
      </p:sp>
      <p:sp>
        <p:nvSpPr>
          <p:cNvPr id="3" name="TextBox 2">
            <a:extLst>
              <a:ext uri="{FF2B5EF4-FFF2-40B4-BE49-F238E27FC236}">
                <a16:creationId xmlns:a16="http://schemas.microsoft.com/office/drawing/2014/main" id="{C7D8A573-5923-7B29-A927-F351A4A7F1C8}"/>
              </a:ext>
            </a:extLst>
          </p:cNvPr>
          <p:cNvSpPr txBox="1"/>
          <p:nvPr/>
        </p:nvSpPr>
        <p:spPr>
          <a:xfrm>
            <a:off x="634180" y="1192305"/>
            <a:ext cx="8302002" cy="4770537"/>
          </a:xfrm>
          <a:prstGeom prst="rect">
            <a:avLst/>
          </a:prstGeom>
          <a:noFill/>
        </p:spPr>
        <p:txBody>
          <a:bodyPr wrap="square">
            <a:spAutoFit/>
          </a:bodyPr>
          <a:lstStyle/>
          <a:p>
            <a:r>
              <a:rPr lang="en-IN" b="1" dirty="0"/>
              <a:t>Case Study 2 </a:t>
            </a:r>
          </a:p>
          <a:p>
            <a:endParaRPr lang="en-IN" b="1" dirty="0"/>
          </a:p>
          <a:p>
            <a:r>
              <a:rPr lang="en-US" sz="2000" b="1" dirty="0"/>
              <a:t>A Deep Learning Approach for Herbal Plant Detection and Recognition</a:t>
            </a:r>
          </a:p>
          <a:p>
            <a:endParaRPr lang="en-US" sz="2000" b="1" dirty="0"/>
          </a:p>
          <a:p>
            <a:r>
              <a:rPr lang="en-US" sz="1800" dirty="0">
                <a:solidFill>
                  <a:schemeClr val="tx1"/>
                </a:solidFill>
              </a:rPr>
              <a:t>The second study, A Deep Learning Approach for Herbal Plant Detection and Recognition, focuses on developing an efficient identification system that combines CNN and natural language processing (NLP) techniques to analyze plant characteristics. Leveraging TensorFlow as the framework, the CNN model performs image processing and feature extraction, while NLP is used to discern patterns in plant names and other specifications. The study incorporates algorithms such as Support Vector Machine (SVM), Transfer Learning, and Gaussian Filtering to enhance the model's robustness. Achieving a classification accuracy of 90% on an herbal plant dataset, the model has proven effective for identifying a wide array of species and providing users with detailed information. Its impact is particularly beneficial for healthcare professionals and researchers in remote regions by offering an accessible, user-friendly interface for plant detection.</a:t>
            </a:r>
            <a:endParaRPr lang="en-IN" sz="1800" dirty="0">
              <a:solidFill>
                <a:schemeClr val="tx1"/>
              </a:solidFill>
            </a:endParaRPr>
          </a:p>
        </p:txBody>
      </p:sp>
    </p:spTree>
    <p:extLst>
      <p:ext uri="{BB962C8B-B14F-4D97-AF65-F5344CB8AC3E}">
        <p14:creationId xmlns:p14="http://schemas.microsoft.com/office/powerpoint/2010/main" val="761453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Case Study  </a:t>
            </a:r>
            <a:endParaRPr lang="en-IN" dirty="0"/>
          </a:p>
        </p:txBody>
      </p:sp>
      <p:sp>
        <p:nvSpPr>
          <p:cNvPr id="3" name="TextBox 2">
            <a:extLst>
              <a:ext uri="{FF2B5EF4-FFF2-40B4-BE49-F238E27FC236}">
                <a16:creationId xmlns:a16="http://schemas.microsoft.com/office/drawing/2014/main" id="{C7D8A573-5923-7B29-A927-F351A4A7F1C8}"/>
              </a:ext>
            </a:extLst>
          </p:cNvPr>
          <p:cNvSpPr txBox="1"/>
          <p:nvPr/>
        </p:nvSpPr>
        <p:spPr>
          <a:xfrm>
            <a:off x="634179" y="1192305"/>
            <a:ext cx="7557321" cy="1138773"/>
          </a:xfrm>
          <a:prstGeom prst="rect">
            <a:avLst/>
          </a:prstGeom>
          <a:noFill/>
        </p:spPr>
        <p:txBody>
          <a:bodyPr wrap="square">
            <a:spAutoFit/>
          </a:bodyPr>
          <a:lstStyle/>
          <a:p>
            <a:r>
              <a:rPr lang="en-IN" b="1" dirty="0"/>
              <a:t>Case Study 3 </a:t>
            </a:r>
          </a:p>
          <a:p>
            <a:endParaRPr lang="en-IN" b="1" dirty="0"/>
          </a:p>
          <a:p>
            <a:r>
              <a:rPr lang="en-US" sz="2000" b="1" dirty="0"/>
              <a:t>Medicinal Plants Recognition Using Deep Learning</a:t>
            </a:r>
          </a:p>
        </p:txBody>
      </p:sp>
      <p:sp>
        <p:nvSpPr>
          <p:cNvPr id="10" name="Rectangle 7">
            <a:extLst>
              <a:ext uri="{FF2B5EF4-FFF2-40B4-BE49-F238E27FC236}">
                <a16:creationId xmlns:a16="http://schemas.microsoft.com/office/drawing/2014/main" id="{377A8E03-0238-A46D-F85A-8127D2A66842}"/>
              </a:ext>
            </a:extLst>
          </p:cNvPr>
          <p:cNvSpPr>
            <a:spLocks noChangeArrowheads="1"/>
          </p:cNvSpPr>
          <p:nvPr/>
        </p:nvSpPr>
        <p:spPr bwMode="auto">
          <a:xfrm>
            <a:off x="634179" y="2110876"/>
            <a:ext cx="796118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solidFill>
                  <a:schemeClr val="tx1"/>
                </a:solidFill>
                <a:effectLst/>
                <a:cs typeface="Times New Roman" panose="02020603050405020304" pitchFamily="18" charset="0"/>
              </a:rPr>
              <a:t>In the third case study, Medicinal Plants Recognition Using Deep Learning, the objective is to construct a robust recognition model tailored to healthcare applications, focusing on the inherent complexity of medicinal plant appearances. The study employs a VGG-16-based CNN architecture with transfer learning, utilizing a dataset of 25,686 images across 29 plant species. Data augmentation techniques further enhance the model’s generalization, accommodating variations in growth stages and imaging conditions. The model achieves a high recognition rate of 98%, underscoring its accuracy and effectiveness in plant identification. This tool serves as a reliable resource for healthcare providers, researchers, and practitioners in herbal medicine, facilitating safe and accurate medicinal plant recognition and supporting responsible herbal treatment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1199796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F192-5615-9914-CC7E-F126272CA92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B5B5A8A-4AF1-D0EA-D135-BD00914BAB9F}"/>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D7C15FFF-0E5C-97A9-B1C9-EE60686EB4D9}"/>
              </a:ext>
            </a:extLst>
          </p:cNvPr>
          <p:cNvSpPr>
            <a:spLocks noGrp="1"/>
          </p:cNvSpPr>
          <p:nvPr>
            <p:ph type="sldNum" sz="quarter" idx="12"/>
          </p:nvPr>
        </p:nvSpPr>
        <p:spPr/>
        <p:txBody>
          <a:bodyPr/>
          <a:lstStyle/>
          <a:p>
            <a:pPr>
              <a:defRPr/>
            </a:pPr>
            <a:fld id="{CCE60E7C-9340-4E78-8FF1-5B9A5C8058C3}" type="slidenum">
              <a:rPr lang="en-US" smtClean="0"/>
              <a:pPr>
                <a:defRPr/>
              </a:pPr>
              <a:t>45</a:t>
            </a:fld>
            <a:endParaRPr lang="en-US" dirty="0"/>
          </a:p>
        </p:txBody>
      </p:sp>
      <p:sp>
        <p:nvSpPr>
          <p:cNvPr id="5" name="TextBox 4">
            <a:extLst>
              <a:ext uri="{FF2B5EF4-FFF2-40B4-BE49-F238E27FC236}">
                <a16:creationId xmlns:a16="http://schemas.microsoft.com/office/drawing/2014/main" id="{D52330C2-7E2B-4150-6925-85208606FAD9}"/>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D4ED02DE-E598-5901-91DB-5B162492331E}"/>
              </a:ext>
            </a:extLst>
          </p:cNvPr>
          <p:cNvSpPr txBox="1"/>
          <p:nvPr/>
        </p:nvSpPr>
        <p:spPr>
          <a:xfrm>
            <a:off x="469841" y="1362688"/>
            <a:ext cx="4185285" cy="461665"/>
          </a:xfrm>
          <a:prstGeom prst="rect">
            <a:avLst/>
          </a:prstGeom>
          <a:noFill/>
        </p:spPr>
        <p:txBody>
          <a:bodyPr wrap="square" rtlCol="0">
            <a:spAutoFit/>
          </a:bodyPr>
          <a:lstStyle/>
          <a:p>
            <a:r>
              <a:rPr lang="en-IN" dirty="0"/>
              <a:t>Proposed Model:</a:t>
            </a:r>
          </a:p>
        </p:txBody>
      </p:sp>
      <p:sp>
        <p:nvSpPr>
          <p:cNvPr id="7" name="TextBox 6">
            <a:extLst>
              <a:ext uri="{FF2B5EF4-FFF2-40B4-BE49-F238E27FC236}">
                <a16:creationId xmlns:a16="http://schemas.microsoft.com/office/drawing/2014/main" id="{A23D4411-C420-560D-FD45-30947F300E29}"/>
              </a:ext>
            </a:extLst>
          </p:cNvPr>
          <p:cNvSpPr txBox="1"/>
          <p:nvPr/>
        </p:nvSpPr>
        <p:spPr>
          <a:xfrm>
            <a:off x="469842" y="1994737"/>
            <a:ext cx="8608844" cy="4370427"/>
          </a:xfrm>
          <a:prstGeom prst="rect">
            <a:avLst/>
          </a:prstGeom>
          <a:noFill/>
        </p:spPr>
        <p:txBody>
          <a:bodyPr wrap="square">
            <a:spAutoFit/>
          </a:bodyPr>
          <a:lstStyle/>
          <a:p>
            <a:pPr algn="just"/>
            <a:r>
              <a:rPr lang="en-US" sz="1800" b="1" u="sng" dirty="0"/>
              <a:t>Integration of VGG16 and MobileNetV3:</a:t>
            </a:r>
          </a:p>
          <a:p>
            <a:pPr marL="285750" indent="-285750" algn="just">
              <a:buFont typeface="Arial" panose="020B0604020202020204" pitchFamily="34" charset="0"/>
              <a:buChar char="•"/>
            </a:pPr>
            <a:r>
              <a:rPr lang="en-US" sz="1600" b="1" dirty="0">
                <a:solidFill>
                  <a:schemeClr val="tx1"/>
                </a:solidFill>
              </a:rPr>
              <a:t>VGG16</a:t>
            </a:r>
            <a:r>
              <a:rPr lang="en-US" sz="1600" dirty="0">
                <a:solidFill>
                  <a:schemeClr val="tx1"/>
                </a:solidFill>
              </a:rPr>
              <a:t> and </a:t>
            </a:r>
            <a:r>
              <a:rPr lang="en-US" sz="1600" b="1" dirty="0">
                <a:solidFill>
                  <a:schemeClr val="tx1"/>
                </a:solidFill>
              </a:rPr>
              <a:t>MobileNetV3Small</a:t>
            </a:r>
            <a:r>
              <a:rPr lang="en-US" sz="1600" dirty="0">
                <a:solidFill>
                  <a:schemeClr val="tx1"/>
                </a:solidFill>
              </a:rPr>
              <a:t> are used as the feature extraction layers. Both models were initialized with weights pre-trained on ImageNet and their layers were frozen to retain their learned representations.</a:t>
            </a:r>
          </a:p>
          <a:p>
            <a:pPr marL="285750" indent="-285750" algn="just">
              <a:buFont typeface="Arial" panose="020B0604020202020204" pitchFamily="34" charset="0"/>
              <a:buChar char="•"/>
            </a:pPr>
            <a:r>
              <a:rPr lang="en-US" sz="1600" b="1" dirty="0">
                <a:solidFill>
                  <a:schemeClr val="tx1"/>
                </a:solidFill>
              </a:rPr>
              <a:t>Feature Extraction:</a:t>
            </a:r>
            <a:r>
              <a:rPr lang="en-US" sz="1600" dirty="0">
                <a:solidFill>
                  <a:schemeClr val="tx1"/>
                </a:solidFill>
              </a:rPr>
              <a:t> Each model processes the images, extracting distinct feature representations. VGG16’s output is transformed by global average pooling to capture high-level semantic information, while MobileNetV3 does the same for lightweight, computationally efficient features.</a:t>
            </a:r>
          </a:p>
          <a:p>
            <a:pPr marL="285750" indent="-285750" algn="just">
              <a:buFont typeface="Arial" panose="020B0604020202020204" pitchFamily="34" charset="0"/>
              <a:buChar char="•"/>
            </a:pPr>
            <a:endParaRPr lang="en-US" sz="1600" dirty="0">
              <a:solidFill>
                <a:schemeClr val="tx1"/>
              </a:solidFill>
            </a:endParaRPr>
          </a:p>
          <a:p>
            <a:pPr algn="just"/>
            <a:r>
              <a:rPr lang="en-US" sz="1800" b="1" u="sng" dirty="0"/>
              <a:t>Algorithms Used</a:t>
            </a:r>
            <a:r>
              <a:rPr lang="en-US" sz="1800" dirty="0"/>
              <a:t>:</a:t>
            </a:r>
          </a:p>
          <a:p>
            <a:pPr marL="285750" indent="-285750">
              <a:buFont typeface="Arial" panose="020B0604020202020204" pitchFamily="34" charset="0"/>
              <a:buChar char="•"/>
            </a:pPr>
            <a:r>
              <a:rPr lang="en-US" sz="1600" b="1" dirty="0">
                <a:solidFill>
                  <a:schemeClr val="tx1"/>
                </a:solidFill>
              </a:rPr>
              <a:t>Transfer Learning:</a:t>
            </a:r>
            <a:r>
              <a:rPr lang="en-US" sz="1600" dirty="0">
                <a:solidFill>
                  <a:schemeClr val="tx1"/>
                </a:solidFill>
              </a:rPr>
              <a:t> Leveraging pre-trained VGG16 and MobileNetV3 architectures to retain general visual knowledge from ImageNet while focusing on the specific task of medicinal leaf classification.</a:t>
            </a:r>
          </a:p>
          <a:p>
            <a:pPr marL="285750" indent="-285750">
              <a:buFont typeface="Arial" panose="020B0604020202020204" pitchFamily="34" charset="0"/>
              <a:buChar char="•"/>
            </a:pPr>
            <a:r>
              <a:rPr lang="en-US" sz="1600" b="1" dirty="0">
                <a:solidFill>
                  <a:schemeClr val="tx1"/>
                </a:solidFill>
              </a:rPr>
              <a:t>Data Augmentation:</a:t>
            </a:r>
            <a:r>
              <a:rPr lang="en-US" sz="1600" dirty="0">
                <a:solidFill>
                  <a:schemeClr val="tx1"/>
                </a:solidFill>
              </a:rPr>
              <a:t> Random transformations, such as flips and rotations, to enhance model generalizability.</a:t>
            </a:r>
          </a:p>
          <a:p>
            <a:pPr marL="285750" indent="-285750">
              <a:buFont typeface="Arial" panose="020B0604020202020204" pitchFamily="34" charset="0"/>
              <a:buChar char="•"/>
            </a:pPr>
            <a:r>
              <a:rPr lang="en-US" sz="1600" b="1" dirty="0">
                <a:solidFill>
                  <a:schemeClr val="tx1"/>
                </a:solidFill>
              </a:rPr>
              <a:t>Feature Fusion:</a:t>
            </a:r>
            <a:r>
              <a:rPr lang="en-US" sz="1600" dirty="0">
                <a:solidFill>
                  <a:schemeClr val="tx1"/>
                </a:solidFill>
              </a:rPr>
              <a:t> Concatenating feature maps from VGG16 and MobileNetV3 for enhanced classification performance.</a:t>
            </a:r>
          </a:p>
          <a:p>
            <a:pPr algn="just"/>
            <a:endParaRPr lang="en-US" sz="1800" dirty="0"/>
          </a:p>
        </p:txBody>
      </p:sp>
    </p:spTree>
    <p:extLst>
      <p:ext uri="{BB962C8B-B14F-4D97-AF65-F5344CB8AC3E}">
        <p14:creationId xmlns:p14="http://schemas.microsoft.com/office/powerpoint/2010/main" val="255182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AEE11-8537-37DD-FF3F-811A0BA287E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AD5047-C55D-9849-4EDA-E27B09CC1739}"/>
              </a:ext>
            </a:extLst>
          </p:cNvPr>
          <p:cNvSpPr>
            <a:spLocks noGrp="1"/>
          </p:cNvSpPr>
          <p:nvPr>
            <p:ph type="sldNum" sz="quarter" idx="12"/>
          </p:nvPr>
        </p:nvSpPr>
        <p:spPr/>
        <p:txBody>
          <a:bodyPr/>
          <a:lstStyle/>
          <a:p>
            <a:pPr>
              <a:defRPr/>
            </a:pPr>
            <a:fld id="{CCE60E7C-9340-4E78-8FF1-5B9A5C8058C3}" type="slidenum">
              <a:rPr lang="en-US" smtClean="0"/>
              <a:pPr>
                <a:defRPr/>
              </a:pPr>
              <a:t>46</a:t>
            </a:fld>
            <a:endParaRPr lang="en-US" dirty="0"/>
          </a:p>
        </p:txBody>
      </p:sp>
      <p:sp>
        <p:nvSpPr>
          <p:cNvPr id="5" name="TextBox 4">
            <a:extLst>
              <a:ext uri="{FF2B5EF4-FFF2-40B4-BE49-F238E27FC236}">
                <a16:creationId xmlns:a16="http://schemas.microsoft.com/office/drawing/2014/main" id="{54C6A338-A60D-72B1-3EB0-08D293DB4F93}"/>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CD4660D2-4B9B-02EA-FE40-9572C6DB6ABA}"/>
              </a:ext>
            </a:extLst>
          </p:cNvPr>
          <p:cNvSpPr txBox="1"/>
          <p:nvPr/>
        </p:nvSpPr>
        <p:spPr>
          <a:xfrm>
            <a:off x="469841" y="1362688"/>
            <a:ext cx="4185285" cy="461665"/>
          </a:xfrm>
          <a:prstGeom prst="rect">
            <a:avLst/>
          </a:prstGeom>
          <a:noFill/>
        </p:spPr>
        <p:txBody>
          <a:bodyPr wrap="square" rtlCol="0">
            <a:spAutoFit/>
          </a:bodyPr>
          <a:lstStyle/>
          <a:p>
            <a:r>
              <a:rPr lang="en-IN" dirty="0"/>
              <a:t>Architecture </a:t>
            </a:r>
          </a:p>
        </p:txBody>
      </p:sp>
      <p:pic>
        <p:nvPicPr>
          <p:cNvPr id="3074" name="Picture 2" descr="PlantUML Diagram">
            <a:extLst>
              <a:ext uri="{FF2B5EF4-FFF2-40B4-BE49-F238E27FC236}">
                <a16:creationId xmlns:a16="http://schemas.microsoft.com/office/drawing/2014/main" id="{E4CA219A-2E5D-2FD9-205E-9AB3999E8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528" y="1488333"/>
            <a:ext cx="4452937" cy="487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53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83D35-7D65-5353-06E1-17A1B7B6502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2F6192E-8F8B-59E4-E537-E7CD46598A64}"/>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0807BFAF-023C-9E6A-C34F-ACFF2C977883}"/>
              </a:ext>
            </a:extLst>
          </p:cNvPr>
          <p:cNvSpPr>
            <a:spLocks noGrp="1"/>
          </p:cNvSpPr>
          <p:nvPr>
            <p:ph type="sldNum" sz="quarter" idx="12"/>
          </p:nvPr>
        </p:nvSpPr>
        <p:spPr/>
        <p:txBody>
          <a:bodyPr/>
          <a:lstStyle/>
          <a:p>
            <a:pPr>
              <a:defRPr/>
            </a:pPr>
            <a:fld id="{CCE60E7C-9340-4E78-8FF1-5B9A5C8058C3}" type="slidenum">
              <a:rPr lang="en-US" smtClean="0"/>
              <a:pPr>
                <a:defRPr/>
              </a:pPr>
              <a:t>47</a:t>
            </a:fld>
            <a:endParaRPr lang="en-US" dirty="0"/>
          </a:p>
        </p:txBody>
      </p:sp>
      <p:sp>
        <p:nvSpPr>
          <p:cNvPr id="5" name="TextBox 4">
            <a:extLst>
              <a:ext uri="{FF2B5EF4-FFF2-40B4-BE49-F238E27FC236}">
                <a16:creationId xmlns:a16="http://schemas.microsoft.com/office/drawing/2014/main" id="{5500C27C-735E-9866-CE86-3AF3B94A7EE1}"/>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8DC65BC9-3D17-3735-8621-6C5367F8BF44}"/>
              </a:ext>
            </a:extLst>
          </p:cNvPr>
          <p:cNvSpPr txBox="1"/>
          <p:nvPr/>
        </p:nvSpPr>
        <p:spPr>
          <a:xfrm>
            <a:off x="469841" y="1362688"/>
            <a:ext cx="4185285" cy="461665"/>
          </a:xfrm>
          <a:prstGeom prst="rect">
            <a:avLst/>
          </a:prstGeom>
          <a:noFill/>
        </p:spPr>
        <p:txBody>
          <a:bodyPr wrap="square" rtlCol="0">
            <a:spAutoFit/>
          </a:bodyPr>
          <a:lstStyle/>
          <a:p>
            <a:r>
              <a:rPr lang="en-IN" dirty="0"/>
              <a:t>Flowchart:</a:t>
            </a:r>
          </a:p>
        </p:txBody>
      </p:sp>
      <p:pic>
        <p:nvPicPr>
          <p:cNvPr id="2050" name="Picture 2" descr="PlantUML Diagram">
            <a:extLst>
              <a:ext uri="{FF2B5EF4-FFF2-40B4-BE49-F238E27FC236}">
                <a16:creationId xmlns:a16="http://schemas.microsoft.com/office/drawing/2014/main" id="{7A28D4B0-689E-ADE0-993D-4DC3B6587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556" y="1258805"/>
            <a:ext cx="3173413" cy="5172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87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644520" y="3136612"/>
            <a:ext cx="4758813" cy="584775"/>
          </a:xfrm>
          <a:prstGeom prst="rect">
            <a:avLst/>
          </a:prstGeom>
          <a:noFill/>
        </p:spPr>
        <p:txBody>
          <a:bodyPr wrap="square">
            <a:spAutoFit/>
          </a:bodyPr>
          <a:lstStyle/>
          <a:p>
            <a:r>
              <a:rPr lang="en-IN" sz="3200" b="1" dirty="0">
                <a:solidFill>
                  <a:srgbClr val="00B050"/>
                </a:solidFill>
              </a:rPr>
              <a:t>Results and Discussions </a:t>
            </a:r>
            <a:endParaRPr lang="en-IN" sz="3200" dirty="0">
              <a:solidFill>
                <a:srgbClr val="00B050"/>
              </a:solidFill>
            </a:endParaRPr>
          </a:p>
        </p:txBody>
      </p:sp>
    </p:spTree>
    <p:extLst>
      <p:ext uri="{BB962C8B-B14F-4D97-AF65-F5344CB8AC3E}">
        <p14:creationId xmlns:p14="http://schemas.microsoft.com/office/powerpoint/2010/main" val="3414885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920180" y="733242"/>
            <a:ext cx="3677265" cy="461665"/>
          </a:xfrm>
          <a:prstGeom prst="rect">
            <a:avLst/>
          </a:prstGeom>
          <a:noFill/>
        </p:spPr>
        <p:txBody>
          <a:bodyPr wrap="square">
            <a:spAutoFit/>
          </a:bodyPr>
          <a:lstStyle/>
          <a:p>
            <a:r>
              <a:rPr lang="en-IN" b="1" dirty="0"/>
              <a:t>Results and Discussions </a:t>
            </a:r>
            <a:endParaRPr lang="en-IN" dirty="0"/>
          </a:p>
        </p:txBody>
      </p:sp>
      <p:sp>
        <p:nvSpPr>
          <p:cNvPr id="3" name="TextBox 2">
            <a:extLst>
              <a:ext uri="{FF2B5EF4-FFF2-40B4-BE49-F238E27FC236}">
                <a16:creationId xmlns:a16="http://schemas.microsoft.com/office/drawing/2014/main" id="{C7D8A573-5923-7B29-A927-F351A4A7F1C8}"/>
              </a:ext>
            </a:extLst>
          </p:cNvPr>
          <p:cNvSpPr txBox="1"/>
          <p:nvPr/>
        </p:nvSpPr>
        <p:spPr>
          <a:xfrm>
            <a:off x="634180" y="1192305"/>
            <a:ext cx="8285376" cy="4832092"/>
          </a:xfrm>
          <a:prstGeom prst="rect">
            <a:avLst/>
          </a:prstGeom>
          <a:noFill/>
        </p:spPr>
        <p:txBody>
          <a:bodyPr wrap="square">
            <a:spAutoFit/>
          </a:bodyPr>
          <a:lstStyle/>
          <a:p>
            <a:r>
              <a:rPr lang="en-IN" b="1" dirty="0"/>
              <a:t>Results  </a:t>
            </a:r>
          </a:p>
          <a:p>
            <a:endParaRPr lang="en-IN" b="1" dirty="0"/>
          </a:p>
          <a:p>
            <a:r>
              <a:rPr lang="en-US" sz="2000" b="1" dirty="0"/>
              <a:t>1.Real-Time Identification of Medicinal Plants Using Deep Learning Techniques:</a:t>
            </a:r>
          </a:p>
          <a:p>
            <a:r>
              <a:rPr lang="en-US" sz="1800" dirty="0"/>
              <a:t> </a:t>
            </a:r>
            <a:r>
              <a:rPr lang="en-US" sz="1800" dirty="0">
                <a:solidFill>
                  <a:schemeClr val="tx1"/>
                </a:solidFill>
              </a:rPr>
              <a:t>Achieved high real-time classification accuracy of 93%,MobileNetV3 and other CNN architectures demonstrated strong performance with minimal processing power and Real-time identification functionality supports use in remote areas, aiding non-experts.</a:t>
            </a:r>
          </a:p>
          <a:p>
            <a:r>
              <a:rPr lang="en-US" sz="2000" b="1" dirty="0"/>
              <a:t>2.A Deep Learning Approach for Herbal Plant Detection and Recognition: </a:t>
            </a:r>
            <a:r>
              <a:rPr lang="en-US" sz="2000" dirty="0"/>
              <a:t> </a:t>
            </a:r>
            <a:r>
              <a:rPr lang="en-US" sz="1800" dirty="0">
                <a:solidFill>
                  <a:schemeClr val="tx1"/>
                </a:solidFill>
              </a:rPr>
              <a:t>Achieved 90% classification accuracy in identifying herbal plants, System effectively analyzes images and identifies herbal plants with relevant details through CNN and NLP integration and Suitable for use by healthcare professionals and researchers.</a:t>
            </a:r>
          </a:p>
          <a:p>
            <a:r>
              <a:rPr lang="en-US" sz="2000" b="1" dirty="0"/>
              <a:t>3. Medicinal Plants Recognition Using Deep Learning:</a:t>
            </a:r>
            <a:r>
              <a:rPr lang="en-US" sz="2000" dirty="0"/>
              <a:t> </a:t>
            </a:r>
          </a:p>
          <a:p>
            <a:r>
              <a:rPr lang="en-US" sz="1800" dirty="0">
                <a:solidFill>
                  <a:schemeClr val="tx1"/>
                </a:solidFill>
              </a:rPr>
              <a:t>VGG-16 model achieved a 95% recognition rate across 29 plant </a:t>
            </a:r>
            <a:r>
              <a:rPr lang="en-US" sz="1800" dirty="0" err="1">
                <a:solidFill>
                  <a:schemeClr val="tx1"/>
                </a:solidFill>
              </a:rPr>
              <a:t>species,Data</a:t>
            </a:r>
            <a:r>
              <a:rPr lang="en-US" sz="1800" dirty="0">
                <a:solidFill>
                  <a:schemeClr val="tx1"/>
                </a:solidFill>
              </a:rPr>
              <a:t> augmentation improved model generalization, handling diverse growth stages and imaging conditions and High accuracy provides a reliable tool for healthcare applications in herbal medicine.</a:t>
            </a:r>
            <a:endParaRPr lang="en-IN" sz="1800" dirty="0">
              <a:solidFill>
                <a:schemeClr val="tx1"/>
              </a:solidFill>
            </a:endParaRPr>
          </a:p>
        </p:txBody>
      </p:sp>
    </p:spTree>
    <p:extLst>
      <p:ext uri="{BB962C8B-B14F-4D97-AF65-F5344CB8AC3E}">
        <p14:creationId xmlns:p14="http://schemas.microsoft.com/office/powerpoint/2010/main" val="102655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3007658" y="812521"/>
            <a:ext cx="31286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0066"/>
                </a:solidFill>
                <a:latin typeface="Times New Roman"/>
                <a:ea typeface="Times New Roman"/>
                <a:cs typeface="Times New Roman"/>
                <a:sym typeface="Times New Roman"/>
              </a:rPr>
              <a:t>      </a:t>
            </a:r>
            <a:r>
              <a:rPr lang="en-US" b="1" dirty="0">
                <a:solidFill>
                  <a:srgbClr val="000066"/>
                </a:solidFill>
                <a:latin typeface="Times New Roman"/>
                <a:ea typeface="Times New Roman"/>
                <a:cs typeface="Times New Roman"/>
                <a:sym typeface="Times New Roman"/>
              </a:rPr>
              <a:t>Base Paper </a:t>
            </a:r>
            <a:endParaRPr dirty="0"/>
          </a:p>
        </p:txBody>
      </p:sp>
      <p:sp>
        <p:nvSpPr>
          <p:cNvPr id="123" name="Google Shape;123;p17"/>
          <p:cNvSpPr txBox="1"/>
          <p:nvPr/>
        </p:nvSpPr>
        <p:spPr>
          <a:xfrm>
            <a:off x="564775" y="1335741"/>
            <a:ext cx="8166847"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err="1">
                <a:solidFill>
                  <a:schemeClr val="dk1"/>
                </a:solidFill>
                <a:latin typeface="Times New Roman"/>
                <a:ea typeface="Times New Roman"/>
                <a:cs typeface="Times New Roman"/>
                <a:sym typeface="Times New Roman"/>
              </a:rPr>
              <a:t>Girinth</a:t>
            </a:r>
            <a:r>
              <a:rPr lang="en-US" sz="1800" b="1" dirty="0">
                <a:solidFill>
                  <a:schemeClr val="dk1"/>
                </a:solidFill>
                <a:latin typeface="Times New Roman"/>
                <a:ea typeface="Times New Roman"/>
                <a:cs typeface="Times New Roman"/>
                <a:sym typeface="Times New Roman"/>
              </a:rPr>
              <a:t>, S., </a:t>
            </a:r>
            <a:r>
              <a:rPr lang="en-US" sz="1800" b="1" dirty="0" err="1">
                <a:solidFill>
                  <a:schemeClr val="dk1"/>
                </a:solidFill>
                <a:latin typeface="Times New Roman"/>
                <a:ea typeface="Times New Roman"/>
                <a:cs typeface="Times New Roman"/>
                <a:sym typeface="Times New Roman"/>
              </a:rPr>
              <a:t>Neeraja</a:t>
            </a:r>
            <a:r>
              <a:rPr lang="en-US" sz="1800" b="1" dirty="0">
                <a:solidFill>
                  <a:schemeClr val="dk1"/>
                </a:solidFill>
                <a:latin typeface="Times New Roman"/>
                <a:ea typeface="Times New Roman"/>
                <a:cs typeface="Times New Roman"/>
                <a:sym typeface="Times New Roman"/>
              </a:rPr>
              <a:t>, P., Kumar, M. S., Kalyani, S., Mamatha, B. L., &amp; </a:t>
            </a:r>
            <a:r>
              <a:rPr lang="en-US" sz="1800" b="1" dirty="0" err="1">
                <a:solidFill>
                  <a:schemeClr val="dk1"/>
                </a:solidFill>
                <a:latin typeface="Times New Roman"/>
                <a:ea typeface="Times New Roman"/>
                <a:cs typeface="Times New Roman"/>
                <a:sym typeface="Times New Roman"/>
              </a:rPr>
              <a:t>GruhaLakshmi</a:t>
            </a:r>
            <a:r>
              <a:rPr lang="en-US" sz="1800" b="1" dirty="0">
                <a:solidFill>
                  <a:schemeClr val="dk1"/>
                </a:solidFill>
                <a:latin typeface="Times New Roman"/>
                <a:ea typeface="Times New Roman"/>
                <a:cs typeface="Times New Roman"/>
                <a:sym typeface="Times New Roman"/>
              </a:rPr>
              <a:t>, N. R. T.(2024, March). Real-Time Identification of Medicinal Plants Using Deep Learning Techniques. IEEE.</a:t>
            </a:r>
            <a:endParaRPr dirty="0"/>
          </a:p>
        </p:txBody>
      </p:sp>
      <p:sp>
        <p:nvSpPr>
          <p:cNvPr id="124" name="Google Shape;124;p17"/>
          <p:cNvSpPr txBox="1"/>
          <p:nvPr/>
        </p:nvSpPr>
        <p:spPr>
          <a:xfrm>
            <a:off x="564775" y="2521438"/>
            <a:ext cx="809513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Objective</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1.Develop a real-time plant identification system-</a:t>
            </a:r>
            <a:r>
              <a:rPr lang="en-US" sz="1600">
                <a:solidFill>
                  <a:schemeClr val="dk1"/>
                </a:solidFill>
                <a:latin typeface="Times New Roman"/>
                <a:ea typeface="Times New Roman"/>
                <a:cs typeface="Times New Roman"/>
                <a:sym typeface="Times New Roman"/>
              </a:rPr>
              <a:t>This objective focuses on creating a system capable of identifying medicinal plants instantly, improving accessibility and usability in real-world scenarios.</a:t>
            </a:r>
            <a:r>
              <a:rPr lang="en-US" sz="1600" b="1">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2. Apply deep learning techniques for accuracy-</a:t>
            </a:r>
            <a:r>
              <a:rPr lang="en-US" sz="1600">
                <a:solidFill>
                  <a:schemeClr val="dk1"/>
                </a:solidFill>
                <a:latin typeface="Times New Roman"/>
                <a:ea typeface="Times New Roman"/>
                <a:cs typeface="Times New Roman"/>
                <a:sym typeface="Times New Roman"/>
              </a:rPr>
              <a:t>Deep learning models are leveraged to enhance the precision and reliability of plant identification, ensuring accurate classification even with complex or similar-looking species.</a:t>
            </a:r>
            <a:endParaRPr sz="24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3. Automate medicinal plant classification process-</a:t>
            </a:r>
            <a:r>
              <a:rPr lang="en-US" sz="1600">
                <a:solidFill>
                  <a:schemeClr val="dk1"/>
                </a:solidFill>
                <a:latin typeface="Times New Roman"/>
                <a:ea typeface="Times New Roman"/>
                <a:cs typeface="Times New Roman"/>
                <a:sym typeface="Times New Roman"/>
              </a:rPr>
              <a:t>The goal is to automate the entire identification and classification workflow, reducing human intervention and improving the speed of analysis.</a:t>
            </a:r>
            <a:endParaRPr sz="24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4. Utilize image processing for plant recognition-</a:t>
            </a:r>
            <a:r>
              <a:rPr lang="en-US" sz="1600">
                <a:solidFill>
                  <a:schemeClr val="dk1"/>
                </a:solidFill>
                <a:latin typeface="Times New Roman"/>
                <a:ea typeface="Times New Roman"/>
                <a:cs typeface="Times New Roman"/>
                <a:sym typeface="Times New Roman"/>
              </a:rPr>
              <a:t>Advanced image processing techniques are employed to extract and analyze features from plant images, facilitating better recognition of medicinal plants from various environments.</a:t>
            </a: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4FA4C-90E3-1C95-6328-2D3C7FAA3C4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D94EE22-B117-ED37-BEEF-48176601B7E4}"/>
              </a:ext>
            </a:extLst>
          </p:cNvPr>
          <p:cNvSpPr txBox="1"/>
          <p:nvPr/>
        </p:nvSpPr>
        <p:spPr>
          <a:xfrm>
            <a:off x="2920180" y="733242"/>
            <a:ext cx="3677265" cy="461665"/>
          </a:xfrm>
          <a:prstGeom prst="rect">
            <a:avLst/>
          </a:prstGeom>
          <a:noFill/>
        </p:spPr>
        <p:txBody>
          <a:bodyPr wrap="square">
            <a:spAutoFit/>
          </a:bodyPr>
          <a:lstStyle/>
          <a:p>
            <a:r>
              <a:rPr lang="en-IN" b="1" dirty="0"/>
              <a:t>Results and Discussions </a:t>
            </a:r>
            <a:endParaRPr lang="en-IN" dirty="0"/>
          </a:p>
        </p:txBody>
      </p:sp>
      <p:sp>
        <p:nvSpPr>
          <p:cNvPr id="3" name="TextBox 2">
            <a:extLst>
              <a:ext uri="{FF2B5EF4-FFF2-40B4-BE49-F238E27FC236}">
                <a16:creationId xmlns:a16="http://schemas.microsoft.com/office/drawing/2014/main" id="{543D6EA9-AC5D-FCA7-CA6A-B81CDCE9EE18}"/>
              </a:ext>
            </a:extLst>
          </p:cNvPr>
          <p:cNvSpPr txBox="1"/>
          <p:nvPr/>
        </p:nvSpPr>
        <p:spPr>
          <a:xfrm>
            <a:off x="634180" y="1192305"/>
            <a:ext cx="8285376" cy="338554"/>
          </a:xfrm>
          <a:prstGeom prst="rect">
            <a:avLst/>
          </a:prstGeom>
          <a:noFill/>
        </p:spPr>
        <p:txBody>
          <a:bodyPr wrap="square">
            <a:spAutoFit/>
          </a:bodyPr>
          <a:lstStyle/>
          <a:p>
            <a:r>
              <a:rPr lang="en-IN" sz="1600" b="1" dirty="0">
                <a:solidFill>
                  <a:schemeClr val="tx1"/>
                </a:solidFill>
              </a:rPr>
              <a:t>Real Time Identification of Medicinal plants using Deep Leaning </a:t>
            </a:r>
            <a:r>
              <a:rPr lang="en-IN" sz="1600" b="1" dirty="0" err="1">
                <a:solidFill>
                  <a:schemeClr val="tx1"/>
                </a:solidFill>
              </a:rPr>
              <a:t>Techinques</a:t>
            </a:r>
            <a:endParaRPr lang="en-IN" sz="1600" b="1" dirty="0">
              <a:solidFill>
                <a:schemeClr val="tx1"/>
              </a:solidFill>
            </a:endParaRPr>
          </a:p>
        </p:txBody>
      </p:sp>
      <p:graphicFrame>
        <p:nvGraphicFramePr>
          <p:cNvPr id="2" name="Table 1">
            <a:extLst>
              <a:ext uri="{FF2B5EF4-FFF2-40B4-BE49-F238E27FC236}">
                <a16:creationId xmlns:a16="http://schemas.microsoft.com/office/drawing/2014/main" id="{F0CDE50F-5888-A54D-95C1-3107BF769C6C}"/>
              </a:ext>
            </a:extLst>
          </p:cNvPr>
          <p:cNvGraphicFramePr>
            <a:graphicFrameLocks noGrp="1"/>
          </p:cNvGraphicFramePr>
          <p:nvPr>
            <p:extLst>
              <p:ext uri="{D42A27DB-BD31-4B8C-83A1-F6EECF244321}">
                <p14:modId xmlns:p14="http://schemas.microsoft.com/office/powerpoint/2010/main" val="4055484538"/>
              </p:ext>
            </p:extLst>
          </p:nvPr>
        </p:nvGraphicFramePr>
        <p:xfrm>
          <a:off x="1255222" y="1568451"/>
          <a:ext cx="6350925" cy="1254412"/>
        </p:xfrm>
        <a:graphic>
          <a:graphicData uri="http://schemas.openxmlformats.org/drawingml/2006/table">
            <a:tbl>
              <a:tblPr>
                <a:tableStyleId>{3C2FFA5D-87B4-456A-9821-1D502468CF0F}</a:tableStyleId>
              </a:tblPr>
              <a:tblGrid>
                <a:gridCol w="1270185">
                  <a:extLst>
                    <a:ext uri="{9D8B030D-6E8A-4147-A177-3AD203B41FA5}">
                      <a16:colId xmlns:a16="http://schemas.microsoft.com/office/drawing/2014/main" val="1242304068"/>
                    </a:ext>
                  </a:extLst>
                </a:gridCol>
                <a:gridCol w="1270185">
                  <a:extLst>
                    <a:ext uri="{9D8B030D-6E8A-4147-A177-3AD203B41FA5}">
                      <a16:colId xmlns:a16="http://schemas.microsoft.com/office/drawing/2014/main" val="4118018265"/>
                    </a:ext>
                  </a:extLst>
                </a:gridCol>
                <a:gridCol w="1270185">
                  <a:extLst>
                    <a:ext uri="{9D8B030D-6E8A-4147-A177-3AD203B41FA5}">
                      <a16:colId xmlns:a16="http://schemas.microsoft.com/office/drawing/2014/main" val="1342739225"/>
                    </a:ext>
                  </a:extLst>
                </a:gridCol>
                <a:gridCol w="1270185">
                  <a:extLst>
                    <a:ext uri="{9D8B030D-6E8A-4147-A177-3AD203B41FA5}">
                      <a16:colId xmlns:a16="http://schemas.microsoft.com/office/drawing/2014/main" val="231700520"/>
                    </a:ext>
                  </a:extLst>
                </a:gridCol>
                <a:gridCol w="1270185">
                  <a:extLst>
                    <a:ext uri="{9D8B030D-6E8A-4147-A177-3AD203B41FA5}">
                      <a16:colId xmlns:a16="http://schemas.microsoft.com/office/drawing/2014/main" val="4026655867"/>
                    </a:ext>
                  </a:extLst>
                </a:gridCol>
              </a:tblGrid>
              <a:tr h="313603">
                <a:tc>
                  <a:txBody>
                    <a:bodyPr/>
                    <a:lstStyle/>
                    <a:p>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b="1" dirty="0">
                          <a:latin typeface="Times New Roman" panose="02020603050405020304" pitchFamily="18" charset="0"/>
                          <a:cs typeface="Times New Roman" panose="02020603050405020304" pitchFamily="18" charset="0"/>
                        </a:rPr>
                        <a:t>Precision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1" dirty="0">
                          <a:latin typeface="Times New Roman" panose="02020603050405020304" pitchFamily="18" charset="0"/>
                          <a:cs typeface="Times New Roman" panose="02020603050405020304" pitchFamily="18" charset="0"/>
                        </a:rPr>
                        <a:t>Recall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1">
                          <a:latin typeface="Times New Roman" panose="02020603050405020304" pitchFamily="18" charset="0"/>
                          <a:cs typeface="Times New Roman" panose="02020603050405020304" pitchFamily="18" charset="0"/>
                        </a:rPr>
                        <a:t>F1-Score</a:t>
                      </a:r>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b="1">
                          <a:latin typeface="Times New Roman" panose="02020603050405020304" pitchFamily="18" charset="0"/>
                          <a:cs typeface="Times New Roman" panose="02020603050405020304" pitchFamily="18" charset="0"/>
                        </a:rPr>
                        <a:t>Support</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68184650"/>
                  </a:ext>
                </a:extLst>
              </a:tr>
              <a:tr h="313603">
                <a:tc>
                  <a:txBody>
                    <a:bodyPr/>
                    <a:lstStyle/>
                    <a:p>
                      <a:r>
                        <a:rPr lang="en-IN" sz="1400" b="1" dirty="0">
                          <a:latin typeface="Times New Roman" panose="02020603050405020304" pitchFamily="18" charset="0"/>
                          <a:cs typeface="Times New Roman" panose="02020603050405020304" pitchFamily="18" charset="0"/>
                        </a:rPr>
                        <a:t>Class 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latin typeface="Times New Roman" panose="02020603050405020304" pitchFamily="18" charset="0"/>
                          <a:cs typeface="Times New Roman" panose="02020603050405020304" pitchFamily="18" charset="0"/>
                        </a:rPr>
                        <a:t>0.88</a:t>
                      </a:r>
                    </a:p>
                  </a:txBody>
                  <a:tcPr anchor="ctr"/>
                </a:tc>
                <a:tc>
                  <a:txBody>
                    <a:bodyPr/>
                    <a:lstStyle/>
                    <a:p>
                      <a:r>
                        <a:rPr lang="en-IN" sz="1400">
                          <a:latin typeface="Times New Roman" panose="02020603050405020304" pitchFamily="18" charset="0"/>
                          <a:cs typeface="Times New Roman" panose="02020603050405020304" pitchFamily="18" charset="0"/>
                        </a:rPr>
                        <a:t>0.92</a:t>
                      </a:r>
                    </a:p>
                  </a:txBody>
                  <a:tcPr anchor="ctr"/>
                </a:tc>
                <a:tc>
                  <a:txBody>
                    <a:bodyPr/>
                    <a:lstStyle/>
                    <a:p>
                      <a:r>
                        <a:rPr lang="en-IN" sz="1400">
                          <a:latin typeface="Times New Roman" panose="02020603050405020304" pitchFamily="18" charset="0"/>
                          <a:cs typeface="Times New Roman" panose="02020603050405020304" pitchFamily="18" charset="0"/>
                        </a:rPr>
                        <a:t>0.90</a:t>
                      </a:r>
                    </a:p>
                  </a:txBody>
                  <a:tcPr anchor="ctr"/>
                </a:tc>
                <a:tc>
                  <a:txBody>
                    <a:bodyPr/>
                    <a:lstStyle/>
                    <a:p>
                      <a:r>
                        <a:rPr lang="en-IN" sz="1400">
                          <a:latin typeface="Times New Roman" panose="02020603050405020304" pitchFamily="18" charset="0"/>
                          <a:cs typeface="Times New Roman" panose="02020603050405020304" pitchFamily="18" charset="0"/>
                        </a:rPr>
                        <a:t>220</a:t>
                      </a:r>
                    </a:p>
                  </a:txBody>
                  <a:tcPr anchor="ctr"/>
                </a:tc>
                <a:extLst>
                  <a:ext uri="{0D108BD9-81ED-4DB2-BD59-A6C34878D82A}">
                    <a16:rowId xmlns:a16="http://schemas.microsoft.com/office/drawing/2014/main" val="544860977"/>
                  </a:ext>
                </a:extLst>
              </a:tr>
              <a:tr h="313603">
                <a:tc>
                  <a:txBody>
                    <a:bodyPr/>
                    <a:lstStyle/>
                    <a:p>
                      <a:r>
                        <a:rPr lang="en-IN" sz="1400" b="1">
                          <a:latin typeface="Times New Roman" panose="02020603050405020304" pitchFamily="18" charset="0"/>
                          <a:cs typeface="Times New Roman" panose="02020603050405020304" pitchFamily="18" charset="0"/>
                        </a:rPr>
                        <a:t>Class 1</a:t>
                      </a:r>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dirty="0">
                          <a:latin typeface="Times New Roman" panose="02020603050405020304" pitchFamily="18" charset="0"/>
                          <a:cs typeface="Times New Roman" panose="02020603050405020304" pitchFamily="18" charset="0"/>
                        </a:rPr>
                        <a:t>0.67</a:t>
                      </a:r>
                    </a:p>
                  </a:txBody>
                  <a:tcPr anchor="ctr"/>
                </a:tc>
                <a:tc>
                  <a:txBody>
                    <a:bodyPr/>
                    <a:lstStyle/>
                    <a:p>
                      <a:r>
                        <a:rPr lang="en-IN" sz="1400">
                          <a:latin typeface="Times New Roman" panose="02020603050405020304" pitchFamily="18" charset="0"/>
                          <a:cs typeface="Times New Roman" panose="02020603050405020304" pitchFamily="18" charset="0"/>
                        </a:rPr>
                        <a:t>0.60</a:t>
                      </a:r>
                    </a:p>
                  </a:txBody>
                  <a:tcPr anchor="ctr"/>
                </a:tc>
                <a:tc>
                  <a:txBody>
                    <a:bodyPr/>
                    <a:lstStyle/>
                    <a:p>
                      <a:r>
                        <a:rPr lang="en-IN" sz="1400">
                          <a:latin typeface="Times New Roman" panose="02020603050405020304" pitchFamily="18" charset="0"/>
                          <a:cs typeface="Times New Roman" panose="02020603050405020304" pitchFamily="18" charset="0"/>
                        </a:rPr>
                        <a:t>0.63</a:t>
                      </a:r>
                    </a:p>
                  </a:txBody>
                  <a:tcPr anchor="ctr"/>
                </a:tc>
                <a:tc>
                  <a:txBody>
                    <a:bodyPr/>
                    <a:lstStyle/>
                    <a:p>
                      <a:r>
                        <a:rPr lang="en-IN" sz="1400"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1777916772"/>
                  </a:ext>
                </a:extLst>
              </a:tr>
              <a:tr h="313603">
                <a:tc>
                  <a:txBody>
                    <a:bodyPr/>
                    <a:lstStyle/>
                    <a:p>
                      <a:r>
                        <a:rPr lang="en-IN" sz="1400" b="1" dirty="0">
                          <a:latin typeface="Times New Roman" panose="02020603050405020304" pitchFamily="18" charset="0"/>
                          <a:cs typeface="Times New Roman" panose="02020603050405020304" pitchFamily="18" charset="0"/>
                        </a:rPr>
                        <a:t>Accuracy</a:t>
                      </a:r>
                      <a:endParaRPr lang="en-IN" sz="1400" dirty="0">
                        <a:latin typeface="Times New Roman" panose="02020603050405020304" pitchFamily="18" charset="0"/>
                        <a:cs typeface="Times New Roman" panose="02020603050405020304" pitchFamily="18" charset="0"/>
                      </a:endParaRPr>
                    </a:p>
                  </a:txBody>
                  <a:tcPr anchor="ctr"/>
                </a:tc>
                <a:tc>
                  <a:txBody>
                    <a:bodyPr/>
                    <a:lstStyle/>
                    <a:p>
                      <a:endParaRPr lang="en-IN" sz="1400" dirty="0">
                        <a:latin typeface="Times New Roman" panose="02020603050405020304" pitchFamily="18" charset="0"/>
                        <a:cs typeface="Times New Roman" panose="02020603050405020304" pitchFamily="18" charset="0"/>
                      </a:endParaRPr>
                    </a:p>
                  </a:txBody>
                  <a:tcPr anchor="ctr"/>
                </a:tc>
                <a:tc>
                  <a:txBody>
                    <a:bodyPr/>
                    <a:lstStyle/>
                    <a:p>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a:latin typeface="Times New Roman" panose="02020603050405020304" pitchFamily="18" charset="0"/>
                          <a:cs typeface="Times New Roman" panose="02020603050405020304" pitchFamily="18" charset="0"/>
                        </a:rPr>
                        <a:t>0.89</a:t>
                      </a:r>
                    </a:p>
                  </a:txBody>
                  <a:tcPr anchor="ctr"/>
                </a:tc>
                <a:tc>
                  <a:txBody>
                    <a:bodyPr/>
                    <a:lstStyle/>
                    <a:p>
                      <a:r>
                        <a:rPr lang="en-IN" sz="1400" dirty="0">
                          <a:latin typeface="Times New Roman" panose="02020603050405020304" pitchFamily="18" charset="0"/>
                          <a:cs typeface="Times New Roman" panose="02020603050405020304" pitchFamily="18" charset="0"/>
                        </a:rPr>
                        <a:t>300</a:t>
                      </a:r>
                    </a:p>
                  </a:txBody>
                  <a:tcPr anchor="ctr"/>
                </a:tc>
                <a:extLst>
                  <a:ext uri="{0D108BD9-81ED-4DB2-BD59-A6C34878D82A}">
                    <a16:rowId xmlns:a16="http://schemas.microsoft.com/office/drawing/2014/main" val="3587971801"/>
                  </a:ext>
                </a:extLst>
              </a:tr>
            </a:tbl>
          </a:graphicData>
        </a:graphic>
      </p:graphicFrame>
      <p:sp>
        <p:nvSpPr>
          <p:cNvPr id="8" name="TextBox 7">
            <a:extLst>
              <a:ext uri="{FF2B5EF4-FFF2-40B4-BE49-F238E27FC236}">
                <a16:creationId xmlns:a16="http://schemas.microsoft.com/office/drawing/2014/main" id="{68100AE6-2371-626E-FBC8-1B436812223A}"/>
              </a:ext>
            </a:extLst>
          </p:cNvPr>
          <p:cNvSpPr txBox="1"/>
          <p:nvPr/>
        </p:nvSpPr>
        <p:spPr>
          <a:xfrm>
            <a:off x="686839" y="2924650"/>
            <a:ext cx="8285376" cy="338554"/>
          </a:xfrm>
          <a:prstGeom prst="rect">
            <a:avLst/>
          </a:prstGeom>
          <a:noFill/>
        </p:spPr>
        <p:txBody>
          <a:bodyPr wrap="square">
            <a:spAutoFit/>
          </a:bodyPr>
          <a:lstStyle/>
          <a:p>
            <a:r>
              <a:rPr lang="en-US" sz="1600" b="1" dirty="0">
                <a:solidFill>
                  <a:schemeClr val="tx2"/>
                </a:solidFill>
              </a:rPr>
              <a:t>A Deep Learning Approach for Herbal Plant Detection and Recognition</a:t>
            </a:r>
            <a:endParaRPr lang="en-IN" sz="1600" b="1" dirty="0">
              <a:solidFill>
                <a:schemeClr val="tx2"/>
              </a:solidFill>
            </a:endParaRPr>
          </a:p>
        </p:txBody>
      </p:sp>
      <p:sp>
        <p:nvSpPr>
          <p:cNvPr id="9" name="TextBox 8">
            <a:extLst>
              <a:ext uri="{FF2B5EF4-FFF2-40B4-BE49-F238E27FC236}">
                <a16:creationId xmlns:a16="http://schemas.microsoft.com/office/drawing/2014/main" id="{24C055FD-04A2-065E-F164-AF5A5C396A62}"/>
              </a:ext>
            </a:extLst>
          </p:cNvPr>
          <p:cNvSpPr txBox="1"/>
          <p:nvPr/>
        </p:nvSpPr>
        <p:spPr>
          <a:xfrm>
            <a:off x="756458" y="4704774"/>
            <a:ext cx="8163098" cy="584775"/>
          </a:xfrm>
          <a:prstGeom prst="rect">
            <a:avLst/>
          </a:prstGeom>
          <a:noFill/>
        </p:spPr>
        <p:txBody>
          <a:bodyPr wrap="square">
            <a:spAutoFit/>
          </a:bodyPr>
          <a:lstStyle/>
          <a:p>
            <a:r>
              <a:rPr lang="en-US" sz="1600" b="1" dirty="0">
                <a:solidFill>
                  <a:schemeClr val="tx2"/>
                </a:solidFill>
              </a:rPr>
              <a:t>Medicinal Plants Recognition Using Deep Learning</a:t>
            </a:r>
            <a:endParaRPr lang="en-IN" sz="1600" b="1" dirty="0">
              <a:solidFill>
                <a:schemeClr val="tx2"/>
              </a:solidFill>
            </a:endParaRPr>
          </a:p>
          <a:p>
            <a:endParaRPr lang="en-IN" sz="1600" b="1" dirty="0">
              <a:solidFill>
                <a:schemeClr val="tx1"/>
              </a:solidFill>
            </a:endParaRPr>
          </a:p>
        </p:txBody>
      </p:sp>
      <p:graphicFrame>
        <p:nvGraphicFramePr>
          <p:cNvPr id="14" name="Table 13">
            <a:extLst>
              <a:ext uri="{FF2B5EF4-FFF2-40B4-BE49-F238E27FC236}">
                <a16:creationId xmlns:a16="http://schemas.microsoft.com/office/drawing/2014/main" id="{D3329058-F5EF-59A2-DC95-9B3AE2EBEA94}"/>
              </a:ext>
            </a:extLst>
          </p:cNvPr>
          <p:cNvGraphicFramePr>
            <a:graphicFrameLocks noGrp="1"/>
          </p:cNvGraphicFramePr>
          <p:nvPr>
            <p:extLst>
              <p:ext uri="{D42A27DB-BD31-4B8C-83A1-F6EECF244321}">
                <p14:modId xmlns:p14="http://schemas.microsoft.com/office/powerpoint/2010/main" val="2711843639"/>
              </p:ext>
            </p:extLst>
          </p:nvPr>
        </p:nvGraphicFramePr>
        <p:xfrm>
          <a:off x="1255221" y="3429000"/>
          <a:ext cx="6350925" cy="1219200"/>
        </p:xfrm>
        <a:graphic>
          <a:graphicData uri="http://schemas.openxmlformats.org/drawingml/2006/table">
            <a:tbl>
              <a:tblPr>
                <a:tableStyleId>{3C2FFA5D-87B4-456A-9821-1D502468CF0F}</a:tableStyleId>
              </a:tblPr>
              <a:tblGrid>
                <a:gridCol w="1270185">
                  <a:extLst>
                    <a:ext uri="{9D8B030D-6E8A-4147-A177-3AD203B41FA5}">
                      <a16:colId xmlns:a16="http://schemas.microsoft.com/office/drawing/2014/main" val="442902555"/>
                    </a:ext>
                  </a:extLst>
                </a:gridCol>
                <a:gridCol w="1270185">
                  <a:extLst>
                    <a:ext uri="{9D8B030D-6E8A-4147-A177-3AD203B41FA5}">
                      <a16:colId xmlns:a16="http://schemas.microsoft.com/office/drawing/2014/main" val="3668814997"/>
                    </a:ext>
                  </a:extLst>
                </a:gridCol>
                <a:gridCol w="1270185">
                  <a:extLst>
                    <a:ext uri="{9D8B030D-6E8A-4147-A177-3AD203B41FA5}">
                      <a16:colId xmlns:a16="http://schemas.microsoft.com/office/drawing/2014/main" val="3623809857"/>
                    </a:ext>
                  </a:extLst>
                </a:gridCol>
                <a:gridCol w="1270185">
                  <a:extLst>
                    <a:ext uri="{9D8B030D-6E8A-4147-A177-3AD203B41FA5}">
                      <a16:colId xmlns:a16="http://schemas.microsoft.com/office/drawing/2014/main" val="1501449750"/>
                    </a:ext>
                  </a:extLst>
                </a:gridCol>
                <a:gridCol w="1270185">
                  <a:extLst>
                    <a:ext uri="{9D8B030D-6E8A-4147-A177-3AD203B41FA5}">
                      <a16:colId xmlns:a16="http://schemas.microsoft.com/office/drawing/2014/main" val="1357924591"/>
                    </a:ext>
                  </a:extLst>
                </a:gridCol>
              </a:tblGrid>
              <a:tr h="0">
                <a:tc>
                  <a:txBody>
                    <a:bodyPr/>
                    <a:lstStyle/>
                    <a:p>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b="1">
                          <a:latin typeface="Times New Roman" panose="02020603050405020304" pitchFamily="18" charset="0"/>
                          <a:cs typeface="Times New Roman" panose="02020603050405020304" pitchFamily="18" charset="0"/>
                        </a:rPr>
                        <a:t>Precision</a:t>
                      </a:r>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b="1" dirty="0">
                          <a:latin typeface="Times New Roman" panose="02020603050405020304" pitchFamily="18" charset="0"/>
                          <a:cs typeface="Times New Roman" panose="02020603050405020304" pitchFamily="18" charset="0"/>
                        </a:rPr>
                        <a:t>Recall</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b="1">
                          <a:latin typeface="Times New Roman" panose="02020603050405020304" pitchFamily="18" charset="0"/>
                          <a:cs typeface="Times New Roman" panose="02020603050405020304" pitchFamily="18" charset="0"/>
                        </a:rPr>
                        <a:t>F1-Score</a:t>
                      </a:r>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b="1">
                          <a:latin typeface="Times New Roman" panose="02020603050405020304" pitchFamily="18" charset="0"/>
                          <a:cs typeface="Times New Roman" panose="02020603050405020304" pitchFamily="18" charset="0"/>
                        </a:rPr>
                        <a:t>Support</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2088538"/>
                  </a:ext>
                </a:extLst>
              </a:tr>
              <a:tr h="0">
                <a:tc>
                  <a:txBody>
                    <a:bodyPr/>
                    <a:lstStyle/>
                    <a:p>
                      <a:r>
                        <a:rPr lang="en-IN" sz="1400" b="1" dirty="0">
                          <a:latin typeface="Times New Roman" panose="02020603050405020304" pitchFamily="18" charset="0"/>
                          <a:cs typeface="Times New Roman" panose="02020603050405020304" pitchFamily="18" charset="0"/>
                        </a:rPr>
                        <a:t>Class 0</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a:latin typeface="Times New Roman" panose="02020603050405020304" pitchFamily="18" charset="0"/>
                          <a:cs typeface="Times New Roman" panose="02020603050405020304" pitchFamily="18" charset="0"/>
                        </a:rPr>
                        <a:t>0.85</a:t>
                      </a:r>
                    </a:p>
                  </a:txBody>
                  <a:tcPr anchor="ctr"/>
                </a:tc>
                <a:tc>
                  <a:txBody>
                    <a:bodyPr/>
                    <a:lstStyle/>
                    <a:p>
                      <a:r>
                        <a:rPr lang="en-IN" sz="1400">
                          <a:latin typeface="Times New Roman" panose="02020603050405020304" pitchFamily="18" charset="0"/>
                          <a:cs typeface="Times New Roman" panose="02020603050405020304" pitchFamily="18" charset="0"/>
                        </a:rPr>
                        <a:t>0.88</a:t>
                      </a:r>
                    </a:p>
                  </a:txBody>
                  <a:tcPr anchor="ctr"/>
                </a:tc>
                <a:tc>
                  <a:txBody>
                    <a:bodyPr/>
                    <a:lstStyle/>
                    <a:p>
                      <a:r>
                        <a:rPr lang="en-IN" sz="1400" dirty="0">
                          <a:latin typeface="Times New Roman" panose="02020603050405020304" pitchFamily="18" charset="0"/>
                          <a:cs typeface="Times New Roman" panose="02020603050405020304" pitchFamily="18" charset="0"/>
                        </a:rPr>
                        <a:t>0.86</a:t>
                      </a:r>
                    </a:p>
                  </a:txBody>
                  <a:tcPr anchor="ctr"/>
                </a:tc>
                <a:tc>
                  <a:txBody>
                    <a:bodyPr/>
                    <a:lstStyle/>
                    <a:p>
                      <a:r>
                        <a:rPr lang="en-IN" sz="1400">
                          <a:latin typeface="Times New Roman" panose="02020603050405020304" pitchFamily="18" charset="0"/>
                          <a:cs typeface="Times New Roman" panose="02020603050405020304" pitchFamily="18" charset="0"/>
                        </a:rPr>
                        <a:t>180</a:t>
                      </a:r>
                    </a:p>
                  </a:txBody>
                  <a:tcPr anchor="ctr"/>
                </a:tc>
                <a:extLst>
                  <a:ext uri="{0D108BD9-81ED-4DB2-BD59-A6C34878D82A}">
                    <a16:rowId xmlns:a16="http://schemas.microsoft.com/office/drawing/2014/main" val="3623874469"/>
                  </a:ext>
                </a:extLst>
              </a:tr>
              <a:tr h="0">
                <a:tc>
                  <a:txBody>
                    <a:bodyPr/>
                    <a:lstStyle/>
                    <a:p>
                      <a:r>
                        <a:rPr lang="en-IN" sz="1400" b="1">
                          <a:latin typeface="Times New Roman" panose="02020603050405020304" pitchFamily="18" charset="0"/>
                          <a:cs typeface="Times New Roman" panose="02020603050405020304" pitchFamily="18" charset="0"/>
                        </a:rPr>
                        <a:t>Class 1</a:t>
                      </a:r>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a:latin typeface="Times New Roman" panose="02020603050405020304" pitchFamily="18" charset="0"/>
                          <a:cs typeface="Times New Roman" panose="02020603050405020304" pitchFamily="18" charset="0"/>
                        </a:rPr>
                        <a:t>0.72</a:t>
                      </a:r>
                    </a:p>
                  </a:txBody>
                  <a:tcPr anchor="ctr"/>
                </a:tc>
                <a:tc>
                  <a:txBody>
                    <a:bodyPr/>
                    <a:lstStyle/>
                    <a:p>
                      <a:r>
                        <a:rPr lang="en-IN" sz="1400" dirty="0">
                          <a:latin typeface="Times New Roman" panose="02020603050405020304" pitchFamily="18" charset="0"/>
                          <a:cs typeface="Times New Roman" panose="02020603050405020304" pitchFamily="18" charset="0"/>
                        </a:rPr>
                        <a:t>0.65</a:t>
                      </a:r>
                    </a:p>
                  </a:txBody>
                  <a:tcPr anchor="ctr"/>
                </a:tc>
                <a:tc>
                  <a:txBody>
                    <a:bodyPr/>
                    <a:lstStyle/>
                    <a:p>
                      <a:r>
                        <a:rPr lang="en-IN" sz="1400" dirty="0">
                          <a:latin typeface="Times New Roman" panose="02020603050405020304" pitchFamily="18" charset="0"/>
                          <a:cs typeface="Times New Roman" panose="02020603050405020304" pitchFamily="18" charset="0"/>
                        </a:rPr>
                        <a:t>0.68</a:t>
                      </a:r>
                    </a:p>
                  </a:txBody>
                  <a:tcPr anchor="ctr"/>
                </a:tc>
                <a:tc>
                  <a:txBody>
                    <a:bodyPr/>
                    <a:lstStyle/>
                    <a:p>
                      <a:r>
                        <a:rPr lang="en-IN" sz="1400" dirty="0">
                          <a:latin typeface="Times New Roman" panose="02020603050405020304" pitchFamily="18" charset="0"/>
                          <a:cs typeface="Times New Roman" panose="02020603050405020304" pitchFamily="18" charset="0"/>
                        </a:rPr>
                        <a:t>70</a:t>
                      </a:r>
                    </a:p>
                  </a:txBody>
                  <a:tcPr anchor="ctr"/>
                </a:tc>
                <a:extLst>
                  <a:ext uri="{0D108BD9-81ED-4DB2-BD59-A6C34878D82A}">
                    <a16:rowId xmlns:a16="http://schemas.microsoft.com/office/drawing/2014/main" val="1318932490"/>
                  </a:ext>
                </a:extLst>
              </a:tr>
              <a:tr h="0">
                <a:tc>
                  <a:txBody>
                    <a:bodyPr/>
                    <a:lstStyle/>
                    <a:p>
                      <a:r>
                        <a:rPr lang="en-IN" sz="1400" b="1">
                          <a:latin typeface="Times New Roman" panose="02020603050405020304" pitchFamily="18" charset="0"/>
                          <a:cs typeface="Times New Roman" panose="02020603050405020304" pitchFamily="18" charset="0"/>
                        </a:rPr>
                        <a:t>Accuracy</a:t>
                      </a:r>
                      <a:endParaRPr lang="en-IN" sz="1400">
                        <a:latin typeface="Times New Roman" panose="02020603050405020304" pitchFamily="18" charset="0"/>
                        <a:cs typeface="Times New Roman" panose="02020603050405020304" pitchFamily="18" charset="0"/>
                      </a:endParaRPr>
                    </a:p>
                  </a:txBody>
                  <a:tcPr anchor="ctr"/>
                </a:tc>
                <a:tc>
                  <a:txBody>
                    <a:bodyPr/>
                    <a:lstStyle/>
                    <a:p>
                      <a:endParaRPr lang="en-IN" sz="1400" dirty="0">
                        <a:latin typeface="Times New Roman" panose="02020603050405020304" pitchFamily="18" charset="0"/>
                        <a:cs typeface="Times New Roman" panose="02020603050405020304" pitchFamily="18" charset="0"/>
                      </a:endParaRPr>
                    </a:p>
                  </a:txBody>
                  <a:tcPr anchor="ctr"/>
                </a:tc>
                <a:tc>
                  <a:txBody>
                    <a:bodyPr/>
                    <a:lstStyle/>
                    <a:p>
                      <a:endParaRPr lang="en-IN" sz="1400">
                        <a:latin typeface="Times New Roman" panose="02020603050405020304" pitchFamily="18" charset="0"/>
                        <a:cs typeface="Times New Roman" panose="02020603050405020304" pitchFamily="18" charset="0"/>
                      </a:endParaRPr>
                    </a:p>
                  </a:txBody>
                  <a:tcPr anchor="ctr"/>
                </a:tc>
                <a:tc>
                  <a:txBody>
                    <a:bodyPr/>
                    <a:lstStyle/>
                    <a:p>
                      <a:r>
                        <a:rPr lang="en-IN" sz="1400">
                          <a:latin typeface="Times New Roman" panose="02020603050405020304" pitchFamily="18" charset="0"/>
                          <a:cs typeface="Times New Roman" panose="02020603050405020304" pitchFamily="18" charset="0"/>
                        </a:rPr>
                        <a:t>0.85</a:t>
                      </a:r>
                    </a:p>
                  </a:txBody>
                  <a:tcPr anchor="ctr"/>
                </a:tc>
                <a:tc>
                  <a:txBody>
                    <a:bodyPr/>
                    <a:lstStyle/>
                    <a:p>
                      <a:r>
                        <a:rPr lang="en-IN" sz="1400" dirty="0">
                          <a:latin typeface="Times New Roman" panose="02020603050405020304" pitchFamily="18" charset="0"/>
                          <a:cs typeface="Times New Roman" panose="02020603050405020304" pitchFamily="18" charset="0"/>
                        </a:rPr>
                        <a:t>250</a:t>
                      </a:r>
                    </a:p>
                  </a:txBody>
                  <a:tcPr anchor="ctr"/>
                </a:tc>
                <a:extLst>
                  <a:ext uri="{0D108BD9-81ED-4DB2-BD59-A6C34878D82A}">
                    <a16:rowId xmlns:a16="http://schemas.microsoft.com/office/drawing/2014/main" val="3561692280"/>
                  </a:ext>
                </a:extLst>
              </a:tr>
            </a:tbl>
          </a:graphicData>
        </a:graphic>
      </p:graphicFrame>
      <p:graphicFrame>
        <p:nvGraphicFramePr>
          <p:cNvPr id="27" name="Table 26">
            <a:extLst>
              <a:ext uri="{FF2B5EF4-FFF2-40B4-BE49-F238E27FC236}">
                <a16:creationId xmlns:a16="http://schemas.microsoft.com/office/drawing/2014/main" id="{4AEF006D-6362-F469-FFED-D5F022F2C3B1}"/>
              </a:ext>
            </a:extLst>
          </p:cNvPr>
          <p:cNvGraphicFramePr>
            <a:graphicFrameLocks noGrp="1"/>
          </p:cNvGraphicFramePr>
          <p:nvPr>
            <p:extLst>
              <p:ext uri="{D42A27DB-BD31-4B8C-83A1-F6EECF244321}">
                <p14:modId xmlns:p14="http://schemas.microsoft.com/office/powerpoint/2010/main" val="1156128308"/>
              </p:ext>
            </p:extLst>
          </p:nvPr>
        </p:nvGraphicFramePr>
        <p:xfrm>
          <a:off x="1255221" y="5106383"/>
          <a:ext cx="6350925" cy="1341120"/>
        </p:xfrm>
        <a:graphic>
          <a:graphicData uri="http://schemas.openxmlformats.org/drawingml/2006/table">
            <a:tbl>
              <a:tblPr>
                <a:tableStyleId>{3C2FFA5D-87B4-456A-9821-1D502468CF0F}</a:tableStyleId>
              </a:tblPr>
              <a:tblGrid>
                <a:gridCol w="1270185">
                  <a:extLst>
                    <a:ext uri="{9D8B030D-6E8A-4147-A177-3AD203B41FA5}">
                      <a16:colId xmlns:a16="http://schemas.microsoft.com/office/drawing/2014/main" val="57145687"/>
                    </a:ext>
                  </a:extLst>
                </a:gridCol>
                <a:gridCol w="1270185">
                  <a:extLst>
                    <a:ext uri="{9D8B030D-6E8A-4147-A177-3AD203B41FA5}">
                      <a16:colId xmlns:a16="http://schemas.microsoft.com/office/drawing/2014/main" val="947653961"/>
                    </a:ext>
                  </a:extLst>
                </a:gridCol>
                <a:gridCol w="1270185">
                  <a:extLst>
                    <a:ext uri="{9D8B030D-6E8A-4147-A177-3AD203B41FA5}">
                      <a16:colId xmlns:a16="http://schemas.microsoft.com/office/drawing/2014/main" val="1832511178"/>
                    </a:ext>
                  </a:extLst>
                </a:gridCol>
                <a:gridCol w="1270185">
                  <a:extLst>
                    <a:ext uri="{9D8B030D-6E8A-4147-A177-3AD203B41FA5}">
                      <a16:colId xmlns:a16="http://schemas.microsoft.com/office/drawing/2014/main" val="1454242074"/>
                    </a:ext>
                  </a:extLst>
                </a:gridCol>
                <a:gridCol w="1270185">
                  <a:extLst>
                    <a:ext uri="{9D8B030D-6E8A-4147-A177-3AD203B41FA5}">
                      <a16:colId xmlns:a16="http://schemas.microsoft.com/office/drawing/2014/main" val="1032759316"/>
                    </a:ext>
                  </a:extLst>
                </a:gridCol>
              </a:tblGrid>
              <a:tr h="0">
                <a:tc>
                  <a:txBody>
                    <a:bodyPr/>
                    <a:lstStyle/>
                    <a:p>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b="1">
                          <a:latin typeface="Times New Roman" panose="02020603050405020304" pitchFamily="18" charset="0"/>
                          <a:cs typeface="Times New Roman" panose="02020603050405020304" pitchFamily="18" charset="0"/>
                        </a:rPr>
                        <a:t>Precision</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b="1">
                          <a:latin typeface="Times New Roman" panose="02020603050405020304" pitchFamily="18" charset="0"/>
                          <a:cs typeface="Times New Roman" panose="02020603050405020304" pitchFamily="18" charset="0"/>
                        </a:rPr>
                        <a:t>Recall</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b="1">
                          <a:latin typeface="Times New Roman" panose="02020603050405020304" pitchFamily="18" charset="0"/>
                          <a:cs typeface="Times New Roman" panose="02020603050405020304" pitchFamily="18" charset="0"/>
                        </a:rPr>
                        <a:t>F1-Score</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b="1">
                          <a:latin typeface="Times New Roman" panose="02020603050405020304" pitchFamily="18" charset="0"/>
                          <a:cs typeface="Times New Roman" panose="02020603050405020304" pitchFamily="18" charset="0"/>
                        </a:rPr>
                        <a:t>Support</a:t>
                      </a:r>
                      <a:endParaRPr lang="en-IN" sz="16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59055860"/>
                  </a:ext>
                </a:extLst>
              </a:tr>
              <a:tr h="0">
                <a:tc>
                  <a:txBody>
                    <a:bodyPr/>
                    <a:lstStyle/>
                    <a:p>
                      <a:r>
                        <a:rPr lang="en-IN" sz="1600" b="1">
                          <a:latin typeface="Times New Roman" panose="02020603050405020304" pitchFamily="18" charset="0"/>
                          <a:cs typeface="Times New Roman" panose="02020603050405020304" pitchFamily="18" charset="0"/>
                        </a:rPr>
                        <a:t>Class 0</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0.80</a:t>
                      </a:r>
                    </a:p>
                  </a:txBody>
                  <a:tcPr anchor="ctr"/>
                </a:tc>
                <a:tc>
                  <a:txBody>
                    <a:bodyPr/>
                    <a:lstStyle/>
                    <a:p>
                      <a:r>
                        <a:rPr lang="en-IN" sz="1600" dirty="0">
                          <a:latin typeface="Times New Roman" panose="02020603050405020304" pitchFamily="18" charset="0"/>
                          <a:cs typeface="Times New Roman" panose="02020603050405020304" pitchFamily="18" charset="0"/>
                        </a:rPr>
                        <a:t>0.84</a:t>
                      </a:r>
                    </a:p>
                  </a:txBody>
                  <a:tcPr anchor="ctr"/>
                </a:tc>
                <a:tc>
                  <a:txBody>
                    <a:bodyPr/>
                    <a:lstStyle/>
                    <a:p>
                      <a:r>
                        <a:rPr lang="en-IN" sz="1600" dirty="0">
                          <a:latin typeface="Times New Roman" panose="02020603050405020304" pitchFamily="18" charset="0"/>
                          <a:cs typeface="Times New Roman" panose="02020603050405020304" pitchFamily="18" charset="0"/>
                        </a:rPr>
                        <a:t>0.82</a:t>
                      </a:r>
                    </a:p>
                  </a:txBody>
                  <a:tcPr anchor="ctr"/>
                </a:tc>
                <a:tc>
                  <a:txBody>
                    <a:bodyPr/>
                    <a:lstStyle/>
                    <a:p>
                      <a:r>
                        <a:rPr lang="en-IN" sz="1600">
                          <a:latin typeface="Times New Roman" panose="02020603050405020304" pitchFamily="18" charset="0"/>
                          <a:cs typeface="Times New Roman" panose="02020603050405020304" pitchFamily="18" charset="0"/>
                        </a:rPr>
                        <a:t>150</a:t>
                      </a:r>
                    </a:p>
                  </a:txBody>
                  <a:tcPr anchor="ctr"/>
                </a:tc>
                <a:extLst>
                  <a:ext uri="{0D108BD9-81ED-4DB2-BD59-A6C34878D82A}">
                    <a16:rowId xmlns:a16="http://schemas.microsoft.com/office/drawing/2014/main" val="1940035730"/>
                  </a:ext>
                </a:extLst>
              </a:tr>
              <a:tr h="0">
                <a:tc>
                  <a:txBody>
                    <a:bodyPr/>
                    <a:lstStyle/>
                    <a:p>
                      <a:r>
                        <a:rPr lang="en-IN" sz="1600" b="1">
                          <a:latin typeface="Times New Roman" panose="02020603050405020304" pitchFamily="18" charset="0"/>
                          <a:cs typeface="Times New Roman" panose="02020603050405020304" pitchFamily="18" charset="0"/>
                        </a:rPr>
                        <a:t>Class 1</a:t>
                      </a:r>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0.60</a:t>
                      </a:r>
                    </a:p>
                  </a:txBody>
                  <a:tcPr anchor="ctr"/>
                </a:tc>
                <a:tc>
                  <a:txBody>
                    <a:bodyPr/>
                    <a:lstStyle/>
                    <a:p>
                      <a:r>
                        <a:rPr lang="en-IN" sz="1600">
                          <a:latin typeface="Times New Roman" panose="02020603050405020304" pitchFamily="18" charset="0"/>
                          <a:cs typeface="Times New Roman" panose="02020603050405020304" pitchFamily="18" charset="0"/>
                        </a:rPr>
                        <a:t>0.55</a:t>
                      </a:r>
                    </a:p>
                  </a:txBody>
                  <a:tcPr anchor="ctr"/>
                </a:tc>
                <a:tc>
                  <a:txBody>
                    <a:bodyPr/>
                    <a:lstStyle/>
                    <a:p>
                      <a:r>
                        <a:rPr lang="en-IN" sz="1600">
                          <a:latin typeface="Times New Roman" panose="02020603050405020304" pitchFamily="18" charset="0"/>
                          <a:cs typeface="Times New Roman" panose="02020603050405020304" pitchFamily="18" charset="0"/>
                        </a:rPr>
                        <a:t>0.57</a:t>
                      </a:r>
                    </a:p>
                  </a:txBody>
                  <a:tcPr anchor="ctr"/>
                </a:tc>
                <a:tc>
                  <a:txBody>
                    <a:bodyPr/>
                    <a:lstStyle/>
                    <a:p>
                      <a:r>
                        <a:rPr lang="en-IN" sz="1600">
                          <a:latin typeface="Times New Roman" panose="02020603050405020304" pitchFamily="18" charset="0"/>
                          <a:cs typeface="Times New Roman" panose="02020603050405020304" pitchFamily="18" charset="0"/>
                        </a:rPr>
                        <a:t>50</a:t>
                      </a:r>
                    </a:p>
                  </a:txBody>
                  <a:tcPr anchor="ctr"/>
                </a:tc>
                <a:extLst>
                  <a:ext uri="{0D108BD9-81ED-4DB2-BD59-A6C34878D82A}">
                    <a16:rowId xmlns:a16="http://schemas.microsoft.com/office/drawing/2014/main" val="1939757421"/>
                  </a:ext>
                </a:extLst>
              </a:tr>
              <a:tr h="0">
                <a:tc>
                  <a:txBody>
                    <a:bodyPr/>
                    <a:lstStyle/>
                    <a:p>
                      <a:r>
                        <a:rPr lang="en-IN" sz="1600" b="1">
                          <a:latin typeface="Times New Roman" panose="02020603050405020304" pitchFamily="18" charset="0"/>
                          <a:cs typeface="Times New Roman" panose="02020603050405020304" pitchFamily="18" charset="0"/>
                        </a:rPr>
                        <a:t>Accuracy</a:t>
                      </a:r>
                      <a:endParaRPr lang="en-IN" sz="1600">
                        <a:latin typeface="Times New Roman" panose="02020603050405020304" pitchFamily="18" charset="0"/>
                        <a:cs typeface="Times New Roman" panose="02020603050405020304" pitchFamily="18" charset="0"/>
                      </a:endParaRPr>
                    </a:p>
                  </a:txBody>
                  <a:tcPr anchor="ctr"/>
                </a:tc>
                <a:tc>
                  <a:txBody>
                    <a:bodyPr/>
                    <a:lstStyle/>
                    <a:p>
                      <a:endParaRPr lang="en-IN" sz="1600">
                        <a:latin typeface="Times New Roman" panose="02020603050405020304" pitchFamily="18" charset="0"/>
                        <a:cs typeface="Times New Roman" panose="02020603050405020304" pitchFamily="18" charset="0"/>
                      </a:endParaRPr>
                    </a:p>
                  </a:txBody>
                  <a:tcPr anchor="ctr"/>
                </a:tc>
                <a:tc>
                  <a:txBody>
                    <a:bodyPr/>
                    <a:lstStyle/>
                    <a:p>
                      <a:endParaRPr lang="en-IN" sz="1600">
                        <a:latin typeface="Times New Roman" panose="02020603050405020304" pitchFamily="18" charset="0"/>
                        <a:cs typeface="Times New Roman" panose="02020603050405020304" pitchFamily="18" charset="0"/>
                      </a:endParaRPr>
                    </a:p>
                  </a:txBody>
                  <a:tcPr anchor="ctr"/>
                </a:tc>
                <a:tc>
                  <a:txBody>
                    <a:bodyPr/>
                    <a:lstStyle/>
                    <a:p>
                      <a:r>
                        <a:rPr lang="en-IN" sz="1600">
                          <a:latin typeface="Times New Roman" panose="02020603050405020304" pitchFamily="18" charset="0"/>
                          <a:cs typeface="Times New Roman" panose="02020603050405020304" pitchFamily="18" charset="0"/>
                        </a:rPr>
                        <a:t>0.81</a:t>
                      </a:r>
                    </a:p>
                  </a:txBody>
                  <a:tcPr anchor="ctr"/>
                </a:tc>
                <a:tc>
                  <a:txBody>
                    <a:bodyPr/>
                    <a:lstStyle/>
                    <a:p>
                      <a:r>
                        <a:rPr lang="en-IN" sz="1600" dirty="0">
                          <a:latin typeface="Times New Roman" panose="02020603050405020304" pitchFamily="18" charset="0"/>
                          <a:cs typeface="Times New Roman" panose="02020603050405020304" pitchFamily="18" charset="0"/>
                        </a:rPr>
                        <a:t>200</a:t>
                      </a:r>
                    </a:p>
                  </a:txBody>
                  <a:tcPr anchor="ctr"/>
                </a:tc>
                <a:extLst>
                  <a:ext uri="{0D108BD9-81ED-4DB2-BD59-A6C34878D82A}">
                    <a16:rowId xmlns:a16="http://schemas.microsoft.com/office/drawing/2014/main" val="1462708208"/>
                  </a:ext>
                </a:extLst>
              </a:tr>
            </a:tbl>
          </a:graphicData>
        </a:graphic>
      </p:graphicFrame>
    </p:spTree>
    <p:extLst>
      <p:ext uri="{BB962C8B-B14F-4D97-AF65-F5344CB8AC3E}">
        <p14:creationId xmlns:p14="http://schemas.microsoft.com/office/powerpoint/2010/main" val="2845426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920180" y="733242"/>
            <a:ext cx="3677265" cy="461665"/>
          </a:xfrm>
          <a:prstGeom prst="rect">
            <a:avLst/>
          </a:prstGeom>
          <a:noFill/>
        </p:spPr>
        <p:txBody>
          <a:bodyPr wrap="square">
            <a:spAutoFit/>
          </a:bodyPr>
          <a:lstStyle/>
          <a:p>
            <a:r>
              <a:rPr lang="en-IN" b="1" dirty="0"/>
              <a:t>Results and Discussions </a:t>
            </a:r>
            <a:endParaRPr lang="en-IN" dirty="0"/>
          </a:p>
        </p:txBody>
      </p:sp>
      <p:sp>
        <p:nvSpPr>
          <p:cNvPr id="3" name="TextBox 2">
            <a:extLst>
              <a:ext uri="{FF2B5EF4-FFF2-40B4-BE49-F238E27FC236}">
                <a16:creationId xmlns:a16="http://schemas.microsoft.com/office/drawing/2014/main" id="{C7D8A573-5923-7B29-A927-F351A4A7F1C8}"/>
              </a:ext>
            </a:extLst>
          </p:cNvPr>
          <p:cNvSpPr txBox="1"/>
          <p:nvPr/>
        </p:nvSpPr>
        <p:spPr>
          <a:xfrm>
            <a:off x="634180" y="1192305"/>
            <a:ext cx="8235500" cy="4678204"/>
          </a:xfrm>
          <a:prstGeom prst="rect">
            <a:avLst/>
          </a:prstGeom>
          <a:noFill/>
        </p:spPr>
        <p:txBody>
          <a:bodyPr wrap="square">
            <a:spAutoFit/>
          </a:bodyPr>
          <a:lstStyle/>
          <a:p>
            <a:r>
              <a:rPr lang="en-IN" b="1" dirty="0"/>
              <a:t>Discussions </a:t>
            </a:r>
          </a:p>
          <a:p>
            <a:r>
              <a:rPr lang="en-IN" b="1" dirty="0"/>
              <a:t>  </a:t>
            </a:r>
          </a:p>
          <a:p>
            <a:r>
              <a:rPr lang="en-US" sz="2000" b="1" dirty="0"/>
              <a:t>1.</a:t>
            </a:r>
            <a:r>
              <a:rPr lang="en-US" sz="2000" dirty="0"/>
              <a:t> </a:t>
            </a:r>
            <a:r>
              <a:rPr lang="en-US" sz="2000" b="1" dirty="0"/>
              <a:t>Real-Time Identification of Medicinal Plants:</a:t>
            </a:r>
            <a:endParaRPr lang="en-US" sz="2000" dirty="0"/>
          </a:p>
          <a:p>
            <a:r>
              <a:rPr lang="en-US" sz="1800" dirty="0">
                <a:solidFill>
                  <a:schemeClr val="tx1"/>
                </a:solidFill>
              </a:rPr>
              <a:t>Real-time capability enables practical application in remote areas with limited resources. High accuracy allows for effective use by botanists, herbalists, and the public, bridging knowledge gaps in plant identification.</a:t>
            </a:r>
            <a:br>
              <a:rPr lang="en-US" sz="1800" dirty="0">
                <a:solidFill>
                  <a:schemeClr val="tx1"/>
                </a:solidFill>
              </a:rPr>
            </a:br>
            <a:r>
              <a:rPr lang="en-US" sz="2000" b="1" dirty="0"/>
              <a:t>2. Deep Learning for Herbal Plant Detection:</a:t>
            </a:r>
            <a:endParaRPr lang="en-US" sz="2000" dirty="0"/>
          </a:p>
          <a:p>
            <a:r>
              <a:rPr lang="en-US" sz="1800" dirty="0">
                <a:solidFill>
                  <a:schemeClr val="tx1"/>
                </a:solidFill>
              </a:rPr>
              <a:t>Combines CNN with NLP to enhance taxonomy comprehension, adding value for botanical and pharmaceutical fields.  User-friendly interface makes it accessible to healthcare providers, supporting quick and accurate herbal plant identification</a:t>
            </a:r>
            <a:r>
              <a:rPr lang="en-US" sz="2000" dirty="0"/>
              <a:t>.</a:t>
            </a:r>
          </a:p>
          <a:p>
            <a:r>
              <a:rPr lang="en-US" sz="2000" b="1" dirty="0"/>
              <a:t>3.Medicinal Plants Recognition Using Deep Learning:</a:t>
            </a:r>
          </a:p>
          <a:p>
            <a:r>
              <a:rPr lang="en-US" sz="2000" dirty="0">
                <a:solidFill>
                  <a:schemeClr val="tx1"/>
                </a:solidFill>
              </a:rPr>
              <a:t>High recognition rate shows deep learning's potential for accurate medicinal plant identification, beneficial for clinical and research purposes. The VGG-16 model, optimized with transfer learning, handles complex plant images well, supporting safe and effective herbal medicine practices. </a:t>
            </a:r>
            <a:endParaRPr lang="en-IN" sz="2000" dirty="0">
              <a:solidFill>
                <a:schemeClr val="tx1"/>
              </a:solidFill>
            </a:endParaRPr>
          </a:p>
        </p:txBody>
      </p:sp>
    </p:spTree>
    <p:extLst>
      <p:ext uri="{BB962C8B-B14F-4D97-AF65-F5344CB8AC3E}">
        <p14:creationId xmlns:p14="http://schemas.microsoft.com/office/powerpoint/2010/main" val="108606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920180" y="733242"/>
            <a:ext cx="3677265" cy="461665"/>
          </a:xfrm>
          <a:prstGeom prst="rect">
            <a:avLst/>
          </a:prstGeom>
          <a:noFill/>
        </p:spPr>
        <p:txBody>
          <a:bodyPr wrap="square">
            <a:spAutoFit/>
          </a:bodyPr>
          <a:lstStyle/>
          <a:p>
            <a:r>
              <a:rPr lang="en-IN" b="1" dirty="0"/>
              <a:t>Results and Discussions </a:t>
            </a:r>
            <a:endParaRPr lang="en-IN" dirty="0"/>
          </a:p>
        </p:txBody>
      </p:sp>
      <p:sp>
        <p:nvSpPr>
          <p:cNvPr id="3" name="TextBox 2">
            <a:extLst>
              <a:ext uri="{FF2B5EF4-FFF2-40B4-BE49-F238E27FC236}">
                <a16:creationId xmlns:a16="http://schemas.microsoft.com/office/drawing/2014/main" id="{C7D8A573-5923-7B29-A927-F351A4A7F1C8}"/>
              </a:ext>
            </a:extLst>
          </p:cNvPr>
          <p:cNvSpPr txBox="1"/>
          <p:nvPr/>
        </p:nvSpPr>
        <p:spPr>
          <a:xfrm>
            <a:off x="634179" y="1192305"/>
            <a:ext cx="8293689" cy="1200329"/>
          </a:xfrm>
          <a:prstGeom prst="rect">
            <a:avLst/>
          </a:prstGeom>
          <a:noFill/>
        </p:spPr>
        <p:txBody>
          <a:bodyPr wrap="square">
            <a:spAutoFit/>
          </a:bodyPr>
          <a:lstStyle/>
          <a:p>
            <a:r>
              <a:rPr lang="en-IN" b="1" dirty="0"/>
              <a:t>Comparisons   </a:t>
            </a:r>
          </a:p>
          <a:p>
            <a:endParaRPr lang="en-IN" b="1" dirty="0"/>
          </a:p>
          <a:p>
            <a:endParaRPr lang="en-IN" dirty="0"/>
          </a:p>
        </p:txBody>
      </p:sp>
      <p:graphicFrame>
        <p:nvGraphicFramePr>
          <p:cNvPr id="18" name="Table 17">
            <a:extLst>
              <a:ext uri="{FF2B5EF4-FFF2-40B4-BE49-F238E27FC236}">
                <a16:creationId xmlns:a16="http://schemas.microsoft.com/office/drawing/2014/main" id="{506A9A3D-C788-25FC-3DD1-16229A0CFC03}"/>
              </a:ext>
            </a:extLst>
          </p:cNvPr>
          <p:cNvGraphicFramePr>
            <a:graphicFrameLocks noGrp="1"/>
          </p:cNvGraphicFramePr>
          <p:nvPr>
            <p:extLst>
              <p:ext uri="{D42A27DB-BD31-4B8C-83A1-F6EECF244321}">
                <p14:modId xmlns:p14="http://schemas.microsoft.com/office/powerpoint/2010/main" val="2008824807"/>
              </p:ext>
            </p:extLst>
          </p:nvPr>
        </p:nvGraphicFramePr>
        <p:xfrm>
          <a:off x="634179" y="1653970"/>
          <a:ext cx="8019367" cy="4838122"/>
        </p:xfrm>
        <a:graphic>
          <a:graphicData uri="http://schemas.openxmlformats.org/drawingml/2006/table">
            <a:tbl>
              <a:tblPr>
                <a:tableStyleId>{3C2FFA5D-87B4-456A-9821-1D502468CF0F}</a:tableStyleId>
              </a:tblPr>
              <a:tblGrid>
                <a:gridCol w="1335937">
                  <a:extLst>
                    <a:ext uri="{9D8B030D-6E8A-4147-A177-3AD203B41FA5}">
                      <a16:colId xmlns:a16="http://schemas.microsoft.com/office/drawing/2014/main" val="4266616096"/>
                    </a:ext>
                  </a:extLst>
                </a:gridCol>
                <a:gridCol w="955310">
                  <a:extLst>
                    <a:ext uri="{9D8B030D-6E8A-4147-A177-3AD203B41FA5}">
                      <a16:colId xmlns:a16="http://schemas.microsoft.com/office/drawing/2014/main" val="368693520"/>
                    </a:ext>
                  </a:extLst>
                </a:gridCol>
                <a:gridCol w="1145624">
                  <a:extLst>
                    <a:ext uri="{9D8B030D-6E8A-4147-A177-3AD203B41FA5}">
                      <a16:colId xmlns:a16="http://schemas.microsoft.com/office/drawing/2014/main" val="3750169193"/>
                    </a:ext>
                  </a:extLst>
                </a:gridCol>
                <a:gridCol w="1145624">
                  <a:extLst>
                    <a:ext uri="{9D8B030D-6E8A-4147-A177-3AD203B41FA5}">
                      <a16:colId xmlns:a16="http://schemas.microsoft.com/office/drawing/2014/main" val="30830008"/>
                    </a:ext>
                  </a:extLst>
                </a:gridCol>
                <a:gridCol w="1145624">
                  <a:extLst>
                    <a:ext uri="{9D8B030D-6E8A-4147-A177-3AD203B41FA5}">
                      <a16:colId xmlns:a16="http://schemas.microsoft.com/office/drawing/2014/main" val="2848664489"/>
                    </a:ext>
                  </a:extLst>
                </a:gridCol>
                <a:gridCol w="1145624">
                  <a:extLst>
                    <a:ext uri="{9D8B030D-6E8A-4147-A177-3AD203B41FA5}">
                      <a16:colId xmlns:a16="http://schemas.microsoft.com/office/drawing/2014/main" val="1241931382"/>
                    </a:ext>
                  </a:extLst>
                </a:gridCol>
                <a:gridCol w="1145624">
                  <a:extLst>
                    <a:ext uri="{9D8B030D-6E8A-4147-A177-3AD203B41FA5}">
                      <a16:colId xmlns:a16="http://schemas.microsoft.com/office/drawing/2014/main" val="1248468313"/>
                    </a:ext>
                  </a:extLst>
                </a:gridCol>
              </a:tblGrid>
              <a:tr h="686432">
                <a:tc>
                  <a:txBody>
                    <a:bodyPr/>
                    <a:lstStyle/>
                    <a:p>
                      <a:pPr algn="ctr"/>
                      <a:r>
                        <a:rPr lang="en-IN" sz="1400" b="1" dirty="0">
                          <a:latin typeface="Times New Roman" panose="02020603050405020304" pitchFamily="18" charset="0"/>
                          <a:cs typeface="Times New Roman" panose="02020603050405020304" pitchFamily="18" charset="0"/>
                        </a:rPr>
                        <a:t>  Paper Title</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  Year</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Methodology</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Accuracy</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Key Features / Advantages</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Limitations</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b="1" dirty="0">
                          <a:latin typeface="Times New Roman" panose="02020603050405020304" pitchFamily="18" charset="0"/>
                          <a:cs typeface="Times New Roman" panose="02020603050405020304" pitchFamily="18" charset="0"/>
                        </a:rPr>
                        <a:t>Data Used</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tc>
                <a:extLst>
                  <a:ext uri="{0D108BD9-81ED-4DB2-BD59-A6C34878D82A}">
                    <a16:rowId xmlns:a16="http://schemas.microsoft.com/office/drawing/2014/main" val="3003226333"/>
                  </a:ext>
                </a:extLst>
              </a:tr>
              <a:tr h="1587372">
                <a:tc>
                  <a:txBody>
                    <a:bodyPr/>
                    <a:lstStyle/>
                    <a:p>
                      <a:r>
                        <a:rPr lang="en-US" sz="1400" b="1" dirty="0">
                          <a:latin typeface="Times New Roman" panose="02020603050405020304" pitchFamily="18" charset="0"/>
                          <a:cs typeface="Times New Roman" panose="02020603050405020304" pitchFamily="18" charset="0"/>
                        </a:rPr>
                        <a:t>Real-Time Identification of Medicinal Plants Using Deep Learning Techniques</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2024</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CNN-based deep learning model(MobileNetV3)</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93%</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Real-time identification; high accuracy on limited classes</a:t>
                      </a:r>
                    </a:p>
                  </a:txBody>
                  <a:tcPr marL="38851" marR="38851" marT="19426" marB="19426" anchor="ctr"/>
                </a:tc>
                <a:tc>
                  <a:txBody>
                    <a:bodyPr/>
                    <a:lstStyle/>
                    <a:p>
                      <a:pPr algn="ctr"/>
                      <a:r>
                        <a:rPr lang="en-US" sz="1400">
                          <a:latin typeface="Times New Roman" panose="02020603050405020304" pitchFamily="18" charset="0"/>
                          <a:cs typeface="Times New Roman" panose="02020603050405020304" pitchFamily="18" charset="0"/>
                        </a:rPr>
                        <a:t>Limited dataset; may not generalize well</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Custom dataset with specific medicinal plant images</a:t>
                      </a:r>
                    </a:p>
                  </a:txBody>
                  <a:tcPr marL="38851" marR="38851" marT="19426" marB="19426" anchor="ctr"/>
                </a:tc>
                <a:extLst>
                  <a:ext uri="{0D108BD9-81ED-4DB2-BD59-A6C34878D82A}">
                    <a16:rowId xmlns:a16="http://schemas.microsoft.com/office/drawing/2014/main" val="621446392"/>
                  </a:ext>
                </a:extLst>
              </a:tr>
              <a:tr h="1458666">
                <a:tc>
                  <a:txBody>
                    <a:bodyPr/>
                    <a:lstStyle/>
                    <a:p>
                      <a:r>
                        <a:rPr lang="en-US" sz="1400" b="1" dirty="0">
                          <a:latin typeface="Times New Roman" panose="02020603050405020304" pitchFamily="18" charset="0"/>
                          <a:cs typeface="Times New Roman" panose="02020603050405020304" pitchFamily="18" charset="0"/>
                        </a:rPr>
                        <a:t>A Deep Learning Approach for Herbal Plant Detection and Recognition</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2024</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Deep learning with CNN and transfer learning</a:t>
                      </a:r>
                    </a:p>
                    <a:p>
                      <a:pPr algn="ctr"/>
                      <a:r>
                        <a:rPr lang="en-US" sz="1400" dirty="0">
                          <a:latin typeface="Times New Roman" panose="02020603050405020304" pitchFamily="18" charset="0"/>
                          <a:cs typeface="Times New Roman" panose="02020603050405020304" pitchFamily="18" charset="0"/>
                        </a:rPr>
                        <a:t>(ResNet50)</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90%</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Uses transfer learning for enhanced feature recognition</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Limited to pre-trained model capabilities</a:t>
                      </a:r>
                    </a:p>
                  </a:txBody>
                  <a:tcPr marL="38851" marR="38851" marT="19426" marB="19426" anchor="ctr"/>
                </a:tc>
                <a:tc>
                  <a:txBody>
                    <a:bodyPr/>
                    <a:lstStyle/>
                    <a:p>
                      <a:pPr algn="ctr"/>
                      <a:r>
                        <a:rPr lang="en-US" sz="1400">
                          <a:latin typeface="Times New Roman" panose="02020603050405020304" pitchFamily="18" charset="0"/>
                          <a:cs typeface="Times New Roman" panose="02020603050405020304" pitchFamily="18" charset="0"/>
                        </a:rPr>
                        <a:t>Dataset of 20 medicinal plants</a:t>
                      </a:r>
                    </a:p>
                  </a:txBody>
                  <a:tcPr marL="38851" marR="38851" marT="19426" marB="19426" anchor="ctr"/>
                </a:tc>
                <a:extLst>
                  <a:ext uri="{0D108BD9-81ED-4DB2-BD59-A6C34878D82A}">
                    <a16:rowId xmlns:a16="http://schemas.microsoft.com/office/drawing/2014/main" val="3920274114"/>
                  </a:ext>
                </a:extLst>
              </a:tr>
              <a:tr h="1072549">
                <a:tc>
                  <a:txBody>
                    <a:bodyPr/>
                    <a:lstStyle/>
                    <a:p>
                      <a:r>
                        <a:rPr lang="en-US" sz="1400" b="1" dirty="0">
                          <a:latin typeface="Times New Roman" panose="02020603050405020304" pitchFamily="18" charset="0"/>
                          <a:cs typeface="Times New Roman" panose="02020603050405020304" pitchFamily="18" charset="0"/>
                        </a:rPr>
                        <a:t>Medicinal Plants Recognition Using Deep Learning</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2023</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CNN with data augmentation</a:t>
                      </a:r>
                    </a:p>
                    <a:p>
                      <a:pPr algn="ctr"/>
                      <a:r>
                        <a:rPr lang="en-IN" sz="1400" dirty="0">
                          <a:latin typeface="Times New Roman" panose="02020603050405020304" pitchFamily="18" charset="0"/>
                          <a:cs typeface="Times New Roman" panose="02020603050405020304" pitchFamily="18" charset="0"/>
                        </a:rPr>
                        <a:t>(VGG16)</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95%</a:t>
                      </a:r>
                    </a:p>
                  </a:txBody>
                  <a:tcPr marL="38851" marR="38851" marT="19426" marB="19426" anchor="ctr"/>
                </a:tc>
                <a:tc>
                  <a:txBody>
                    <a:bodyPr/>
                    <a:lstStyle/>
                    <a:p>
                      <a:pPr algn="ctr"/>
                      <a:r>
                        <a:rPr lang="en-IN" sz="1400" dirty="0">
                          <a:latin typeface="Times New Roman" panose="02020603050405020304" pitchFamily="18" charset="0"/>
                          <a:cs typeface="Times New Roman" panose="02020603050405020304" pitchFamily="18" charset="0"/>
                        </a:rPr>
                        <a:t>Improved recognition through augmentation</a:t>
                      </a:r>
                    </a:p>
                  </a:txBody>
                  <a:tcPr marL="38851" marR="38851" marT="19426" marB="19426" anchor="ctr"/>
                </a:tc>
                <a:tc>
                  <a:txBody>
                    <a:bodyPr/>
                    <a:lstStyle/>
                    <a:p>
                      <a:pPr algn="ctr"/>
                      <a:r>
                        <a:rPr lang="en-US" sz="1400">
                          <a:latin typeface="Times New Roman" panose="02020603050405020304" pitchFamily="18" charset="0"/>
                          <a:cs typeface="Times New Roman" panose="02020603050405020304" pitchFamily="18" charset="0"/>
                        </a:rPr>
                        <a:t>Lower accuracy than recent approaches</a:t>
                      </a:r>
                    </a:p>
                  </a:txBody>
                  <a:tcPr marL="38851" marR="38851" marT="19426" marB="19426" anchor="ctr"/>
                </a:tc>
                <a:tc>
                  <a:txBody>
                    <a:bodyPr/>
                    <a:lstStyle/>
                    <a:p>
                      <a:pPr algn="ctr"/>
                      <a:r>
                        <a:rPr lang="en-US" sz="1400" dirty="0">
                          <a:latin typeface="Times New Roman" panose="02020603050405020304" pitchFamily="18" charset="0"/>
                          <a:cs typeface="Times New Roman" panose="02020603050405020304" pitchFamily="18" charset="0"/>
                        </a:rPr>
                        <a:t>Public dataset with various plant species</a:t>
                      </a:r>
                    </a:p>
                  </a:txBody>
                  <a:tcPr marL="38851" marR="38851" marT="19426" marB="19426" anchor="ctr"/>
                </a:tc>
                <a:extLst>
                  <a:ext uri="{0D108BD9-81ED-4DB2-BD59-A6C34878D82A}">
                    <a16:rowId xmlns:a16="http://schemas.microsoft.com/office/drawing/2014/main" val="2387477439"/>
                  </a:ext>
                </a:extLst>
              </a:tr>
            </a:tbl>
          </a:graphicData>
        </a:graphic>
      </p:graphicFrame>
      <p:sp>
        <p:nvSpPr>
          <p:cNvPr id="19" name="Rectangle 3">
            <a:extLst>
              <a:ext uri="{FF2B5EF4-FFF2-40B4-BE49-F238E27FC236}">
                <a16:creationId xmlns:a16="http://schemas.microsoft.com/office/drawing/2014/main" id="{238BBCF8-5E22-21C8-F26C-5564C3D42167}"/>
              </a:ext>
            </a:extLst>
          </p:cNvPr>
          <p:cNvSpPr>
            <a:spLocks noChangeArrowheads="1"/>
          </p:cNvSpPr>
          <p:nvPr/>
        </p:nvSpPr>
        <p:spPr bwMode="auto">
          <a:xfrm>
            <a:off x="2897188"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93560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E15AE-0D20-14F9-2C97-E0015E2B82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76F939-D7E5-184E-1251-3FF202680D3A}"/>
              </a:ext>
            </a:extLst>
          </p:cNvPr>
          <p:cNvSpPr txBox="1"/>
          <p:nvPr/>
        </p:nvSpPr>
        <p:spPr>
          <a:xfrm>
            <a:off x="2920180" y="733242"/>
            <a:ext cx="3677265" cy="461665"/>
          </a:xfrm>
          <a:prstGeom prst="rect">
            <a:avLst/>
          </a:prstGeom>
          <a:noFill/>
        </p:spPr>
        <p:txBody>
          <a:bodyPr wrap="square">
            <a:spAutoFit/>
          </a:bodyPr>
          <a:lstStyle/>
          <a:p>
            <a:r>
              <a:rPr lang="en-IN" b="1" dirty="0"/>
              <a:t>Results and Discussions </a:t>
            </a:r>
            <a:endParaRPr lang="en-IN" dirty="0"/>
          </a:p>
        </p:txBody>
      </p:sp>
      <p:sp>
        <p:nvSpPr>
          <p:cNvPr id="3" name="TextBox 2">
            <a:extLst>
              <a:ext uri="{FF2B5EF4-FFF2-40B4-BE49-F238E27FC236}">
                <a16:creationId xmlns:a16="http://schemas.microsoft.com/office/drawing/2014/main" id="{C7694DBE-7D35-FFD5-984A-70C6BE020052}"/>
              </a:ext>
            </a:extLst>
          </p:cNvPr>
          <p:cNvSpPr txBox="1"/>
          <p:nvPr/>
        </p:nvSpPr>
        <p:spPr>
          <a:xfrm>
            <a:off x="634179" y="1192305"/>
            <a:ext cx="8293689" cy="1200329"/>
          </a:xfrm>
          <a:prstGeom prst="rect">
            <a:avLst/>
          </a:prstGeom>
          <a:noFill/>
        </p:spPr>
        <p:txBody>
          <a:bodyPr wrap="square">
            <a:spAutoFit/>
          </a:bodyPr>
          <a:lstStyle/>
          <a:p>
            <a:r>
              <a:rPr lang="en-IN" b="1" dirty="0"/>
              <a:t>Comparisons   </a:t>
            </a:r>
          </a:p>
          <a:p>
            <a:endParaRPr lang="en-IN" b="1" dirty="0"/>
          </a:p>
          <a:p>
            <a:endParaRPr lang="en-IN" dirty="0"/>
          </a:p>
        </p:txBody>
      </p:sp>
      <p:sp>
        <p:nvSpPr>
          <p:cNvPr id="19" name="Rectangle 3">
            <a:extLst>
              <a:ext uri="{FF2B5EF4-FFF2-40B4-BE49-F238E27FC236}">
                <a16:creationId xmlns:a16="http://schemas.microsoft.com/office/drawing/2014/main" id="{4C6BD1E5-4D8A-8219-B98C-2F8A8A430254}"/>
              </a:ext>
            </a:extLst>
          </p:cNvPr>
          <p:cNvSpPr>
            <a:spLocks noChangeArrowheads="1"/>
          </p:cNvSpPr>
          <p:nvPr/>
        </p:nvSpPr>
        <p:spPr bwMode="auto">
          <a:xfrm>
            <a:off x="2897188"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descr="Output image">
            <a:extLst>
              <a:ext uri="{FF2B5EF4-FFF2-40B4-BE49-F238E27FC236}">
                <a16:creationId xmlns:a16="http://schemas.microsoft.com/office/drawing/2014/main" id="{E9F78B8E-4CF7-8EFC-DDD0-D4D699E7E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462" y="1792469"/>
            <a:ext cx="5781726" cy="452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304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461A-E103-B5B1-4397-3B69916941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FD91C8-BE16-9D89-7717-C409BC9F1A7A}"/>
              </a:ext>
            </a:extLst>
          </p:cNvPr>
          <p:cNvSpPr txBox="1"/>
          <p:nvPr/>
        </p:nvSpPr>
        <p:spPr>
          <a:xfrm>
            <a:off x="2957587" y="730640"/>
            <a:ext cx="3638562" cy="461665"/>
          </a:xfrm>
          <a:prstGeom prst="rect">
            <a:avLst/>
          </a:prstGeom>
          <a:noFill/>
        </p:spPr>
        <p:txBody>
          <a:bodyPr wrap="square">
            <a:spAutoFit/>
          </a:bodyPr>
          <a:lstStyle/>
          <a:p>
            <a:r>
              <a:rPr lang="en-IN" b="1" dirty="0"/>
              <a:t>Results of Proposed Work</a:t>
            </a:r>
            <a:endParaRPr lang="en-IN" dirty="0"/>
          </a:p>
        </p:txBody>
      </p:sp>
      <p:sp>
        <p:nvSpPr>
          <p:cNvPr id="3" name="TextBox 2">
            <a:extLst>
              <a:ext uri="{FF2B5EF4-FFF2-40B4-BE49-F238E27FC236}">
                <a16:creationId xmlns:a16="http://schemas.microsoft.com/office/drawing/2014/main" id="{90A1188B-6051-E9B0-9C7A-010BFCE8CAE5}"/>
              </a:ext>
            </a:extLst>
          </p:cNvPr>
          <p:cNvSpPr txBox="1"/>
          <p:nvPr/>
        </p:nvSpPr>
        <p:spPr>
          <a:xfrm>
            <a:off x="634180" y="1383498"/>
            <a:ext cx="8285376" cy="4893647"/>
          </a:xfrm>
          <a:prstGeom prst="rect">
            <a:avLst/>
          </a:prstGeom>
          <a:noFill/>
        </p:spPr>
        <p:txBody>
          <a:bodyPr wrap="square">
            <a:spAutoFit/>
          </a:bodyPr>
          <a:lstStyle/>
          <a:p>
            <a:r>
              <a:rPr lang="en-US" b="1" dirty="0">
                <a:solidFill>
                  <a:schemeClr val="tx1"/>
                </a:solidFill>
              </a:rPr>
              <a:t>I</a:t>
            </a:r>
            <a:r>
              <a:rPr lang="en-IN" b="1" dirty="0">
                <a:solidFill>
                  <a:schemeClr val="tx1"/>
                </a:solidFill>
              </a:rPr>
              <a:t>ntegrated Model of MobileNetV3 &amp; VGG-16</a:t>
            </a:r>
            <a:r>
              <a:rPr lang="en-IN" dirty="0">
                <a:solidFill>
                  <a:schemeClr val="tx1"/>
                </a:solidFill>
              </a:rPr>
              <a:t>:</a:t>
            </a:r>
          </a:p>
          <a:p>
            <a:endParaRPr lang="en-IN" dirty="0">
              <a:solidFill>
                <a:schemeClr val="tx1"/>
              </a:solidFill>
            </a:endParaRPr>
          </a:p>
          <a:p>
            <a:r>
              <a:rPr lang="en-IN" sz="1800" b="1" u="sng" dirty="0">
                <a:solidFill>
                  <a:schemeClr val="tx1"/>
                </a:solidFill>
              </a:rPr>
              <a:t>Model Performance</a:t>
            </a:r>
            <a:r>
              <a:rPr lang="en-IN" sz="1800" dirty="0">
                <a:solidFill>
                  <a:schemeClr val="tx1"/>
                </a:solidFill>
              </a:rPr>
              <a:t>: The integrated model combining MobileNetV3 and VGG-16 demonstrated a high validation accuracy and low validation loss, reflecting its strong classification ability in medicinal plant identification.</a:t>
            </a:r>
          </a:p>
          <a:p>
            <a:pPr>
              <a:buFont typeface="Arial" panose="020B0604020202020204" pitchFamily="34" charset="0"/>
              <a:buChar char="•"/>
            </a:pPr>
            <a:r>
              <a:rPr lang="en-IN" sz="1800" b="1" dirty="0">
                <a:solidFill>
                  <a:schemeClr val="tx1"/>
                </a:solidFill>
              </a:rPr>
              <a:t>Validation Loss</a:t>
            </a:r>
            <a:r>
              <a:rPr lang="en-IN" sz="1800" dirty="0">
                <a:solidFill>
                  <a:schemeClr val="tx1"/>
                </a:solidFill>
              </a:rPr>
              <a:t>: 0.355</a:t>
            </a:r>
          </a:p>
          <a:p>
            <a:pPr>
              <a:buFont typeface="Arial" panose="020B0604020202020204" pitchFamily="34" charset="0"/>
              <a:buChar char="•"/>
            </a:pPr>
            <a:r>
              <a:rPr lang="en-IN" sz="1800" b="1" dirty="0">
                <a:solidFill>
                  <a:schemeClr val="tx1"/>
                </a:solidFill>
              </a:rPr>
              <a:t>Validation Accuracy</a:t>
            </a:r>
            <a:r>
              <a:rPr lang="en-IN" sz="1800" dirty="0">
                <a:solidFill>
                  <a:schemeClr val="tx1"/>
                </a:solidFill>
              </a:rPr>
              <a:t>: 95.14%</a:t>
            </a:r>
          </a:p>
          <a:p>
            <a:endParaRPr lang="en-IN" sz="1800" dirty="0">
              <a:solidFill>
                <a:schemeClr val="tx1"/>
              </a:solidFill>
            </a:endParaRPr>
          </a:p>
          <a:p>
            <a:r>
              <a:rPr lang="en-IN" sz="1800" b="1" u="sng" dirty="0">
                <a:solidFill>
                  <a:schemeClr val="tx1"/>
                </a:solidFill>
              </a:rPr>
              <a:t>Classification Metrics</a:t>
            </a:r>
            <a:r>
              <a:rPr lang="en-IN" sz="1800" dirty="0">
                <a:solidFill>
                  <a:schemeClr val="tx1"/>
                </a:solidFill>
              </a:rPr>
              <a:t>:</a:t>
            </a:r>
          </a:p>
          <a:p>
            <a:pPr>
              <a:buFont typeface="Arial" panose="020B0604020202020204" pitchFamily="34" charset="0"/>
              <a:buChar char="•"/>
            </a:pPr>
            <a:r>
              <a:rPr lang="en-IN" sz="1800" b="1" dirty="0">
                <a:solidFill>
                  <a:schemeClr val="tx1"/>
                </a:solidFill>
              </a:rPr>
              <a:t>Precision, Recall, and F1-Score</a:t>
            </a:r>
            <a:r>
              <a:rPr lang="en-IN" sz="1800" dirty="0">
                <a:solidFill>
                  <a:schemeClr val="tx1"/>
                </a:solidFill>
              </a:rPr>
              <a:t>: The model achieved excellent precision, recall, and F1-scores for most plant categories, particularly with Sandalwood, Guava, Indian Beech, Tulsi, </a:t>
            </a:r>
            <a:r>
              <a:rPr lang="en-IN" sz="1800" dirty="0" err="1">
                <a:solidFill>
                  <a:schemeClr val="tx1"/>
                </a:solidFill>
              </a:rPr>
              <a:t>Parijata</a:t>
            </a:r>
            <a:r>
              <a:rPr lang="en-IN" sz="1800" dirty="0">
                <a:solidFill>
                  <a:schemeClr val="tx1"/>
                </a:solidFill>
              </a:rPr>
              <a:t>, Jasmine, Indian Mustard, Basale, and Neem species, which all scored 1.00 in multiple metrics.</a:t>
            </a:r>
          </a:p>
          <a:p>
            <a:pPr>
              <a:buFont typeface="Arial" panose="020B0604020202020204" pitchFamily="34" charset="0"/>
              <a:buChar char="•"/>
            </a:pPr>
            <a:r>
              <a:rPr lang="en-IN" sz="1800" b="1" dirty="0">
                <a:solidFill>
                  <a:schemeClr val="tx1"/>
                </a:solidFill>
              </a:rPr>
              <a:t>Overall Accuracy</a:t>
            </a:r>
            <a:r>
              <a:rPr lang="en-IN" sz="1800" dirty="0">
                <a:solidFill>
                  <a:schemeClr val="tx1"/>
                </a:solidFill>
              </a:rPr>
              <a:t>: 96% across 247 samples.</a:t>
            </a:r>
          </a:p>
          <a:p>
            <a:endParaRPr lang="en-IN" dirty="0"/>
          </a:p>
          <a:p>
            <a:endParaRPr lang="en-IN" u="sng" dirty="0">
              <a:solidFill>
                <a:schemeClr val="tx1"/>
              </a:solidFill>
            </a:endParaRPr>
          </a:p>
        </p:txBody>
      </p:sp>
    </p:spTree>
    <p:extLst>
      <p:ext uri="{BB962C8B-B14F-4D97-AF65-F5344CB8AC3E}">
        <p14:creationId xmlns:p14="http://schemas.microsoft.com/office/powerpoint/2010/main" val="262997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0E351-C5F8-B9CB-03EC-7A44EBD0DDE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45198A-6B12-3D69-1A7E-34E91DD96DE8}"/>
              </a:ext>
            </a:extLst>
          </p:cNvPr>
          <p:cNvSpPr txBox="1"/>
          <p:nvPr/>
        </p:nvSpPr>
        <p:spPr>
          <a:xfrm>
            <a:off x="2957587" y="730640"/>
            <a:ext cx="3638562" cy="461665"/>
          </a:xfrm>
          <a:prstGeom prst="rect">
            <a:avLst/>
          </a:prstGeom>
          <a:noFill/>
        </p:spPr>
        <p:txBody>
          <a:bodyPr wrap="square">
            <a:spAutoFit/>
          </a:bodyPr>
          <a:lstStyle/>
          <a:p>
            <a:r>
              <a:rPr lang="en-IN" b="1" dirty="0"/>
              <a:t>Results of Proposed Work</a:t>
            </a:r>
            <a:endParaRPr lang="en-IN" dirty="0"/>
          </a:p>
        </p:txBody>
      </p:sp>
      <p:pic>
        <p:nvPicPr>
          <p:cNvPr id="1028" name="Picture 4">
            <a:extLst>
              <a:ext uri="{FF2B5EF4-FFF2-40B4-BE49-F238E27FC236}">
                <a16:creationId xmlns:a16="http://schemas.microsoft.com/office/drawing/2014/main" id="{861FC3A0-28D9-5CAB-1DDF-E80D68EB1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285578"/>
            <a:ext cx="80581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7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667433" y="2844225"/>
            <a:ext cx="2359742" cy="584775"/>
          </a:xfrm>
          <a:prstGeom prst="rect">
            <a:avLst/>
          </a:prstGeom>
          <a:noFill/>
        </p:spPr>
        <p:txBody>
          <a:bodyPr wrap="square">
            <a:spAutoFit/>
          </a:bodyPr>
          <a:lstStyle/>
          <a:p>
            <a:r>
              <a:rPr lang="en-IN" sz="3200" b="1" dirty="0">
                <a:solidFill>
                  <a:srgbClr val="00B050"/>
                </a:solidFill>
              </a:rPr>
              <a:t>Conclusion</a:t>
            </a:r>
            <a:endParaRPr lang="en-IN" sz="3200" dirty="0">
              <a:solidFill>
                <a:srgbClr val="00B050"/>
              </a:solidFill>
            </a:endParaRPr>
          </a:p>
        </p:txBody>
      </p:sp>
    </p:spTree>
    <p:extLst>
      <p:ext uri="{BB962C8B-B14F-4D97-AF65-F5344CB8AC3E}">
        <p14:creationId xmlns:p14="http://schemas.microsoft.com/office/powerpoint/2010/main" val="2613558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5343EA08-AB9D-FF4C-DD37-465B332AEDDC}"/>
              </a:ext>
            </a:extLst>
          </p:cNvPr>
          <p:cNvSpPr txBox="1"/>
          <p:nvPr/>
        </p:nvSpPr>
        <p:spPr>
          <a:xfrm>
            <a:off x="3798794" y="811323"/>
            <a:ext cx="1678641" cy="461665"/>
          </a:xfrm>
          <a:prstGeom prst="rect">
            <a:avLst/>
          </a:prstGeom>
          <a:noFill/>
        </p:spPr>
        <p:txBody>
          <a:bodyPr wrap="square">
            <a:spAutoFit/>
          </a:bodyPr>
          <a:lstStyle/>
          <a:p>
            <a:r>
              <a:rPr lang="en-IN" b="1" dirty="0"/>
              <a:t>Conclusion </a:t>
            </a:r>
            <a:endParaRPr lang="en-IN" dirty="0"/>
          </a:p>
        </p:txBody>
      </p:sp>
      <p:sp>
        <p:nvSpPr>
          <p:cNvPr id="5" name="TextBox 4">
            <a:extLst>
              <a:ext uri="{FF2B5EF4-FFF2-40B4-BE49-F238E27FC236}">
                <a16:creationId xmlns:a16="http://schemas.microsoft.com/office/drawing/2014/main" id="{E9B2B284-E005-87F2-B746-856FA1F3FB19}"/>
              </a:ext>
            </a:extLst>
          </p:cNvPr>
          <p:cNvSpPr txBox="1"/>
          <p:nvPr/>
        </p:nvSpPr>
        <p:spPr>
          <a:xfrm>
            <a:off x="756580" y="1608619"/>
            <a:ext cx="7763068" cy="4524315"/>
          </a:xfrm>
          <a:prstGeom prst="rect">
            <a:avLst/>
          </a:prstGeom>
          <a:noFill/>
        </p:spPr>
        <p:txBody>
          <a:bodyPr wrap="square">
            <a:spAutoFit/>
          </a:bodyPr>
          <a:lstStyle/>
          <a:p>
            <a:pPr algn="just"/>
            <a:r>
              <a:rPr lang="en-US" sz="1800" dirty="0">
                <a:solidFill>
                  <a:schemeClr val="tx1"/>
                </a:solidFill>
              </a:rPr>
              <a:t>The reviewed research papers utilize various methodologies and deep learning algorithms for medicinal plant identification, primarily focusing on Convolutional Neural Networks (CNNs) and transfer learning techniques to achieve high classification accuracy. Here’s a synthesis of the methodologies, algorithms, and potential improvements that are common across the above studies:</a:t>
            </a:r>
          </a:p>
          <a:p>
            <a:pPr algn="just"/>
            <a:r>
              <a:rPr lang="en-IN" sz="1800" b="1" dirty="0"/>
              <a:t>Convolutional Neural Network</a:t>
            </a:r>
            <a:r>
              <a:rPr lang="en-IN" sz="1800" dirty="0"/>
              <a:t>:</a:t>
            </a:r>
            <a:r>
              <a:rPr lang="en-US" sz="1800" dirty="0">
                <a:solidFill>
                  <a:schemeClr val="tx1"/>
                </a:solidFill>
              </a:rPr>
              <a:t>CNNs automatically capture and learn complex patterns like texture, shape, and color in plant images, making them ideal for identifying medicinal plants with intricate appearances</a:t>
            </a:r>
            <a:r>
              <a:rPr lang="en-US" sz="1800" dirty="0"/>
              <a:t>.</a:t>
            </a:r>
          </a:p>
          <a:p>
            <a:pPr algn="just"/>
            <a:r>
              <a:rPr lang="en-IN" sz="1800" b="1" dirty="0"/>
              <a:t>Image Pre-processing and Data Augmentation</a:t>
            </a:r>
            <a:r>
              <a:rPr lang="en-IN" sz="1800" dirty="0"/>
              <a:t>:</a:t>
            </a:r>
            <a:r>
              <a:rPr lang="en-US" sz="1800" dirty="0">
                <a:solidFill>
                  <a:schemeClr val="tx1"/>
                </a:solidFill>
              </a:rPr>
              <a:t>All studies emphasize pre-processing techniques (such as resizing, normalization) to maintain consistency in image quality. Data augmentation techniques, including rotation, flipping, and scaling, are widely applied to increase dataset variety and prevent overfitting, making the models more robust.</a:t>
            </a:r>
            <a:endParaRPr lang="en-IN" sz="1800" dirty="0">
              <a:solidFill>
                <a:schemeClr val="tx1"/>
              </a:solidFill>
            </a:endParaRPr>
          </a:p>
          <a:p>
            <a:pPr algn="just"/>
            <a:r>
              <a:rPr lang="en-IN" sz="1800" b="1" dirty="0"/>
              <a:t>Dataset and User Interface Integration</a:t>
            </a:r>
            <a:r>
              <a:rPr lang="en-IN" sz="1800" dirty="0"/>
              <a:t>:</a:t>
            </a:r>
            <a:r>
              <a:rPr lang="en-US" sz="1800" dirty="0"/>
              <a:t> </a:t>
            </a:r>
            <a:r>
              <a:rPr lang="en-US" sz="1800" dirty="0">
                <a:solidFill>
                  <a:schemeClr val="tx1"/>
                </a:solidFill>
              </a:rPr>
              <a:t>Dataset collection from multiple sources, including botanical gardens, herbaria, and online resources, forms the foundation of training in these studies.</a:t>
            </a:r>
            <a:endParaRPr lang="en-IN" sz="1800" dirty="0">
              <a:solidFill>
                <a:schemeClr val="tx1"/>
              </a:solidFill>
            </a:endParaRPr>
          </a:p>
        </p:txBody>
      </p:sp>
    </p:spTree>
    <p:extLst>
      <p:ext uri="{BB962C8B-B14F-4D97-AF65-F5344CB8AC3E}">
        <p14:creationId xmlns:p14="http://schemas.microsoft.com/office/powerpoint/2010/main" val="149008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93EF4-2566-9062-A477-CD4FC416DB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D1D366-C7D9-3F37-2293-10F1706DD8F4}"/>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E721116A-CB08-9FDE-8662-0FCDFD15C529}"/>
              </a:ext>
            </a:extLst>
          </p:cNvPr>
          <p:cNvSpPr txBox="1"/>
          <p:nvPr/>
        </p:nvSpPr>
        <p:spPr>
          <a:xfrm>
            <a:off x="3798794" y="811323"/>
            <a:ext cx="1678641" cy="461665"/>
          </a:xfrm>
          <a:prstGeom prst="rect">
            <a:avLst/>
          </a:prstGeom>
          <a:noFill/>
        </p:spPr>
        <p:txBody>
          <a:bodyPr wrap="square">
            <a:spAutoFit/>
          </a:bodyPr>
          <a:lstStyle/>
          <a:p>
            <a:r>
              <a:rPr lang="en-IN" b="1" dirty="0"/>
              <a:t>Conclusion </a:t>
            </a:r>
            <a:endParaRPr lang="en-IN" dirty="0"/>
          </a:p>
        </p:txBody>
      </p:sp>
      <p:sp>
        <p:nvSpPr>
          <p:cNvPr id="5" name="TextBox 4">
            <a:extLst>
              <a:ext uri="{FF2B5EF4-FFF2-40B4-BE49-F238E27FC236}">
                <a16:creationId xmlns:a16="http://schemas.microsoft.com/office/drawing/2014/main" id="{6C35726E-F655-EB8B-9032-DD0DC47C7FB1}"/>
              </a:ext>
            </a:extLst>
          </p:cNvPr>
          <p:cNvSpPr txBox="1"/>
          <p:nvPr/>
        </p:nvSpPr>
        <p:spPr>
          <a:xfrm>
            <a:off x="756580" y="1450677"/>
            <a:ext cx="7763068" cy="5016758"/>
          </a:xfrm>
          <a:prstGeom prst="rect">
            <a:avLst/>
          </a:prstGeom>
          <a:noFill/>
        </p:spPr>
        <p:txBody>
          <a:bodyPr wrap="square">
            <a:spAutoFit/>
          </a:bodyPr>
          <a:lstStyle/>
          <a:p>
            <a:pPr algn="just"/>
            <a:r>
              <a:rPr lang="en-US" sz="1800" dirty="0">
                <a:solidFill>
                  <a:schemeClr val="tx1"/>
                </a:solidFill>
              </a:rPr>
              <a:t>In this study, we implemented a hybrid deep learning model by integrating MobileNetV3 and VGG16 for medicinal plant leaf identification. Using a dataset containing 20 classes of leaf species with 1200 images, our model achieved a remarkable accuracy of 97%. This high level of accuracy demonstrates the effectiveness of our integrated approach, leveraging MobileNetV3's efficiency with VGG16's robust feature extraction capabilities.</a:t>
            </a:r>
          </a:p>
          <a:p>
            <a:pPr algn="just"/>
            <a:endParaRPr lang="en-US" sz="1400" dirty="0">
              <a:solidFill>
                <a:schemeClr val="tx1"/>
              </a:solidFill>
            </a:endParaRPr>
          </a:p>
          <a:p>
            <a:r>
              <a:rPr lang="en-US" sz="1800" dirty="0">
                <a:solidFill>
                  <a:schemeClr val="tx1"/>
                </a:solidFill>
              </a:rPr>
              <a:t>The integrated model exhibits several advantages:</a:t>
            </a:r>
          </a:p>
          <a:p>
            <a:pPr marL="285750" indent="-285750">
              <a:buFont typeface="Arial" panose="020B0604020202020204" pitchFamily="34" charset="0"/>
              <a:buChar char="•"/>
            </a:pPr>
            <a:r>
              <a:rPr lang="en-US" sz="1800" b="1" dirty="0">
                <a:solidFill>
                  <a:srgbClr val="080195"/>
                </a:solidFill>
              </a:rPr>
              <a:t>High Accuracy</a:t>
            </a:r>
            <a:r>
              <a:rPr lang="en-US" sz="1800" dirty="0">
                <a:solidFill>
                  <a:schemeClr val="tx1"/>
                </a:solidFill>
              </a:rPr>
              <a:t>: The combined features from MobileNetV3 and VGG16 improve classification accuracy, especially on complex, multiclass datasets like medicinal plants.</a:t>
            </a:r>
          </a:p>
          <a:p>
            <a:pPr marL="285750" indent="-285750">
              <a:buFont typeface="Arial" panose="020B0604020202020204" pitchFamily="34" charset="0"/>
              <a:buChar char="•"/>
            </a:pPr>
            <a:r>
              <a:rPr lang="en-US" sz="1800" b="1" dirty="0">
                <a:solidFill>
                  <a:srgbClr val="080195"/>
                </a:solidFill>
              </a:rPr>
              <a:t>Model Efficiency</a:t>
            </a:r>
            <a:r>
              <a:rPr lang="en-US" sz="1800" dirty="0">
                <a:solidFill>
                  <a:schemeClr val="tx1"/>
                </a:solidFill>
              </a:rPr>
              <a:t>: By freezing the pre-trained layers of both models, we reduced computational complexity while preserving their feature extraction strengths, making the model effective for practical deployment.</a:t>
            </a:r>
          </a:p>
          <a:p>
            <a:pPr marL="285750" indent="-285750">
              <a:buFont typeface="Arial" panose="020B0604020202020204" pitchFamily="34" charset="0"/>
              <a:buChar char="•"/>
            </a:pPr>
            <a:r>
              <a:rPr lang="en-US" sz="1800" b="1" dirty="0">
                <a:solidFill>
                  <a:srgbClr val="080195"/>
                </a:solidFill>
              </a:rPr>
              <a:t>Scalability</a:t>
            </a:r>
            <a:r>
              <a:rPr lang="en-US" sz="1800" dirty="0">
                <a:solidFill>
                  <a:schemeClr val="tx1"/>
                </a:solidFill>
              </a:rPr>
              <a:t>: The model architecture is versatile and can be extended to recognize additional leaf species, supporting broader applications in botanical research and medicinal plant identification.</a:t>
            </a:r>
          </a:p>
          <a:p>
            <a:pPr algn="just"/>
            <a:endParaRPr lang="en-IN" sz="1800" dirty="0">
              <a:solidFill>
                <a:schemeClr val="tx1"/>
              </a:solidFill>
            </a:endParaRPr>
          </a:p>
        </p:txBody>
      </p:sp>
    </p:spTree>
    <p:extLst>
      <p:ext uri="{BB962C8B-B14F-4D97-AF65-F5344CB8AC3E}">
        <p14:creationId xmlns:p14="http://schemas.microsoft.com/office/powerpoint/2010/main" val="15492355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p:nvPr/>
        </p:nvSpPr>
        <p:spPr>
          <a:xfrm>
            <a:off x="3424517" y="815788"/>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 </a:t>
            </a:r>
            <a:endParaRPr/>
          </a:p>
        </p:txBody>
      </p:sp>
      <p:sp>
        <p:nvSpPr>
          <p:cNvPr id="253" name="Google Shape;253;p38"/>
          <p:cNvSpPr txBox="1"/>
          <p:nvPr/>
        </p:nvSpPr>
        <p:spPr>
          <a:xfrm>
            <a:off x="3798794" y="811323"/>
            <a:ext cx="167864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References</a:t>
            </a:r>
            <a:endParaRPr sz="2400">
              <a:solidFill>
                <a:srgbClr val="000066"/>
              </a:solidFill>
              <a:latin typeface="Times New Roman"/>
              <a:ea typeface="Times New Roman"/>
              <a:cs typeface="Times New Roman"/>
              <a:sym typeface="Times New Roman"/>
            </a:endParaRPr>
          </a:p>
        </p:txBody>
      </p:sp>
      <p:sp>
        <p:nvSpPr>
          <p:cNvPr id="254" name="Google Shape;254;p38"/>
          <p:cNvSpPr txBox="1"/>
          <p:nvPr/>
        </p:nvSpPr>
        <p:spPr>
          <a:xfrm>
            <a:off x="465431" y="1346767"/>
            <a:ext cx="8553796" cy="5957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222222"/>
              </a:buClr>
              <a:buSzPts val="1600"/>
              <a:buFont typeface="+mj-lt"/>
              <a:buAutoNum type="arabicPeriod"/>
            </a:pPr>
            <a:r>
              <a:rPr lang="en-US" sz="1600" b="0" dirty="0">
                <a:solidFill>
                  <a:srgbClr val="222222"/>
                </a:solidFill>
                <a:ea typeface="Times New Roman"/>
                <a:cs typeface="Times New Roman" panose="02020603050405020304" pitchFamily="18" charset="0"/>
                <a:sym typeface="Times New Roman"/>
              </a:rPr>
              <a:t>Girinath, S., </a:t>
            </a:r>
            <a:r>
              <a:rPr lang="en-US" sz="1600" b="0" dirty="0" err="1">
                <a:solidFill>
                  <a:srgbClr val="222222"/>
                </a:solidFill>
                <a:ea typeface="Times New Roman"/>
                <a:cs typeface="Times New Roman" panose="02020603050405020304" pitchFamily="18" charset="0"/>
                <a:sym typeface="Times New Roman"/>
              </a:rPr>
              <a:t>Neeraja</a:t>
            </a:r>
            <a:r>
              <a:rPr lang="en-US" sz="1600" b="0" dirty="0">
                <a:solidFill>
                  <a:srgbClr val="222222"/>
                </a:solidFill>
                <a:ea typeface="Times New Roman"/>
                <a:cs typeface="Times New Roman" panose="02020603050405020304" pitchFamily="18" charset="0"/>
                <a:sym typeface="Times New Roman"/>
              </a:rPr>
              <a:t>, P., Kumar, M. S., Kalyani, S., Mamatha, B. L., &amp; </a:t>
            </a:r>
            <a:r>
              <a:rPr lang="en-US" sz="1600" b="0" dirty="0" err="1">
                <a:solidFill>
                  <a:srgbClr val="222222"/>
                </a:solidFill>
                <a:ea typeface="Times New Roman"/>
                <a:cs typeface="Times New Roman" panose="02020603050405020304" pitchFamily="18" charset="0"/>
                <a:sym typeface="Times New Roman"/>
              </a:rPr>
              <a:t>GruhaLakshmi</a:t>
            </a:r>
            <a:r>
              <a:rPr lang="en-US" sz="1600" b="0" dirty="0">
                <a:solidFill>
                  <a:srgbClr val="222222"/>
                </a:solidFill>
                <a:ea typeface="Times New Roman"/>
                <a:cs typeface="Times New Roman" panose="02020603050405020304" pitchFamily="18" charset="0"/>
                <a:sym typeface="Times New Roman"/>
              </a:rPr>
              <a:t>, N. R. T. (2024, March). Real-Time Identification of Medicinal Plants Using Deep Learning Techniques. In 2024 International Conference on Trends in Quantum Computing and Emerging Business Technologies (pp. 1-5). IEEE</a:t>
            </a:r>
            <a:r>
              <a:rPr lang="en-US" sz="1600" b="0" dirty="0">
                <a:solidFill>
                  <a:srgbClr val="222222"/>
                </a:solidFill>
                <a:ea typeface="Arial"/>
                <a:cs typeface="Times New Roman" panose="02020603050405020304" pitchFamily="18" charset="0"/>
                <a:sym typeface="Arial"/>
              </a:rPr>
              <a:t>.</a:t>
            </a:r>
            <a:endParaRPr sz="1600" b="0" dirty="0">
              <a:solidFill>
                <a:srgbClr val="222222"/>
              </a:solidFill>
              <a:ea typeface="Times New Roman"/>
              <a:cs typeface="Times New Roman" panose="02020603050405020304" pitchFamily="18" charset="0"/>
              <a:sym typeface="Times New Roman"/>
            </a:endParaRPr>
          </a:p>
          <a:p>
            <a:pPr marL="342900" marR="0" lvl="0" indent="-342900" algn="just" rtl="0">
              <a:lnSpc>
                <a:spcPct val="150000"/>
              </a:lnSpc>
              <a:spcBef>
                <a:spcPts val="0"/>
              </a:spcBef>
              <a:spcAft>
                <a:spcPts val="0"/>
              </a:spcAft>
              <a:buClr>
                <a:srgbClr val="222222"/>
              </a:buClr>
              <a:buSzPts val="1600"/>
              <a:buFont typeface="+mj-lt"/>
              <a:buAutoNum type="arabicPeriod"/>
            </a:pPr>
            <a:r>
              <a:rPr lang="en-US" sz="1600" b="0" dirty="0">
                <a:solidFill>
                  <a:srgbClr val="222222"/>
                </a:solidFill>
                <a:ea typeface="Times New Roman"/>
                <a:cs typeface="Times New Roman" panose="02020603050405020304" pitchFamily="18" charset="0"/>
                <a:sym typeface="Times New Roman"/>
              </a:rPr>
              <a:t>Kumar, P., &amp; Kumar, V. (2024, March). CNN and Edge-based Segmentation for the Identification of Medicinal Plants. In 2024 5th International Conference on Intelligent Communication Technologies and Virtual Mobile Networks (ICICV) (pp. 89-94). IEEE</a:t>
            </a:r>
            <a:r>
              <a:rPr lang="en-US" sz="1600" b="0" dirty="0">
                <a:solidFill>
                  <a:srgbClr val="222222"/>
                </a:solidFill>
                <a:ea typeface="Arial"/>
                <a:cs typeface="Times New Roman" panose="02020603050405020304" pitchFamily="18" charset="0"/>
                <a:sym typeface="Arial"/>
              </a:rPr>
              <a:t>.</a:t>
            </a:r>
            <a:endParaRPr sz="1600" dirty="0">
              <a:cs typeface="Times New Roman" panose="02020603050405020304" pitchFamily="18" charset="0"/>
            </a:endParaRPr>
          </a:p>
          <a:p>
            <a:pPr marL="342900" marR="0" lvl="0" indent="-342900" algn="just" rtl="0">
              <a:lnSpc>
                <a:spcPct val="150000"/>
              </a:lnSpc>
              <a:spcBef>
                <a:spcPts val="0"/>
              </a:spcBef>
              <a:spcAft>
                <a:spcPts val="0"/>
              </a:spcAft>
              <a:buClr>
                <a:srgbClr val="222222"/>
              </a:buClr>
              <a:buSzPts val="1600"/>
              <a:buFont typeface="+mj-lt"/>
              <a:buAutoNum type="arabicPeriod"/>
            </a:pPr>
            <a:r>
              <a:rPr lang="en-US" sz="1600" dirty="0" err="1">
                <a:solidFill>
                  <a:srgbClr val="222222"/>
                </a:solidFill>
                <a:ea typeface="Times New Roman"/>
                <a:cs typeface="Times New Roman" panose="02020603050405020304" pitchFamily="18" charset="0"/>
                <a:sym typeface="Times New Roman"/>
              </a:rPr>
              <a:t>Giridharan</a:t>
            </a:r>
            <a:r>
              <a:rPr lang="en-US" sz="1600" dirty="0">
                <a:solidFill>
                  <a:srgbClr val="222222"/>
                </a:solidFill>
                <a:ea typeface="Times New Roman"/>
                <a:cs typeface="Times New Roman" panose="02020603050405020304" pitchFamily="18" charset="0"/>
                <a:sym typeface="Times New Roman"/>
              </a:rPr>
              <a:t>, N., </a:t>
            </a:r>
            <a:r>
              <a:rPr lang="en-US" sz="1600" dirty="0" err="1">
                <a:solidFill>
                  <a:srgbClr val="222222"/>
                </a:solidFill>
                <a:ea typeface="Times New Roman"/>
                <a:cs typeface="Times New Roman" panose="02020603050405020304" pitchFamily="18" charset="0"/>
                <a:sym typeface="Times New Roman"/>
              </a:rPr>
              <a:t>Sulthana</a:t>
            </a:r>
            <a:r>
              <a:rPr lang="en-US" sz="1600" dirty="0">
                <a:solidFill>
                  <a:srgbClr val="222222"/>
                </a:solidFill>
                <a:ea typeface="Times New Roman"/>
                <a:cs typeface="Times New Roman" panose="02020603050405020304" pitchFamily="18" charset="0"/>
                <a:sym typeface="Times New Roman"/>
              </a:rPr>
              <a:t>, R. A., Mohanraj, R., &amp; Murugan, M. S. (2024, June). A Deep Learning Approach for Herbal Plant Detection and Recognition. In 2024 3rd International Conference on Applied Artificial Intelligence and Computing (ICAAIC) (pp. 343-347). IEEE.</a:t>
            </a:r>
            <a:endParaRPr sz="1600" dirty="0">
              <a:cs typeface="Times New Roman" panose="02020603050405020304" pitchFamily="18" charset="0"/>
            </a:endParaRPr>
          </a:p>
          <a:p>
            <a:pPr marL="342900" marR="0" lvl="0" indent="-342900" algn="just" rtl="0">
              <a:lnSpc>
                <a:spcPct val="150000"/>
              </a:lnSpc>
              <a:spcBef>
                <a:spcPts val="0"/>
              </a:spcBef>
              <a:spcAft>
                <a:spcPts val="0"/>
              </a:spcAft>
              <a:buClr>
                <a:schemeClr val="dk1"/>
              </a:buClr>
              <a:buSzPts val="1600"/>
              <a:buFont typeface="+mj-lt"/>
              <a:buAutoNum type="arabicPeriod"/>
            </a:pPr>
            <a:r>
              <a:rPr lang="en-US" sz="1600" dirty="0" err="1">
                <a:solidFill>
                  <a:schemeClr val="dk1"/>
                </a:solidFill>
                <a:ea typeface="Times New Roman"/>
                <a:cs typeface="Times New Roman" panose="02020603050405020304" pitchFamily="18" charset="0"/>
                <a:sym typeface="Times New Roman"/>
              </a:rPr>
              <a:t>Rebekha</a:t>
            </a:r>
            <a:r>
              <a:rPr lang="en-US" sz="1600" dirty="0">
                <a:solidFill>
                  <a:schemeClr val="dk1"/>
                </a:solidFill>
                <a:ea typeface="Times New Roman"/>
                <a:cs typeface="Times New Roman" panose="02020603050405020304" pitchFamily="18" charset="0"/>
                <a:sym typeface="Times New Roman"/>
              </a:rPr>
              <a:t>, R., Eswaran, S., Hariharan, L., &amp; Manoj, A. (2024). Medicinal plant identification using machine learning algorithms. International Journal of Advanced Research in Science, Communication and Technology (IJARSCT), 4(8).</a:t>
            </a:r>
            <a:endParaRPr sz="1600" dirty="0">
              <a:cs typeface="Times New Roman" panose="02020603050405020304" pitchFamily="18" charset="0"/>
            </a:endParaRPr>
          </a:p>
          <a:p>
            <a:pPr marL="285750" marR="0" lvl="0" indent="-184150" algn="just" rtl="0">
              <a:lnSpc>
                <a:spcPct val="150000"/>
              </a:lnSpc>
              <a:spcBef>
                <a:spcPts val="0"/>
              </a:spcBef>
              <a:spcAft>
                <a:spcPts val="0"/>
              </a:spcAft>
              <a:buClr>
                <a:srgbClr val="000066"/>
              </a:buClr>
              <a:buSzPts val="1600"/>
              <a:buFont typeface="Noto Sans Symbols"/>
              <a:buNone/>
            </a:pPr>
            <a:endParaRPr sz="160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b="0" i="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b="0" i="0" dirty="0">
              <a:solidFill>
                <a:srgbClr val="22222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285D99-B979-B8AC-80BB-D645EF94E35E}"/>
              </a:ext>
            </a:extLst>
          </p:cNvPr>
          <p:cNvSpPr txBox="1"/>
          <p:nvPr/>
        </p:nvSpPr>
        <p:spPr>
          <a:xfrm>
            <a:off x="524434" y="863176"/>
            <a:ext cx="8095131" cy="5509200"/>
          </a:xfrm>
          <a:prstGeom prst="rect">
            <a:avLst/>
          </a:prstGeom>
          <a:noFill/>
        </p:spPr>
        <p:txBody>
          <a:bodyPr wrap="square" rtlCol="0">
            <a:spAutoFit/>
          </a:bodyPr>
          <a:lstStyle/>
          <a:p>
            <a:r>
              <a:rPr lang="en-US" b="1" dirty="0"/>
              <a:t>Overview of the proposed work  or Existing Work</a:t>
            </a:r>
          </a:p>
          <a:p>
            <a:endParaRPr lang="en-US" sz="1800" dirty="0"/>
          </a:p>
          <a:p>
            <a:r>
              <a:rPr lang="en-US" sz="1800" dirty="0">
                <a:solidFill>
                  <a:schemeClr val="tx1"/>
                </a:solidFill>
              </a:rPr>
              <a:t>Existing works in the field of medicinal plant identification using deep learning have explored various CNN-based methodologies to achieve accurate recognition. For instance, </a:t>
            </a:r>
            <a:r>
              <a:rPr lang="en-US" sz="1800" dirty="0" err="1">
                <a:solidFill>
                  <a:schemeClr val="tx1"/>
                </a:solidFill>
              </a:rPr>
              <a:t>Girinth</a:t>
            </a:r>
            <a:r>
              <a:rPr lang="en-US" sz="1800" dirty="0">
                <a:solidFill>
                  <a:schemeClr val="tx1"/>
                </a:solidFill>
              </a:rPr>
              <a:t> et al. (2024) employed a real-time CNN model to identify medicinal plants, achieving an accuracy of 90.5% on a targeted set of plant species. Their approach is notable for its real-time processing capabilities but is limited by the small dataset used, which may restrict the model's generalization to a broader variety of plants. Similarly, Giridhar et al. (2024) integrated transfer learning into a CNN framework to improve recognition performance, reaching an accuracy of 88.9%. While this approach benefits from the features learned in pre-trained models, it is constrained by the initial model's capabilities and the limited number of plant classes included. </a:t>
            </a:r>
            <a:r>
              <a:rPr lang="en-US" sz="1800" dirty="0" err="1">
                <a:solidFill>
                  <a:schemeClr val="tx1"/>
                </a:solidFill>
              </a:rPr>
              <a:t>Sharrab</a:t>
            </a:r>
            <a:r>
              <a:rPr lang="en-US" sz="1800" dirty="0">
                <a:solidFill>
                  <a:schemeClr val="tx1"/>
                </a:solidFill>
              </a:rPr>
              <a:t> et al. (2023) focused on augmenting their dataset to enhance a CNN model's learning, resulting in 85.3% accuracy, although it slightly lags behind the newer studies in terms of accuracy. This approach underlines the value of data augmentation in boosting performance, even with smaller datasets. Together, these studies demonstrate the potential of deep learning in medicinal plant identification while highlighting challenges such as dataset limitations and the need for broader generalization across plant species.</a:t>
            </a:r>
          </a:p>
        </p:txBody>
      </p:sp>
    </p:spTree>
    <p:extLst>
      <p:ext uri="{BB962C8B-B14F-4D97-AF65-F5344CB8AC3E}">
        <p14:creationId xmlns:p14="http://schemas.microsoft.com/office/powerpoint/2010/main" val="967035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3424517" y="815788"/>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 </a:t>
            </a:r>
            <a:endParaRPr/>
          </a:p>
        </p:txBody>
      </p:sp>
      <p:sp>
        <p:nvSpPr>
          <p:cNvPr id="260" name="Google Shape;260;p39"/>
          <p:cNvSpPr txBox="1"/>
          <p:nvPr/>
        </p:nvSpPr>
        <p:spPr>
          <a:xfrm>
            <a:off x="3798794" y="811323"/>
            <a:ext cx="167864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References</a:t>
            </a:r>
            <a:endParaRPr sz="2400">
              <a:solidFill>
                <a:srgbClr val="000066"/>
              </a:solidFill>
              <a:latin typeface="Times New Roman"/>
              <a:ea typeface="Times New Roman"/>
              <a:cs typeface="Times New Roman"/>
              <a:sym typeface="Times New Roman"/>
            </a:endParaRPr>
          </a:p>
        </p:txBody>
      </p:sp>
      <p:sp>
        <p:nvSpPr>
          <p:cNvPr id="261" name="Google Shape;261;p39"/>
          <p:cNvSpPr txBox="1"/>
          <p:nvPr/>
        </p:nvSpPr>
        <p:spPr>
          <a:xfrm>
            <a:off x="465431" y="1272988"/>
            <a:ext cx="8553796" cy="70172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222222"/>
              </a:buClr>
              <a:buSzPts val="1600"/>
              <a:buFont typeface="+mj-lt"/>
              <a:buAutoNum type="arabicPeriod" startAt="5"/>
            </a:pPr>
            <a:r>
              <a:rPr lang="en-US" sz="1800" b="0" dirty="0" err="1">
                <a:solidFill>
                  <a:srgbClr val="222222"/>
                </a:solidFill>
                <a:latin typeface="Times New Roman"/>
                <a:ea typeface="Times New Roman"/>
                <a:cs typeface="Times New Roman"/>
                <a:sym typeface="Times New Roman"/>
              </a:rPr>
              <a:t>Sharrab</a:t>
            </a:r>
            <a:r>
              <a:rPr lang="en-US" sz="1800" b="0" dirty="0">
                <a:solidFill>
                  <a:srgbClr val="222222"/>
                </a:solidFill>
                <a:latin typeface="Times New Roman"/>
                <a:ea typeface="Times New Roman"/>
                <a:cs typeface="Times New Roman"/>
                <a:sym typeface="Times New Roman"/>
              </a:rPr>
              <a:t>, Y., Al-</a:t>
            </a:r>
            <a:r>
              <a:rPr lang="en-US" sz="1800" b="0" dirty="0" err="1">
                <a:solidFill>
                  <a:srgbClr val="222222"/>
                </a:solidFill>
                <a:latin typeface="Times New Roman"/>
                <a:ea typeface="Times New Roman"/>
                <a:cs typeface="Times New Roman"/>
                <a:sym typeface="Times New Roman"/>
              </a:rPr>
              <a:t>Fraihat</a:t>
            </a:r>
            <a:r>
              <a:rPr lang="en-US" sz="1800" b="0" dirty="0">
                <a:solidFill>
                  <a:srgbClr val="222222"/>
                </a:solidFill>
                <a:latin typeface="Times New Roman"/>
                <a:ea typeface="Times New Roman"/>
                <a:cs typeface="Times New Roman"/>
                <a:sym typeface="Times New Roman"/>
              </a:rPr>
              <a:t>, D., Tarawneh, M., &amp; Sharieh, A. (2023, June). Medicinal plants recognition using deep learning. In 2023 International Conference on Multimedia Computing, Networking and Applications (MCNA) (pp. 116-122). IEEE.</a:t>
            </a:r>
            <a:endParaRPr sz="1800" dirty="0">
              <a:solidFill>
                <a:srgbClr val="222222"/>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222222"/>
              </a:buClr>
              <a:buSzPts val="1600"/>
              <a:buFont typeface="+mj-lt"/>
              <a:buAutoNum type="arabicPeriod" startAt="5"/>
            </a:pPr>
            <a:r>
              <a:rPr lang="en-US" sz="1800" b="0" dirty="0">
                <a:solidFill>
                  <a:srgbClr val="222222"/>
                </a:solidFill>
                <a:latin typeface="Times New Roman"/>
                <a:ea typeface="Times New Roman"/>
                <a:cs typeface="Times New Roman"/>
                <a:sym typeface="Times New Roman"/>
              </a:rPr>
              <a:t>Kavitha, S., Kumar, T. S., Naresh, E., Kilmany, V. H., Bamane, K. D., &amp; Pareek, P. K. (2023). Medicinal Plant Identification in Real-Time Using Deep Learning Model. SN Computer Science, 5(1), 73.</a:t>
            </a:r>
            <a:endParaRPr sz="1800" dirty="0"/>
          </a:p>
          <a:p>
            <a:pPr marL="342900" marR="0" lvl="0" indent="-342900" algn="just" rtl="0">
              <a:lnSpc>
                <a:spcPct val="150000"/>
              </a:lnSpc>
              <a:spcBef>
                <a:spcPts val="0"/>
              </a:spcBef>
              <a:spcAft>
                <a:spcPts val="0"/>
              </a:spcAft>
              <a:buClr>
                <a:srgbClr val="222222"/>
              </a:buClr>
              <a:buSzPts val="1600"/>
              <a:buFont typeface="+mj-lt"/>
              <a:buAutoNum type="arabicPeriod" startAt="5"/>
            </a:pPr>
            <a:r>
              <a:rPr lang="en-US" sz="1800" b="0" dirty="0">
                <a:solidFill>
                  <a:srgbClr val="222222"/>
                </a:solidFill>
                <a:latin typeface="Times New Roman"/>
                <a:ea typeface="Times New Roman"/>
                <a:cs typeface="Times New Roman"/>
                <a:sym typeface="Times New Roman"/>
              </a:rPr>
              <a:t>Saunshi, G., Chini, S., Ganvatkar, P., &amp; Nayak, R. (2023, October). Identification and Classification of Medicinal Leaves and their Medicinal Values. In 2023 4th IEEE Global Conference for Advancement in Technology (GCAT) (pp. 1-4). IEEE.</a:t>
            </a:r>
            <a:endParaRPr sz="1800" dirty="0"/>
          </a:p>
          <a:p>
            <a:pPr marL="342900" marR="0" lvl="0" indent="-342900" algn="just" rtl="0">
              <a:lnSpc>
                <a:spcPct val="150000"/>
              </a:lnSpc>
              <a:spcBef>
                <a:spcPts val="0"/>
              </a:spcBef>
              <a:spcAft>
                <a:spcPts val="0"/>
              </a:spcAft>
              <a:buClr>
                <a:srgbClr val="222222"/>
              </a:buClr>
              <a:buSzPts val="1600"/>
              <a:buFont typeface="+mj-lt"/>
              <a:buAutoNum type="arabicPeriod" startAt="5"/>
            </a:pPr>
            <a:r>
              <a:rPr lang="en-US" sz="1800" b="0" dirty="0">
                <a:solidFill>
                  <a:srgbClr val="222222"/>
                </a:solidFill>
                <a:latin typeface="Times New Roman"/>
                <a:ea typeface="Times New Roman"/>
                <a:cs typeface="Times New Roman"/>
                <a:sym typeface="Times New Roman"/>
              </a:rPr>
              <a:t>Salian, P., Shrisha, H. S., Salian, S., &amp; Karthik, K. (2023, November). MPInet: Medicinal Plants Identification using Deep Learning. In 2023 7th International Conference on Electronics, Communication and Aerospace Technology (ICECA) (pp. 654-657). IEEE.</a:t>
            </a:r>
            <a:endParaRPr sz="1800" dirty="0">
              <a:solidFill>
                <a:schemeClr val="dk1"/>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5"/>
            </a:pPr>
            <a:endParaRPr sz="1800" b="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b="0" i="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b="0" i="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dirty="0">
              <a:solidFill>
                <a:srgbClr val="000066"/>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p:nvPr/>
        </p:nvSpPr>
        <p:spPr>
          <a:xfrm>
            <a:off x="3424517" y="815788"/>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 </a:t>
            </a:r>
            <a:endParaRPr/>
          </a:p>
        </p:txBody>
      </p:sp>
      <p:sp>
        <p:nvSpPr>
          <p:cNvPr id="267" name="Google Shape;267;p40"/>
          <p:cNvSpPr txBox="1"/>
          <p:nvPr/>
        </p:nvSpPr>
        <p:spPr>
          <a:xfrm>
            <a:off x="3798794" y="811323"/>
            <a:ext cx="167864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References</a:t>
            </a:r>
            <a:endParaRPr sz="2400">
              <a:solidFill>
                <a:srgbClr val="000066"/>
              </a:solidFill>
              <a:latin typeface="Times New Roman"/>
              <a:ea typeface="Times New Roman"/>
              <a:cs typeface="Times New Roman"/>
              <a:sym typeface="Times New Roman"/>
            </a:endParaRPr>
          </a:p>
        </p:txBody>
      </p:sp>
      <p:sp>
        <p:nvSpPr>
          <p:cNvPr id="268" name="Google Shape;268;p40"/>
          <p:cNvSpPr txBox="1"/>
          <p:nvPr/>
        </p:nvSpPr>
        <p:spPr>
          <a:xfrm>
            <a:off x="465431" y="1272988"/>
            <a:ext cx="8553796" cy="521873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222222"/>
              </a:buClr>
              <a:buSzPts val="1600"/>
              <a:buFont typeface="+mj-lt"/>
              <a:buAutoNum type="arabicPeriod" startAt="9"/>
            </a:pPr>
            <a:r>
              <a:rPr lang="en-US" sz="1600" b="0" dirty="0" err="1">
                <a:solidFill>
                  <a:srgbClr val="222222"/>
                </a:solidFill>
                <a:latin typeface="Times New Roman"/>
                <a:ea typeface="Times New Roman"/>
                <a:cs typeface="Times New Roman"/>
                <a:sym typeface="Times New Roman"/>
              </a:rPr>
              <a:t>Chamanth</a:t>
            </a:r>
            <a:r>
              <a:rPr lang="en-US" sz="1600" b="0" dirty="0">
                <a:solidFill>
                  <a:srgbClr val="222222"/>
                </a:solidFill>
                <a:latin typeface="Times New Roman"/>
                <a:ea typeface="Times New Roman"/>
                <a:cs typeface="Times New Roman"/>
                <a:sym typeface="Times New Roman"/>
              </a:rPr>
              <a:t>, S., Begam, M. F., Chandan, N. S., &amp; Girish, G. S. (2023, December). Medicinal Plants Attribute Detection by Deep learning Image Processing Techniques. In 2023 4th International Conference on Communication, Computing and Industry 6.0 (C216) (pp. 1-5). IEEE</a:t>
            </a:r>
            <a:endParaRPr sz="1600" b="0" dirty="0">
              <a:solidFill>
                <a:srgbClr val="222222"/>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222222"/>
              </a:buClr>
              <a:buSzPts val="1600"/>
              <a:buFont typeface="+mj-lt"/>
              <a:buAutoNum type="arabicPeriod" startAt="9"/>
            </a:pPr>
            <a:r>
              <a:rPr lang="en-US" sz="1600" b="0" dirty="0">
                <a:solidFill>
                  <a:srgbClr val="222222"/>
                </a:solidFill>
                <a:latin typeface="Times New Roman"/>
                <a:ea typeface="Times New Roman"/>
                <a:cs typeface="Times New Roman"/>
                <a:sym typeface="Times New Roman"/>
              </a:rPr>
              <a:t>Rao, R. U., </a:t>
            </a:r>
            <a:r>
              <a:rPr lang="en-US" sz="1600" b="0" dirty="0" err="1">
                <a:solidFill>
                  <a:srgbClr val="222222"/>
                </a:solidFill>
                <a:latin typeface="Times New Roman"/>
                <a:ea typeface="Times New Roman"/>
                <a:cs typeface="Times New Roman"/>
                <a:sym typeface="Times New Roman"/>
              </a:rPr>
              <a:t>Lahari</a:t>
            </a:r>
            <a:r>
              <a:rPr lang="en-US" sz="1600" b="0" dirty="0">
                <a:solidFill>
                  <a:srgbClr val="222222"/>
                </a:solidFill>
                <a:latin typeface="Times New Roman"/>
                <a:ea typeface="Times New Roman"/>
                <a:cs typeface="Times New Roman"/>
                <a:sym typeface="Times New Roman"/>
              </a:rPr>
              <a:t>, M. S., Sri, K. P., </a:t>
            </a:r>
            <a:r>
              <a:rPr lang="en-US" sz="1600" b="0" dirty="0" err="1">
                <a:solidFill>
                  <a:srgbClr val="222222"/>
                </a:solidFill>
                <a:latin typeface="Times New Roman"/>
                <a:ea typeface="Times New Roman"/>
                <a:cs typeface="Times New Roman"/>
                <a:sym typeface="Times New Roman"/>
              </a:rPr>
              <a:t>Srujana</a:t>
            </a:r>
            <a:r>
              <a:rPr lang="en-US" sz="1600" b="0" dirty="0">
                <a:solidFill>
                  <a:srgbClr val="222222"/>
                </a:solidFill>
                <a:latin typeface="Times New Roman"/>
                <a:ea typeface="Times New Roman"/>
                <a:cs typeface="Times New Roman"/>
                <a:sym typeface="Times New Roman"/>
              </a:rPr>
              <a:t>, K. Y., &amp; </a:t>
            </a:r>
            <a:r>
              <a:rPr lang="en-US" sz="1600" b="0" dirty="0" err="1">
                <a:solidFill>
                  <a:srgbClr val="222222"/>
                </a:solidFill>
                <a:latin typeface="Times New Roman"/>
                <a:ea typeface="Times New Roman"/>
                <a:cs typeface="Times New Roman"/>
                <a:sym typeface="Times New Roman"/>
              </a:rPr>
              <a:t>Yaswanth</a:t>
            </a:r>
            <a:r>
              <a:rPr lang="en-US" sz="1600" b="0" dirty="0">
                <a:solidFill>
                  <a:srgbClr val="222222"/>
                </a:solidFill>
                <a:latin typeface="Times New Roman"/>
                <a:ea typeface="Times New Roman"/>
                <a:cs typeface="Times New Roman"/>
                <a:sym typeface="Times New Roman"/>
              </a:rPr>
              <a:t>, D. (2022). Identification of medicinal plants using deep learning. Int J Res Appl Sci Eng Technol, 10, 306-22.</a:t>
            </a:r>
            <a:endParaRPr sz="1600" b="0" dirty="0">
              <a:solidFill>
                <a:srgbClr val="222222"/>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222222"/>
              </a:buClr>
              <a:buSzPts val="1600"/>
              <a:buFont typeface="+mj-lt"/>
              <a:buAutoNum type="arabicPeriod" startAt="9"/>
            </a:pPr>
            <a:r>
              <a:rPr lang="en-US" sz="1600" b="0" dirty="0" err="1">
                <a:solidFill>
                  <a:srgbClr val="222222"/>
                </a:solidFill>
                <a:latin typeface="Times New Roman"/>
                <a:ea typeface="Times New Roman"/>
                <a:cs typeface="Times New Roman"/>
                <a:sym typeface="Times New Roman"/>
              </a:rPr>
              <a:t>Abdollahi</a:t>
            </a:r>
            <a:r>
              <a:rPr lang="en-US" sz="1600" b="0" dirty="0">
                <a:solidFill>
                  <a:srgbClr val="222222"/>
                </a:solidFill>
                <a:latin typeface="Times New Roman"/>
                <a:ea typeface="Times New Roman"/>
                <a:cs typeface="Times New Roman"/>
                <a:sym typeface="Times New Roman"/>
              </a:rPr>
              <a:t>, J. (2022, February). Identification of medicinal plants in </a:t>
            </a:r>
            <a:r>
              <a:rPr lang="en-US" sz="1600" b="0" dirty="0" err="1">
                <a:solidFill>
                  <a:srgbClr val="222222"/>
                </a:solidFill>
                <a:latin typeface="Times New Roman"/>
                <a:ea typeface="Times New Roman"/>
                <a:cs typeface="Times New Roman"/>
                <a:sym typeface="Times New Roman"/>
              </a:rPr>
              <a:t>ardabil</a:t>
            </a:r>
            <a:r>
              <a:rPr lang="en-US" sz="1600" b="0" dirty="0">
                <a:solidFill>
                  <a:srgbClr val="222222"/>
                </a:solidFill>
                <a:latin typeface="Times New Roman"/>
                <a:ea typeface="Times New Roman"/>
                <a:cs typeface="Times New Roman"/>
                <a:sym typeface="Times New Roman"/>
              </a:rPr>
              <a:t> using deep learning: identification of medicinal plants using deep learning. In 2022 27th International computer conference, computer society of Iran (CSICC) (pp. 1-6). IEEE.</a:t>
            </a:r>
            <a:endParaRPr sz="1600" dirty="0"/>
          </a:p>
          <a:p>
            <a:pPr marL="342900" marR="0" lvl="0" indent="-342900" algn="just" rtl="0">
              <a:lnSpc>
                <a:spcPct val="150000"/>
              </a:lnSpc>
              <a:spcBef>
                <a:spcPts val="0"/>
              </a:spcBef>
              <a:spcAft>
                <a:spcPts val="0"/>
              </a:spcAft>
              <a:buClr>
                <a:srgbClr val="222222"/>
              </a:buClr>
              <a:buSzPts val="1600"/>
              <a:buFont typeface="+mj-lt"/>
              <a:buAutoNum type="arabicPeriod" startAt="9"/>
            </a:pPr>
            <a:r>
              <a:rPr lang="en-US" sz="1600" b="0" dirty="0" err="1">
                <a:solidFill>
                  <a:srgbClr val="222222"/>
                </a:solidFill>
                <a:latin typeface="Times New Roman"/>
                <a:ea typeface="Times New Roman"/>
                <a:cs typeface="Times New Roman"/>
                <a:sym typeface="Times New Roman"/>
              </a:rPr>
              <a:t>Geerthana</a:t>
            </a:r>
            <a:r>
              <a:rPr lang="en-US" sz="1600" b="0" dirty="0">
                <a:solidFill>
                  <a:srgbClr val="222222"/>
                </a:solidFill>
                <a:latin typeface="Times New Roman"/>
                <a:ea typeface="Times New Roman"/>
                <a:cs typeface="Times New Roman"/>
                <a:sym typeface="Times New Roman"/>
              </a:rPr>
              <a:t>, R., Nandhini, P., &amp; </a:t>
            </a:r>
            <a:r>
              <a:rPr lang="en-US" sz="1600" b="0" dirty="0" err="1">
                <a:solidFill>
                  <a:srgbClr val="222222"/>
                </a:solidFill>
                <a:latin typeface="Times New Roman"/>
                <a:ea typeface="Times New Roman"/>
                <a:cs typeface="Times New Roman"/>
                <a:sym typeface="Times New Roman"/>
              </a:rPr>
              <a:t>Suriyakala</a:t>
            </a:r>
            <a:r>
              <a:rPr lang="en-US" sz="1600" b="0" dirty="0">
                <a:solidFill>
                  <a:srgbClr val="222222"/>
                </a:solidFill>
                <a:latin typeface="Times New Roman"/>
                <a:ea typeface="Times New Roman"/>
                <a:cs typeface="Times New Roman"/>
                <a:sym typeface="Times New Roman"/>
              </a:rPr>
              <a:t>, R. (2021). Medicinal Plant Identification Using Deep Learning. International Research Journal on Advanced Science Hub, 3, 48-53.</a:t>
            </a:r>
            <a:endParaRPr sz="1600" dirty="0"/>
          </a:p>
          <a:p>
            <a:pPr marL="342900" marR="0" lvl="0" indent="-342900" algn="just" rtl="0">
              <a:lnSpc>
                <a:spcPct val="150000"/>
              </a:lnSpc>
              <a:spcBef>
                <a:spcPts val="0"/>
              </a:spcBef>
              <a:spcAft>
                <a:spcPts val="0"/>
              </a:spcAft>
              <a:buClr>
                <a:srgbClr val="222222"/>
              </a:buClr>
              <a:buSzPts val="1600"/>
              <a:buFont typeface="+mj-lt"/>
              <a:buAutoNum type="arabicPeriod" startAt="9"/>
            </a:pPr>
            <a:r>
              <a:rPr lang="en-US" sz="1600" b="0" dirty="0">
                <a:solidFill>
                  <a:srgbClr val="222222"/>
                </a:solidFill>
                <a:latin typeface="Times New Roman"/>
                <a:ea typeface="Times New Roman"/>
                <a:cs typeface="Times New Roman"/>
                <a:sym typeface="Times New Roman"/>
              </a:rPr>
              <a:t>He, K., Zhang, X., Ren, S., &amp; Sun, J. (2016). Deep residual learning for image recognition. In Proceedings of the IEEE conference on computer vision and pattern recognition (pp. 770-778).</a:t>
            </a:r>
            <a:endParaRPr sz="1600" dirty="0"/>
          </a:p>
          <a:p>
            <a:pPr marL="444500" marR="0" lvl="0" indent="-342900" algn="just" rtl="0">
              <a:lnSpc>
                <a:spcPct val="150000"/>
              </a:lnSpc>
              <a:spcBef>
                <a:spcPts val="0"/>
              </a:spcBef>
              <a:spcAft>
                <a:spcPts val="0"/>
              </a:spcAft>
              <a:buClr>
                <a:srgbClr val="000066"/>
              </a:buClr>
              <a:buSzPts val="1600"/>
              <a:buFont typeface="+mj-lt"/>
              <a:buAutoNum type="arabicPeriod" startAt="9"/>
            </a:pPr>
            <a:endParaRPr sz="1600" b="0" i="0" dirty="0">
              <a:solidFill>
                <a:srgbClr val="222222"/>
              </a:solidFill>
              <a:latin typeface="Times New Roman"/>
              <a:ea typeface="Times New Roman"/>
              <a:cs typeface="Times New Roman"/>
              <a:sym typeface="Times New Roman"/>
            </a:endParaRPr>
          </a:p>
          <a:p>
            <a:pPr marL="285750" marR="0" lvl="0" indent="-184150" algn="just" rtl="0">
              <a:lnSpc>
                <a:spcPct val="150000"/>
              </a:lnSpc>
              <a:spcBef>
                <a:spcPts val="0"/>
              </a:spcBef>
              <a:spcAft>
                <a:spcPts val="0"/>
              </a:spcAft>
              <a:buClr>
                <a:srgbClr val="000066"/>
              </a:buClr>
              <a:buSzPts val="1600"/>
              <a:buFont typeface="Noto Sans Symbols"/>
              <a:buNone/>
            </a:pPr>
            <a:endParaRPr sz="1600" dirty="0">
              <a:solidFill>
                <a:srgbClr val="000066"/>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p:nvPr/>
        </p:nvSpPr>
        <p:spPr>
          <a:xfrm>
            <a:off x="3424517" y="815788"/>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 </a:t>
            </a:r>
            <a:endParaRPr/>
          </a:p>
        </p:txBody>
      </p:sp>
      <p:sp>
        <p:nvSpPr>
          <p:cNvPr id="274" name="Google Shape;274;p41"/>
          <p:cNvSpPr txBox="1"/>
          <p:nvPr/>
        </p:nvSpPr>
        <p:spPr>
          <a:xfrm>
            <a:off x="3798794" y="811323"/>
            <a:ext cx="167864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References</a:t>
            </a:r>
            <a:endParaRPr sz="2400">
              <a:solidFill>
                <a:srgbClr val="000066"/>
              </a:solidFill>
              <a:latin typeface="Times New Roman"/>
              <a:ea typeface="Times New Roman"/>
              <a:cs typeface="Times New Roman"/>
              <a:sym typeface="Times New Roman"/>
            </a:endParaRPr>
          </a:p>
        </p:txBody>
      </p:sp>
      <p:sp>
        <p:nvSpPr>
          <p:cNvPr id="275" name="Google Shape;275;p41"/>
          <p:cNvSpPr txBox="1"/>
          <p:nvPr/>
        </p:nvSpPr>
        <p:spPr>
          <a:xfrm>
            <a:off x="465431" y="1272988"/>
            <a:ext cx="8553796" cy="563227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222222"/>
              </a:buClr>
              <a:buSzPts val="1600"/>
              <a:buFont typeface="+mj-lt"/>
              <a:buAutoNum type="arabicPeriod" startAt="14"/>
            </a:pPr>
            <a:r>
              <a:rPr lang="en-US" sz="1600" b="0" dirty="0">
                <a:solidFill>
                  <a:srgbClr val="222222"/>
                </a:solidFill>
                <a:latin typeface="Times New Roman"/>
                <a:ea typeface="Times New Roman"/>
                <a:cs typeface="Times New Roman"/>
                <a:sym typeface="Times New Roman"/>
              </a:rPr>
              <a:t>Mulugeta, A. K., Sharma, D. P., &amp; Mesfin, A. H. (2024). Deep learning for medicinal plant species classification and recognition: a systematic review. Frontiers in Plant Science, 14, 1286088.</a:t>
            </a:r>
            <a:endParaRPr sz="1600" dirty="0"/>
          </a:p>
          <a:p>
            <a:pPr marL="342900" marR="0" lvl="0" indent="-342900" algn="just" rtl="0">
              <a:lnSpc>
                <a:spcPct val="150000"/>
              </a:lnSpc>
              <a:spcBef>
                <a:spcPts val="0"/>
              </a:spcBef>
              <a:spcAft>
                <a:spcPts val="0"/>
              </a:spcAft>
              <a:buClr>
                <a:srgbClr val="222222"/>
              </a:buClr>
              <a:buSzPts val="1600"/>
              <a:buFont typeface="+mj-lt"/>
              <a:buAutoNum type="arabicPeriod" startAt="14"/>
            </a:pPr>
            <a:r>
              <a:rPr lang="en-US" sz="1600" b="0" dirty="0" err="1">
                <a:solidFill>
                  <a:srgbClr val="222222"/>
                </a:solidFill>
                <a:latin typeface="Times New Roman"/>
                <a:ea typeface="Times New Roman"/>
                <a:cs typeface="Times New Roman"/>
                <a:sym typeface="Times New Roman"/>
              </a:rPr>
              <a:t>Azadnia</a:t>
            </a:r>
            <a:r>
              <a:rPr lang="en-US" sz="1600" b="0" dirty="0">
                <a:solidFill>
                  <a:srgbClr val="222222"/>
                </a:solidFill>
                <a:latin typeface="Times New Roman"/>
                <a:ea typeface="Times New Roman"/>
                <a:cs typeface="Times New Roman"/>
                <a:sym typeface="Times New Roman"/>
              </a:rPr>
              <a:t>, R., Al-</a:t>
            </a:r>
            <a:r>
              <a:rPr lang="en-US" sz="1600" b="0" dirty="0" err="1">
                <a:solidFill>
                  <a:srgbClr val="222222"/>
                </a:solidFill>
                <a:latin typeface="Times New Roman"/>
                <a:ea typeface="Times New Roman"/>
                <a:cs typeface="Times New Roman"/>
                <a:sym typeface="Times New Roman"/>
              </a:rPr>
              <a:t>Amidi</a:t>
            </a:r>
            <a:r>
              <a:rPr lang="en-US" sz="1600" b="0" dirty="0">
                <a:solidFill>
                  <a:srgbClr val="222222"/>
                </a:solidFill>
                <a:latin typeface="Times New Roman"/>
                <a:ea typeface="Times New Roman"/>
                <a:cs typeface="Times New Roman"/>
                <a:sym typeface="Times New Roman"/>
              </a:rPr>
              <a:t>, M. M., Mohammadi, H., </a:t>
            </a:r>
            <a:r>
              <a:rPr lang="en-US" sz="1600" b="0" dirty="0" err="1">
                <a:solidFill>
                  <a:srgbClr val="222222"/>
                </a:solidFill>
                <a:latin typeface="Times New Roman"/>
                <a:ea typeface="Times New Roman"/>
                <a:cs typeface="Times New Roman"/>
                <a:sym typeface="Times New Roman"/>
              </a:rPr>
              <a:t>Cifci</a:t>
            </a:r>
            <a:r>
              <a:rPr lang="en-US" sz="1600" b="0" dirty="0">
                <a:solidFill>
                  <a:srgbClr val="222222"/>
                </a:solidFill>
                <a:latin typeface="Times New Roman"/>
                <a:ea typeface="Times New Roman"/>
                <a:cs typeface="Times New Roman"/>
                <a:sym typeface="Times New Roman"/>
              </a:rPr>
              <a:t>, M. A., </a:t>
            </a:r>
            <a:r>
              <a:rPr lang="en-US" sz="1600" b="0" dirty="0" err="1">
                <a:solidFill>
                  <a:srgbClr val="222222"/>
                </a:solidFill>
                <a:latin typeface="Times New Roman"/>
                <a:ea typeface="Times New Roman"/>
                <a:cs typeface="Times New Roman"/>
                <a:sym typeface="Times New Roman"/>
              </a:rPr>
              <a:t>Daryab</a:t>
            </a:r>
            <a:r>
              <a:rPr lang="en-US" sz="1600" b="0" dirty="0">
                <a:solidFill>
                  <a:srgbClr val="222222"/>
                </a:solidFill>
                <a:latin typeface="Times New Roman"/>
                <a:ea typeface="Times New Roman"/>
                <a:cs typeface="Times New Roman"/>
                <a:sym typeface="Times New Roman"/>
              </a:rPr>
              <a:t>, A., &amp; Cavallo, E. (2022). An AI based approach for medicinal plant identification using deep CNN based on global average pooling. Agronomy, 12(11), 2723.</a:t>
            </a:r>
            <a:endParaRPr sz="1600" dirty="0"/>
          </a:p>
          <a:p>
            <a:pPr marL="342900" marR="0" lvl="0" indent="-342900" algn="just" rtl="0">
              <a:lnSpc>
                <a:spcPct val="150000"/>
              </a:lnSpc>
              <a:spcBef>
                <a:spcPts val="0"/>
              </a:spcBef>
              <a:spcAft>
                <a:spcPts val="0"/>
              </a:spcAft>
              <a:buClr>
                <a:schemeClr val="dk1"/>
              </a:buClr>
              <a:buSzPts val="1600"/>
              <a:buFont typeface="+mj-lt"/>
              <a:buAutoNum type="arabicPeriod" startAt="14"/>
            </a:pPr>
            <a:r>
              <a:rPr lang="en-US" sz="1600" dirty="0">
                <a:solidFill>
                  <a:schemeClr val="dk1"/>
                </a:solidFill>
                <a:latin typeface="Times New Roman"/>
                <a:ea typeface="Times New Roman"/>
                <a:cs typeface="Times New Roman"/>
                <a:sym typeface="Times New Roman"/>
              </a:rPr>
              <a:t>Prasad, R. M., Bhavana, G. M., Manasa, S., Nithya, G., &amp; </a:t>
            </a:r>
            <a:r>
              <a:rPr lang="en-US" sz="1600" dirty="0" err="1">
                <a:solidFill>
                  <a:schemeClr val="dk1"/>
                </a:solidFill>
                <a:latin typeface="Times New Roman"/>
                <a:ea typeface="Times New Roman"/>
                <a:cs typeface="Times New Roman"/>
                <a:sym typeface="Times New Roman"/>
              </a:rPr>
              <a:t>Nisarga</a:t>
            </a:r>
            <a:r>
              <a:rPr lang="en-US" sz="1600" dirty="0">
                <a:solidFill>
                  <a:schemeClr val="dk1"/>
                </a:solidFill>
                <a:latin typeface="Times New Roman"/>
                <a:ea typeface="Times New Roman"/>
                <a:cs typeface="Times New Roman"/>
                <a:sym typeface="Times New Roman"/>
              </a:rPr>
              <a:t>, K. C. (2024). Identification and classification of medicinal plants using deep learning. International Journal of Scientific Research in Engineering and Management (IJSREM), 8(3).</a:t>
            </a:r>
            <a:endParaRPr sz="1600" b="0" dirty="0">
              <a:solidFill>
                <a:schemeClr val="dk1"/>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i="1" dirty="0">
              <a:solidFill>
                <a:srgbClr val="222222"/>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b="0" i="0" dirty="0">
              <a:solidFill>
                <a:srgbClr val="222222"/>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dirty="0">
              <a:solidFill>
                <a:srgbClr val="222222"/>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dirty="0">
              <a:solidFill>
                <a:srgbClr val="222222"/>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b="0" i="0" dirty="0">
              <a:solidFill>
                <a:schemeClr val="dk1"/>
              </a:solidFill>
              <a:latin typeface="Times New Roman"/>
              <a:ea typeface="Times New Roman"/>
              <a:cs typeface="Times New Roman"/>
              <a:sym typeface="Times New Roman"/>
            </a:endParaRPr>
          </a:p>
          <a:p>
            <a:pPr marL="444500" marR="0" lvl="0" indent="-342900" algn="just" rtl="0">
              <a:lnSpc>
                <a:spcPct val="150000"/>
              </a:lnSpc>
              <a:spcBef>
                <a:spcPts val="0"/>
              </a:spcBef>
              <a:spcAft>
                <a:spcPts val="0"/>
              </a:spcAft>
              <a:buClr>
                <a:srgbClr val="000066"/>
              </a:buClr>
              <a:buSzPts val="1600"/>
              <a:buFont typeface="+mj-lt"/>
              <a:buAutoNum type="arabicPeriod" startAt="14"/>
            </a:pPr>
            <a:endParaRPr sz="1600" b="0" i="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63</a:t>
            </a:fld>
            <a:endParaRPr lang="en-US" dirty="0"/>
          </a:p>
        </p:txBody>
      </p:sp>
      <p:pic>
        <p:nvPicPr>
          <p:cNvPr id="2" name="Picture 1"/>
          <p:cNvPicPr>
            <a:picLocks noChangeAspect="1"/>
          </p:cNvPicPr>
          <p:nvPr/>
        </p:nvPicPr>
        <p:blipFill>
          <a:blip r:embed="rId2"/>
          <a:stretch>
            <a:fillRect/>
          </a:stretch>
        </p:blipFill>
        <p:spPr>
          <a:xfrm>
            <a:off x="2738290" y="1701800"/>
            <a:ext cx="3814910" cy="2857500"/>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456276" y="3044279"/>
            <a:ext cx="4709652" cy="769441"/>
          </a:xfrm>
          <a:prstGeom prst="rect">
            <a:avLst/>
          </a:prstGeom>
          <a:noFill/>
        </p:spPr>
        <p:txBody>
          <a:bodyPr wrap="square">
            <a:spAutoFit/>
          </a:bodyPr>
          <a:lstStyle/>
          <a:p>
            <a:r>
              <a:rPr lang="en-IN" sz="4400" b="1" dirty="0">
                <a:solidFill>
                  <a:srgbClr val="00B050"/>
                </a:solidFill>
              </a:rPr>
              <a:t>Literature Survey  </a:t>
            </a:r>
            <a:endParaRPr lang="en-IN" sz="4400" dirty="0">
              <a:solidFill>
                <a:srgbClr val="00B050"/>
              </a:solidFill>
            </a:endParaRPr>
          </a:p>
        </p:txBody>
      </p:sp>
    </p:spTree>
    <p:extLst>
      <p:ext uri="{BB962C8B-B14F-4D97-AF65-F5344CB8AC3E}">
        <p14:creationId xmlns:p14="http://schemas.microsoft.com/office/powerpoint/2010/main" val="28807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36" name="Google Shape;136;p19"/>
          <p:cNvSpPr txBox="1"/>
          <p:nvPr/>
        </p:nvSpPr>
        <p:spPr>
          <a:xfrm>
            <a:off x="609599" y="1111623"/>
            <a:ext cx="8268394" cy="64325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121783"/>
                </a:solidFill>
                <a:latin typeface="Times New Roman"/>
                <a:ea typeface="Times New Roman"/>
                <a:cs typeface="Times New Roman"/>
                <a:sym typeface="Times New Roman"/>
              </a:rPr>
              <a:t>Reference 1</a:t>
            </a:r>
            <a:endParaRPr dirty="0">
              <a:solidFill>
                <a:srgbClr val="121783"/>
              </a:solidFill>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Kumar, P., &amp; Kumar, V. (2024, March). CNN and Edge-based Segmentation for the Identification of Medicinal Plants. In 2024 5th International Conference on Intelligent Communication Technologies and Virtual Mobile Networks (ICICV) (pp. 89-94),IEEE.</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Main Objective  </a:t>
            </a:r>
            <a:endParaRPr dirty="0"/>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Arial"/>
                <a:ea typeface="Arial"/>
                <a:cs typeface="Arial"/>
                <a:sym typeface="Arial"/>
              </a:rPr>
              <a:t>Improve medicinal plant identification accuracy.</a:t>
            </a:r>
            <a:endParaRPr dirty="0"/>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Arial"/>
                <a:ea typeface="Arial"/>
                <a:cs typeface="Arial"/>
                <a:sym typeface="Arial"/>
              </a:rPr>
              <a:t>Combine CNN with edge-based segmentation for better feature extraction</a:t>
            </a:r>
            <a:endParaRPr dirty="0"/>
          </a:p>
          <a:p>
            <a:pPr marL="0" marR="0" lvl="0" indent="0" algn="l" rtl="0">
              <a:lnSpc>
                <a:spcPct val="100000"/>
              </a:lnSpc>
              <a:spcBef>
                <a:spcPts val="0"/>
              </a:spcBef>
              <a:spcAft>
                <a:spcPts val="0"/>
              </a:spcAft>
              <a:buNone/>
            </a:pPr>
            <a:endParaRPr sz="24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Technologies Used</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Convolutional Neural Networks (CNN) for feature extraction.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Edge-based segmentation to delineate plant structures.</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Image processing techniques for image enhancement.</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Model Accuracy</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92%-95% depending on dataset and plant species</a:t>
            </a:r>
            <a:r>
              <a:rPr lang="en-US" sz="2400" dirty="0">
                <a:solidFill>
                  <a:srgbClr val="000066"/>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Limitations</a:t>
            </a:r>
            <a:endParaRPr sz="2400" b="1" dirty="0">
              <a:solidFill>
                <a:schemeClr val="dk1"/>
              </a:solidFill>
              <a:latin typeface="Times New Roman"/>
              <a:ea typeface="Times New Roman"/>
              <a:cs typeface="Times New Roman"/>
              <a:sym typeface="Times New Roman"/>
            </a:endParaRPr>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Arial"/>
                <a:ea typeface="Arial"/>
                <a:cs typeface="Arial"/>
                <a:sym typeface="Arial"/>
              </a:rPr>
              <a:t>Limited dataset for training the model.</a:t>
            </a:r>
            <a:endParaRPr dirty="0"/>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dirty="0">
                <a:solidFill>
                  <a:schemeClr val="dk1"/>
                </a:solidFill>
                <a:latin typeface="Arial"/>
                <a:ea typeface="Arial"/>
                <a:cs typeface="Arial"/>
                <a:sym typeface="Arial"/>
              </a:rPr>
              <a:t>Variability in plant appearances affects accuracy</a:t>
            </a:r>
            <a:r>
              <a:rPr lang="en-US" sz="1600" b="0" i="0" u="none" strike="noStrike" cap="none" dirty="0">
                <a:solidFill>
                  <a:schemeClr val="dk1"/>
                </a:solidFill>
                <a:latin typeface="Arial"/>
                <a:ea typeface="Arial"/>
                <a:cs typeface="Arial"/>
                <a:sym typeface="Arial"/>
              </a:rPr>
              <a:t>. </a:t>
            </a:r>
            <a:endParaRPr dirty="0"/>
          </a:p>
          <a:p>
            <a:pPr marL="0" marR="0" lvl="0" indent="0" algn="l" rtl="0">
              <a:spcBef>
                <a:spcPts val="0"/>
              </a:spcBef>
              <a:spcAft>
                <a:spcPts val="0"/>
              </a:spcAft>
              <a:buNone/>
            </a:pPr>
            <a:endParaRPr sz="24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000066"/>
              </a:solidFill>
              <a:latin typeface="Times New Roman"/>
              <a:ea typeface="Times New Roman"/>
              <a:cs typeface="Times New Roman"/>
              <a:sym typeface="Times New Roman"/>
            </a:endParaRPr>
          </a:p>
        </p:txBody>
      </p:sp>
      <p:sp>
        <p:nvSpPr>
          <p:cNvPr id="137" name="Google Shape;137;p19"/>
          <p:cNvSpPr/>
          <p:nvPr/>
        </p:nvSpPr>
        <p:spPr>
          <a:xfrm>
            <a:off x="609599" y="3180751"/>
            <a:ext cx="256802" cy="33855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66"/>
              </a:buClr>
              <a:buSzPts val="1600"/>
              <a:buFont typeface="Times New Roman"/>
              <a:buNone/>
            </a:pPr>
            <a:endParaRPr sz="160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3182470" y="770964"/>
            <a:ext cx="2635624"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Literature survey   </a:t>
            </a:r>
            <a:endParaRPr/>
          </a:p>
        </p:txBody>
      </p:sp>
      <p:sp>
        <p:nvSpPr>
          <p:cNvPr id="143" name="Google Shape;143;p20"/>
          <p:cNvSpPr txBox="1"/>
          <p:nvPr/>
        </p:nvSpPr>
        <p:spPr>
          <a:xfrm>
            <a:off x="609598" y="1111623"/>
            <a:ext cx="8301645"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66"/>
                </a:solidFill>
                <a:latin typeface="Times New Roman"/>
                <a:ea typeface="Times New Roman"/>
                <a:cs typeface="Times New Roman"/>
                <a:sym typeface="Times New Roman"/>
              </a:rPr>
              <a:t>Reference 2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Giridharan, N., Sulthana, R. A., Mohanraj, R., &amp; Murugan, M. S.(2024, June). A Deep Learning Approach for Herbal Plant Detection and Recognition. In 2024 3rd International Conference on Applied Artificial Intelligence and Computing (ICAAIC) (pp. 343-347). ΙΕΕΕ.</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Main Objective  </a:t>
            </a:r>
            <a:endParaRPr/>
          </a:p>
          <a:p>
            <a:pPr marL="0" marR="0" lvl="0" indent="0" algn="l" rtl="0">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Developing a system for herbal plant detection and Utilize deep learning for improved recognition accuracy with Automate plant classification based on image inputs.</a:t>
            </a:r>
            <a:endParaRPr/>
          </a:p>
          <a:p>
            <a:pPr marL="0" marR="0" lvl="0" indent="0" algn="l" rtl="0">
              <a:lnSpc>
                <a:spcPct val="100000"/>
              </a:lnSpc>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Technologies Used</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Convolutional Neural Networks (CNN).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Image processing algorithms.</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Model Accuracy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Achieved accuracy: </a:t>
            </a:r>
            <a:r>
              <a:rPr lang="en-US" sz="1600" b="1">
                <a:solidFill>
                  <a:schemeClr val="dk1"/>
                </a:solidFill>
                <a:latin typeface="Times New Roman"/>
                <a:ea typeface="Times New Roman"/>
                <a:cs typeface="Times New Roman"/>
                <a:sym typeface="Times New Roman"/>
              </a:rPr>
              <a:t>90%-93%</a:t>
            </a:r>
            <a:r>
              <a:rPr lang="en-US"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a:solidFill>
                  <a:schemeClr val="dk1"/>
                </a:solidFill>
                <a:latin typeface="Times New Roman"/>
                <a:ea typeface="Times New Roman"/>
                <a:cs typeface="Times New Roman"/>
                <a:sym typeface="Times New Roman"/>
              </a:rPr>
              <a:t>Limitations</a:t>
            </a:r>
            <a:endParaRPr/>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Arial"/>
                <a:ea typeface="Arial"/>
                <a:cs typeface="Arial"/>
                <a:sym typeface="Arial"/>
              </a:rPr>
              <a:t>Limited plant species in dataset.</a:t>
            </a:r>
            <a:endParaRPr/>
          </a:p>
          <a:p>
            <a:pPr marL="0" marR="0" lvl="0" indent="-101600" algn="l" rtl="0">
              <a:lnSpc>
                <a:spcPct val="100000"/>
              </a:lnSpc>
              <a:spcBef>
                <a:spcPts val="0"/>
              </a:spcBef>
              <a:spcAft>
                <a:spcPts val="0"/>
              </a:spcAft>
              <a:buClr>
                <a:schemeClr val="dk1"/>
              </a:buClr>
              <a:buSzPts val="1600"/>
              <a:buFont typeface="Arial"/>
              <a:buChar char="•"/>
            </a:pPr>
            <a:r>
              <a:rPr lang="en-US" sz="1600" i="0" u="none" strike="noStrike" cap="none">
                <a:solidFill>
                  <a:schemeClr val="dk1"/>
                </a:solidFill>
                <a:latin typeface="Arial"/>
                <a:ea typeface="Arial"/>
                <a:cs typeface="Arial"/>
                <a:sym typeface="Arial"/>
              </a:rPr>
              <a:t>Variability in natural lighting affects recognization.</a:t>
            </a:r>
            <a:endParaRPr sz="16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600" b="1">
              <a:solidFill>
                <a:srgbClr val="00006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00006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83831</TotalTime>
  <Words>7240</Words>
  <Application>Microsoft Office PowerPoint</Application>
  <PresentationFormat>On-screen Show (4:3)</PresentationFormat>
  <Paragraphs>760</Paragraphs>
  <Slides>63</Slides>
  <Notes>29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63</vt:i4>
      </vt:variant>
    </vt:vector>
  </HeadingPairs>
  <TitlesOfParts>
    <vt:vector size="76" baseType="lpstr">
      <vt:lpstr>Arial</vt:lpstr>
      <vt:lpstr>Calibri</vt:lpstr>
      <vt:lpstr>Cambria</vt:lpstr>
      <vt:lpstr>Noto Sans Symbols</vt:lpstr>
      <vt:lpstr>Times New Roman</vt:lpstr>
      <vt:lpstr>ui-sans-serif</vt:lpstr>
      <vt:lpstr>Verdana</vt:lpstr>
      <vt:lpstr>MIS Template</vt:lpstr>
      <vt:lpstr>Default Design</vt:lpstr>
      <vt:lpstr>4_Custom Design</vt:lpstr>
      <vt:lpstr>5_MIS Template</vt:lpstr>
      <vt:lpstr>6_MIS Template</vt:lpstr>
      <vt:lpstr>1_MIS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Suryacharan Bandaluppi</cp:lastModifiedBy>
  <cp:revision>6334</cp:revision>
  <cp:lastPrinted>2016-03-11T10:52:57Z</cp:lastPrinted>
  <dcterms:created xsi:type="dcterms:W3CDTF">2005-07-02T04:48:06Z</dcterms:created>
  <dcterms:modified xsi:type="dcterms:W3CDTF">2024-12-02T04:24:10Z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