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4018"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autoAdjust="0"/>
    <p:restoredTop sz="94660" autoAdjust="0"/>
  </p:normalViewPr>
  <p:slideViewPr>
    <p:cSldViewPr snapToGrid="0">
      <p:cViewPr varScale="1">
        <p:scale>
          <a:sx n="108" d="100"/>
          <a:sy n="108" d="100"/>
        </p:scale>
        <p:origin x="678" y="102"/>
      </p:cViewPr>
      <p:guideLst/>
    </p:cSldViewPr>
  </p:slideViewPr>
  <p:outlineViewPr>
    <p:cViewPr>
      <p:scale>
        <a:sx n="33" d="100"/>
        <a:sy n="33" d="100"/>
      </p:scale>
      <p:origin x="0" y="-325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307E6-9D05-424B-9D1E-62D966B05617}"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33EE14A0-2960-464F-BA96-6FE4A62D2EE1}">
      <dgm:prSet custT="1"/>
      <dgm:spPr>
        <a:solidFill>
          <a:schemeClr val="tx2">
            <a:lumMod val="25000"/>
          </a:schemeClr>
        </a:solidFill>
      </dgm:spPr>
      <dgm:t>
        <a:bodyPr/>
        <a:lstStyle/>
        <a:p>
          <a:r>
            <a:rPr lang="ar-SA" sz="8800" dirty="0">
              <a:latin typeface="Arabic Typesetting" panose="03020402040406030203" pitchFamily="66" charset="-78"/>
              <a:cs typeface="Arabic Typesetting" panose="03020402040406030203" pitchFamily="66" charset="-78"/>
            </a:rPr>
            <a:t>البيانات الضخمة</a:t>
          </a:r>
          <a:endParaRPr lang="en-US" sz="8800" dirty="0">
            <a:latin typeface="Arabic Typesetting" panose="03020402040406030203" pitchFamily="66" charset="-78"/>
            <a:cs typeface="Arabic Typesetting" panose="03020402040406030203" pitchFamily="66" charset="-78"/>
          </a:endParaRPr>
        </a:p>
      </dgm:t>
    </dgm:pt>
    <dgm:pt modelId="{83A9AB97-5A75-408A-AB67-E8EB41CD824C}" type="parTrans" cxnId="{04C42B42-EB1C-4BD7-A1B1-CF7A34A20C4C}">
      <dgm:prSet/>
      <dgm:spPr/>
      <dgm:t>
        <a:bodyPr/>
        <a:lstStyle/>
        <a:p>
          <a:endParaRPr lang="en-US"/>
        </a:p>
      </dgm:t>
    </dgm:pt>
    <dgm:pt modelId="{09413CAD-6ABF-4E41-AD47-5BC89ED4E62C}" type="sibTrans" cxnId="{04C42B42-EB1C-4BD7-A1B1-CF7A34A20C4C}">
      <dgm:prSet/>
      <dgm:spPr/>
      <dgm:t>
        <a:bodyPr/>
        <a:lstStyle/>
        <a:p>
          <a:endParaRPr lang="en-US"/>
        </a:p>
      </dgm:t>
    </dgm:pt>
    <dgm:pt modelId="{6B884397-C6F0-4CEB-9210-18B095D0EEE1}">
      <dgm:prSet custT="1"/>
      <dgm:spPr>
        <a:solidFill>
          <a:schemeClr val="tx2">
            <a:lumMod val="25000"/>
          </a:schemeClr>
        </a:solidFill>
      </dgm:spPr>
      <dgm:t>
        <a:bodyPr/>
        <a:lstStyle/>
        <a:p>
          <a:r>
            <a:rPr lang="en-US" sz="9600" dirty="0">
              <a:latin typeface="Aldhabi" panose="01000000000000000000" pitchFamily="2" charset="-78"/>
              <a:cs typeface="Aldhabi" panose="01000000000000000000" pitchFamily="2" charset="-78"/>
            </a:rPr>
            <a:t>Big Data</a:t>
          </a:r>
        </a:p>
      </dgm:t>
    </dgm:pt>
    <dgm:pt modelId="{824F4FC9-5201-48EA-A82A-6A361DE95D9B}" type="parTrans" cxnId="{AF5270A6-7C70-4EAE-8D5A-D1072B56272E}">
      <dgm:prSet/>
      <dgm:spPr/>
      <dgm:t>
        <a:bodyPr/>
        <a:lstStyle/>
        <a:p>
          <a:endParaRPr lang="en-US"/>
        </a:p>
      </dgm:t>
    </dgm:pt>
    <dgm:pt modelId="{E16E3223-3879-4F56-9668-5B1492B1B615}" type="sibTrans" cxnId="{AF5270A6-7C70-4EAE-8D5A-D1072B56272E}">
      <dgm:prSet/>
      <dgm:spPr/>
      <dgm:t>
        <a:bodyPr/>
        <a:lstStyle/>
        <a:p>
          <a:endParaRPr lang="en-US"/>
        </a:p>
      </dgm:t>
    </dgm:pt>
    <dgm:pt modelId="{AC7FE912-050A-4141-A72D-68794A5A079A}" type="pres">
      <dgm:prSet presAssocID="{60C307E6-9D05-424B-9D1E-62D966B05617}" presName="diagram" presStyleCnt="0">
        <dgm:presLayoutVars>
          <dgm:chPref val="1"/>
          <dgm:dir/>
          <dgm:animOne val="branch"/>
          <dgm:animLvl val="lvl"/>
          <dgm:resizeHandles/>
        </dgm:presLayoutVars>
      </dgm:prSet>
      <dgm:spPr/>
    </dgm:pt>
    <dgm:pt modelId="{3E36C71A-8B2F-456F-AF01-E05F5D4DBDDD}" type="pres">
      <dgm:prSet presAssocID="{33EE14A0-2960-464F-BA96-6FE4A62D2EE1}" presName="root" presStyleCnt="0"/>
      <dgm:spPr/>
    </dgm:pt>
    <dgm:pt modelId="{2D115014-3E1F-4F89-A812-423FE16DE2E2}" type="pres">
      <dgm:prSet presAssocID="{33EE14A0-2960-464F-BA96-6FE4A62D2EE1}" presName="rootComposite" presStyleCnt="0"/>
      <dgm:spPr/>
    </dgm:pt>
    <dgm:pt modelId="{3D982027-A463-4A8A-B6F7-ED884ADB0A17}" type="pres">
      <dgm:prSet presAssocID="{33EE14A0-2960-464F-BA96-6FE4A62D2EE1}" presName="rootText" presStyleLbl="node1" presStyleIdx="0" presStyleCnt="2"/>
      <dgm:spPr/>
    </dgm:pt>
    <dgm:pt modelId="{A6AC25FA-AED3-4211-8983-D3E9BC15DC80}" type="pres">
      <dgm:prSet presAssocID="{33EE14A0-2960-464F-BA96-6FE4A62D2EE1}" presName="rootConnector" presStyleLbl="node1" presStyleIdx="0" presStyleCnt="2"/>
      <dgm:spPr/>
    </dgm:pt>
    <dgm:pt modelId="{7228BEAA-92CB-4958-9741-BB745AAE6397}" type="pres">
      <dgm:prSet presAssocID="{33EE14A0-2960-464F-BA96-6FE4A62D2EE1}" presName="childShape" presStyleCnt="0"/>
      <dgm:spPr/>
    </dgm:pt>
    <dgm:pt modelId="{0B227D29-8563-4D44-BC68-AF23FF58EB0D}" type="pres">
      <dgm:prSet presAssocID="{6B884397-C6F0-4CEB-9210-18B095D0EEE1}" presName="root" presStyleCnt="0"/>
      <dgm:spPr/>
    </dgm:pt>
    <dgm:pt modelId="{D1F671DC-02BC-4703-9B65-F90D740D314A}" type="pres">
      <dgm:prSet presAssocID="{6B884397-C6F0-4CEB-9210-18B095D0EEE1}" presName="rootComposite" presStyleCnt="0"/>
      <dgm:spPr/>
    </dgm:pt>
    <dgm:pt modelId="{1F5DD4ED-056B-4580-AF08-2F5878128D85}" type="pres">
      <dgm:prSet presAssocID="{6B884397-C6F0-4CEB-9210-18B095D0EEE1}" presName="rootText" presStyleLbl="node1" presStyleIdx="1" presStyleCnt="2"/>
      <dgm:spPr/>
    </dgm:pt>
    <dgm:pt modelId="{38ADF3EB-D0BB-4E1F-AC58-CA05C6860F51}" type="pres">
      <dgm:prSet presAssocID="{6B884397-C6F0-4CEB-9210-18B095D0EEE1}" presName="rootConnector" presStyleLbl="node1" presStyleIdx="1" presStyleCnt="2"/>
      <dgm:spPr/>
    </dgm:pt>
    <dgm:pt modelId="{DA7B7AC7-1031-465F-B7EA-A8E7BEF73877}" type="pres">
      <dgm:prSet presAssocID="{6B884397-C6F0-4CEB-9210-18B095D0EEE1}" presName="childShape" presStyleCnt="0"/>
      <dgm:spPr/>
    </dgm:pt>
  </dgm:ptLst>
  <dgm:cxnLst>
    <dgm:cxn modelId="{F575C11E-7E94-4945-B2F7-AA88AF854404}" type="presOf" srcId="{33EE14A0-2960-464F-BA96-6FE4A62D2EE1}" destId="{3D982027-A463-4A8A-B6F7-ED884ADB0A17}" srcOrd="0" destOrd="0" presId="urn:microsoft.com/office/officeart/2005/8/layout/hierarchy3"/>
    <dgm:cxn modelId="{04C42B42-EB1C-4BD7-A1B1-CF7A34A20C4C}" srcId="{60C307E6-9D05-424B-9D1E-62D966B05617}" destId="{33EE14A0-2960-464F-BA96-6FE4A62D2EE1}" srcOrd="0" destOrd="0" parTransId="{83A9AB97-5A75-408A-AB67-E8EB41CD824C}" sibTransId="{09413CAD-6ABF-4E41-AD47-5BC89ED4E62C}"/>
    <dgm:cxn modelId="{7838189A-5B7A-4BA2-B8F4-03AF629F6CF1}" type="presOf" srcId="{6B884397-C6F0-4CEB-9210-18B095D0EEE1}" destId="{38ADF3EB-D0BB-4E1F-AC58-CA05C6860F51}" srcOrd="1" destOrd="0" presId="urn:microsoft.com/office/officeart/2005/8/layout/hierarchy3"/>
    <dgm:cxn modelId="{AF5270A6-7C70-4EAE-8D5A-D1072B56272E}" srcId="{60C307E6-9D05-424B-9D1E-62D966B05617}" destId="{6B884397-C6F0-4CEB-9210-18B095D0EEE1}" srcOrd="1" destOrd="0" parTransId="{824F4FC9-5201-48EA-A82A-6A361DE95D9B}" sibTransId="{E16E3223-3879-4F56-9668-5B1492B1B615}"/>
    <dgm:cxn modelId="{EBE30ABE-13F3-4655-9B19-1124DA59A914}" type="presOf" srcId="{6B884397-C6F0-4CEB-9210-18B095D0EEE1}" destId="{1F5DD4ED-056B-4580-AF08-2F5878128D85}" srcOrd="0" destOrd="0" presId="urn:microsoft.com/office/officeart/2005/8/layout/hierarchy3"/>
    <dgm:cxn modelId="{0A1A19C6-7F79-44E5-993A-638E639AE7C1}" type="presOf" srcId="{60C307E6-9D05-424B-9D1E-62D966B05617}" destId="{AC7FE912-050A-4141-A72D-68794A5A079A}" srcOrd="0" destOrd="0" presId="urn:microsoft.com/office/officeart/2005/8/layout/hierarchy3"/>
    <dgm:cxn modelId="{7D1060C7-D52F-4C31-8C30-63112F70E36C}" type="presOf" srcId="{33EE14A0-2960-464F-BA96-6FE4A62D2EE1}" destId="{A6AC25FA-AED3-4211-8983-D3E9BC15DC80}" srcOrd="1" destOrd="0" presId="urn:microsoft.com/office/officeart/2005/8/layout/hierarchy3"/>
    <dgm:cxn modelId="{87C43344-E807-4155-804E-4BA66EACBAF1}" type="presParOf" srcId="{AC7FE912-050A-4141-A72D-68794A5A079A}" destId="{3E36C71A-8B2F-456F-AF01-E05F5D4DBDDD}" srcOrd="0" destOrd="0" presId="urn:microsoft.com/office/officeart/2005/8/layout/hierarchy3"/>
    <dgm:cxn modelId="{0CE81173-4494-437F-9525-7610369C805C}" type="presParOf" srcId="{3E36C71A-8B2F-456F-AF01-E05F5D4DBDDD}" destId="{2D115014-3E1F-4F89-A812-423FE16DE2E2}" srcOrd="0" destOrd="0" presId="urn:microsoft.com/office/officeart/2005/8/layout/hierarchy3"/>
    <dgm:cxn modelId="{EEF4689B-3AD0-4539-9F1E-A78289A8B445}" type="presParOf" srcId="{2D115014-3E1F-4F89-A812-423FE16DE2E2}" destId="{3D982027-A463-4A8A-B6F7-ED884ADB0A17}" srcOrd="0" destOrd="0" presId="urn:microsoft.com/office/officeart/2005/8/layout/hierarchy3"/>
    <dgm:cxn modelId="{834A181F-E8C7-4EBB-BF1F-AE3ADF78017E}" type="presParOf" srcId="{2D115014-3E1F-4F89-A812-423FE16DE2E2}" destId="{A6AC25FA-AED3-4211-8983-D3E9BC15DC80}" srcOrd="1" destOrd="0" presId="urn:microsoft.com/office/officeart/2005/8/layout/hierarchy3"/>
    <dgm:cxn modelId="{78331FE9-1E98-4206-AA9A-0B4D067D76AC}" type="presParOf" srcId="{3E36C71A-8B2F-456F-AF01-E05F5D4DBDDD}" destId="{7228BEAA-92CB-4958-9741-BB745AAE6397}" srcOrd="1" destOrd="0" presId="urn:microsoft.com/office/officeart/2005/8/layout/hierarchy3"/>
    <dgm:cxn modelId="{90CE6325-848B-433D-8D77-3190DDCF1909}" type="presParOf" srcId="{AC7FE912-050A-4141-A72D-68794A5A079A}" destId="{0B227D29-8563-4D44-BC68-AF23FF58EB0D}" srcOrd="1" destOrd="0" presId="urn:microsoft.com/office/officeart/2005/8/layout/hierarchy3"/>
    <dgm:cxn modelId="{B1B3EEF1-E0DC-45BC-92C4-0F669C744C03}" type="presParOf" srcId="{0B227D29-8563-4D44-BC68-AF23FF58EB0D}" destId="{D1F671DC-02BC-4703-9B65-F90D740D314A}" srcOrd="0" destOrd="0" presId="urn:microsoft.com/office/officeart/2005/8/layout/hierarchy3"/>
    <dgm:cxn modelId="{56AB7756-6883-4FEB-86C3-E678D9A2404A}" type="presParOf" srcId="{D1F671DC-02BC-4703-9B65-F90D740D314A}" destId="{1F5DD4ED-056B-4580-AF08-2F5878128D85}" srcOrd="0" destOrd="0" presId="urn:microsoft.com/office/officeart/2005/8/layout/hierarchy3"/>
    <dgm:cxn modelId="{E800666E-B6D7-4633-8A67-A7B30C29ABE7}" type="presParOf" srcId="{D1F671DC-02BC-4703-9B65-F90D740D314A}" destId="{38ADF3EB-D0BB-4E1F-AC58-CA05C6860F51}" srcOrd="1" destOrd="0" presId="urn:microsoft.com/office/officeart/2005/8/layout/hierarchy3"/>
    <dgm:cxn modelId="{5257AF7D-6E06-4869-8DA4-AB8A4D56F47E}" type="presParOf" srcId="{0B227D29-8563-4D44-BC68-AF23FF58EB0D}" destId="{DA7B7AC7-1031-465F-B7EA-A8E7BEF7387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82027-A463-4A8A-B6F7-ED884ADB0A17}">
      <dsp:nvSpPr>
        <dsp:cNvPr id="0" name=""/>
        <dsp:cNvSpPr/>
      </dsp:nvSpPr>
      <dsp:spPr>
        <a:xfrm>
          <a:off x="1249" y="425309"/>
          <a:ext cx="4547165" cy="2273582"/>
        </a:xfrm>
        <a:prstGeom prst="roundRect">
          <a:avLst>
            <a:gd name="adj" fmla="val 10000"/>
          </a:avLst>
        </a:prstGeom>
        <a:solidFill>
          <a:schemeClr val="tx2">
            <a:lumMod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11760" rIns="167640" bIns="111760" numCol="1" spcCol="1270" anchor="ctr" anchorCtr="0">
          <a:noAutofit/>
        </a:bodyPr>
        <a:lstStyle/>
        <a:p>
          <a:pPr marL="0" lvl="0" indent="0" algn="ctr" defTabSz="3911600">
            <a:lnSpc>
              <a:spcPct val="90000"/>
            </a:lnSpc>
            <a:spcBef>
              <a:spcPct val="0"/>
            </a:spcBef>
            <a:spcAft>
              <a:spcPct val="35000"/>
            </a:spcAft>
            <a:buNone/>
          </a:pPr>
          <a:r>
            <a:rPr lang="ar-SA" sz="8800" kern="1200" dirty="0">
              <a:latin typeface="Arabic Typesetting" panose="03020402040406030203" pitchFamily="66" charset="-78"/>
              <a:cs typeface="Arabic Typesetting" panose="03020402040406030203" pitchFamily="66" charset="-78"/>
            </a:rPr>
            <a:t>البيانات الضخمة</a:t>
          </a:r>
          <a:endParaRPr lang="en-US" sz="8800" kern="1200" dirty="0">
            <a:latin typeface="Arabic Typesetting" panose="03020402040406030203" pitchFamily="66" charset="-78"/>
            <a:cs typeface="Arabic Typesetting" panose="03020402040406030203" pitchFamily="66" charset="-78"/>
          </a:endParaRPr>
        </a:p>
      </dsp:txBody>
      <dsp:txXfrm>
        <a:off x="67840" y="491900"/>
        <a:ext cx="4413983" cy="2140400"/>
      </dsp:txXfrm>
    </dsp:sp>
    <dsp:sp modelId="{1F5DD4ED-056B-4580-AF08-2F5878128D85}">
      <dsp:nvSpPr>
        <dsp:cNvPr id="0" name=""/>
        <dsp:cNvSpPr/>
      </dsp:nvSpPr>
      <dsp:spPr>
        <a:xfrm>
          <a:off x="5685206" y="425309"/>
          <a:ext cx="4547165" cy="2273582"/>
        </a:xfrm>
        <a:prstGeom prst="roundRect">
          <a:avLst>
            <a:gd name="adj" fmla="val 10000"/>
          </a:avLst>
        </a:prstGeom>
        <a:solidFill>
          <a:schemeClr val="tx2">
            <a:lumMod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21920" rIns="182880" bIns="121920" numCol="1" spcCol="1270" anchor="ctr" anchorCtr="0">
          <a:noAutofit/>
        </a:bodyPr>
        <a:lstStyle/>
        <a:p>
          <a:pPr marL="0" lvl="0" indent="0" algn="ctr" defTabSz="4267200">
            <a:lnSpc>
              <a:spcPct val="90000"/>
            </a:lnSpc>
            <a:spcBef>
              <a:spcPct val="0"/>
            </a:spcBef>
            <a:spcAft>
              <a:spcPct val="35000"/>
            </a:spcAft>
            <a:buNone/>
          </a:pPr>
          <a:r>
            <a:rPr lang="en-US" sz="9600" kern="1200" dirty="0">
              <a:latin typeface="Aldhabi" panose="01000000000000000000" pitchFamily="2" charset="-78"/>
              <a:cs typeface="Aldhabi" panose="01000000000000000000" pitchFamily="2" charset="-78"/>
            </a:rPr>
            <a:t>Big Data</a:t>
          </a:r>
        </a:p>
      </dsp:txBody>
      <dsp:txXfrm>
        <a:off x="5751797" y="491900"/>
        <a:ext cx="4413983" cy="21404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4FE6EAB6-63B0-46EE-AB60-EA0E1B1DB65B}" type="datetimeFigureOut">
              <a:rPr lang="ar-SA" smtClean="0"/>
              <a:t>22/11/1441</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49C3239-F6EB-4115-829A-1E2B78E13688}" type="slidenum">
              <a:rPr lang="ar-SA" smtClean="0"/>
              <a:t>‹#›</a:t>
            </a:fld>
            <a:endParaRPr lang="ar-SA"/>
          </a:p>
        </p:txBody>
      </p:sp>
    </p:spTree>
    <p:extLst>
      <p:ext uri="{BB962C8B-B14F-4D97-AF65-F5344CB8AC3E}">
        <p14:creationId xmlns:p14="http://schemas.microsoft.com/office/powerpoint/2010/main" val="413283601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5"/>
          </p:nvPr>
        </p:nvSpPr>
        <p:spPr/>
        <p:txBody>
          <a:bodyPr/>
          <a:lstStyle/>
          <a:p>
            <a:fld id="{349C3239-F6EB-4115-829A-1E2B78E13688}" type="slidenum">
              <a:rPr lang="ar-SA" smtClean="0"/>
              <a:t>8</a:t>
            </a:fld>
            <a:endParaRPr lang="ar-SA"/>
          </a:p>
        </p:txBody>
      </p:sp>
    </p:spTree>
    <p:extLst>
      <p:ext uri="{BB962C8B-B14F-4D97-AF65-F5344CB8AC3E}">
        <p14:creationId xmlns:p14="http://schemas.microsoft.com/office/powerpoint/2010/main" val="238468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7/12/2020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218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2AC24A9-CCB6-4F8D-B8DB-C2F3692CFA5A}"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853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02AC24A9-CCB6-4F8D-B8DB-C2F3692CFA5A}"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93946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02AC24A9-CCB6-4F8D-B8DB-C2F3692CFA5A}"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74949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02AC24A9-CCB6-4F8D-B8DB-C2F3692CFA5A}"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9103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ar-SA"/>
              <a:t>انقر لتحرير أنماط نص الشكل الرئيسي</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02AC24A9-CCB6-4F8D-B8DB-C2F3692CFA5A}"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9777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ar-SA"/>
              <a:t>انقر لتحرير أنماط نص الشكل الرئيسي</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02AC24A9-CCB6-4F8D-B8DB-C2F3692CFA5A}"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7369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38802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971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3004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02AC24A9-CCB6-4F8D-B8DB-C2F3692CFA5A}"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0766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632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6646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1783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87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2AC24A9-CCB6-4F8D-B8DB-C2F3692CFA5A}"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095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ar-SA"/>
              <a:t>انقر لتحرير نمط عنوان الشكل الرئيسي</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2AC24A9-CCB6-4F8D-B8DB-C2F3692CFA5A}"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908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AC24A9-CCB6-4F8D-B8DB-C2F3692CFA5A}" type="datetimeFigureOut">
              <a:rPr lang="en-US" smtClean="0"/>
              <a:t>7/12/2020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1168675"/>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Lst>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C895F5F3-C48F-4231-BDF4-6B22BEB22E8F}"/>
              </a:ext>
            </a:extLst>
          </p:cNvPr>
          <p:cNvPicPr>
            <a:picLocks noChangeAspect="1"/>
          </p:cNvPicPr>
          <p:nvPr/>
        </p:nvPicPr>
        <p:blipFill rotWithShape="1">
          <a:blip r:embed="rId2">
            <a:alphaModFix amt="40000"/>
          </a:blip>
          <a:srcRect b="15414"/>
          <a:stretch/>
        </p:blipFill>
        <p:spPr>
          <a:xfrm>
            <a:off x="20" y="10"/>
            <a:ext cx="12191980" cy="6857990"/>
          </a:xfrm>
          <a:prstGeom prst="rect">
            <a:avLst/>
          </a:prstGeom>
        </p:spPr>
      </p:pic>
      <p:sp>
        <p:nvSpPr>
          <p:cNvPr id="2" name="عنوان 1">
            <a:extLst>
              <a:ext uri="{FF2B5EF4-FFF2-40B4-BE49-F238E27FC236}">
                <a16:creationId xmlns:a16="http://schemas.microsoft.com/office/drawing/2014/main" id="{BA703748-8642-4A42-9905-D59593064682}"/>
              </a:ext>
            </a:extLst>
          </p:cNvPr>
          <p:cNvSpPr>
            <a:spLocks noGrp="1"/>
          </p:cNvSpPr>
          <p:nvPr>
            <p:ph type="ctrTitle"/>
          </p:nvPr>
        </p:nvSpPr>
        <p:spPr>
          <a:xfrm>
            <a:off x="2928401" y="1380068"/>
            <a:ext cx="8574622" cy="2616199"/>
          </a:xfrm>
        </p:spPr>
        <p:txBody>
          <a:bodyPr>
            <a:normAutofit fontScale="90000"/>
          </a:bodyPr>
          <a:lstStyle/>
          <a:p>
            <a:pPr>
              <a:lnSpc>
                <a:spcPct val="90000"/>
              </a:lnSpc>
            </a:pPr>
            <a:r>
              <a:rPr lang="ar-SA" sz="6600" dirty="0">
                <a:latin typeface="Arabic Typesetting" panose="03020402040406030203" pitchFamily="66" charset="-78"/>
                <a:cs typeface="Arabic Typesetting" panose="03020402040406030203" pitchFamily="66" charset="-78"/>
              </a:rPr>
              <a:t>اسم الطالب : نايف حسن العنزي</a:t>
            </a:r>
            <a:br>
              <a:rPr lang="ar-SA" sz="6600" dirty="0">
                <a:latin typeface="Arabic Typesetting" panose="03020402040406030203" pitchFamily="66" charset="-78"/>
                <a:cs typeface="Arabic Typesetting" panose="03020402040406030203" pitchFamily="66" charset="-78"/>
              </a:rPr>
            </a:br>
            <a:r>
              <a:rPr lang="ar-SA" sz="6600" dirty="0">
                <a:latin typeface="Arabic Typesetting" panose="03020402040406030203" pitchFamily="66" charset="-78"/>
                <a:cs typeface="Arabic Typesetting" panose="03020402040406030203" pitchFamily="66" charset="-78"/>
              </a:rPr>
              <a:t>الرقم التدريبي:439213289</a:t>
            </a:r>
            <a:br>
              <a:rPr lang="ar-SA" sz="6600" dirty="0">
                <a:latin typeface="Arabic Typesetting" panose="03020402040406030203" pitchFamily="66" charset="-78"/>
                <a:cs typeface="Arabic Typesetting" panose="03020402040406030203" pitchFamily="66" charset="-78"/>
              </a:rPr>
            </a:br>
            <a:r>
              <a:rPr lang="ar-SA" sz="6600" dirty="0">
                <a:latin typeface="Arabic Typesetting" panose="03020402040406030203" pitchFamily="66" charset="-78"/>
                <a:cs typeface="Arabic Typesetting" panose="03020402040406030203" pitchFamily="66" charset="-78"/>
              </a:rPr>
              <a:t>التخصص : برمجيات</a:t>
            </a:r>
          </a:p>
        </p:txBody>
      </p:sp>
    </p:spTree>
    <p:extLst>
      <p:ext uri="{BB962C8B-B14F-4D97-AF65-F5344CB8AC3E}">
        <p14:creationId xmlns:p14="http://schemas.microsoft.com/office/powerpoint/2010/main" val="42672818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15">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صورة تحتوي على مبنى, مظلة&#10;&#10;تم إنشاء الوصف تلقائياً">
            <a:extLst>
              <a:ext uri="{FF2B5EF4-FFF2-40B4-BE49-F238E27FC236}">
                <a16:creationId xmlns:a16="http://schemas.microsoft.com/office/drawing/2014/main" id="{5DDD800C-B469-4171-A8A9-C45EC0E011AC}"/>
              </a:ext>
            </a:extLst>
          </p:cNvPr>
          <p:cNvPicPr>
            <a:picLocks noChangeAspect="1"/>
          </p:cNvPicPr>
          <p:nvPr/>
        </p:nvPicPr>
        <p:blipFill rotWithShape="1">
          <a:blip r:embed="rId2">
            <a:alphaModFix amt="25000"/>
          </a:blip>
          <a:srcRect t="5361" b="10370"/>
          <a:stretch/>
        </p:blipFill>
        <p:spPr>
          <a:xfrm>
            <a:off x="20" y="10"/>
            <a:ext cx="12191980" cy="6857990"/>
          </a:xfrm>
          <a:prstGeom prst="rect">
            <a:avLst/>
          </a:prstGeom>
        </p:spPr>
      </p:pic>
      <p:sp>
        <p:nvSpPr>
          <p:cNvPr id="2" name="عنوان 1">
            <a:extLst>
              <a:ext uri="{FF2B5EF4-FFF2-40B4-BE49-F238E27FC236}">
                <a16:creationId xmlns:a16="http://schemas.microsoft.com/office/drawing/2014/main" id="{909C2FD8-1251-4C19-865C-223544010710}"/>
              </a:ext>
            </a:extLst>
          </p:cNvPr>
          <p:cNvSpPr>
            <a:spLocks noGrp="1"/>
          </p:cNvSpPr>
          <p:nvPr>
            <p:ph type="title"/>
          </p:nvPr>
        </p:nvSpPr>
        <p:spPr>
          <a:xfrm>
            <a:off x="1484311" y="685800"/>
            <a:ext cx="10018713" cy="1752599"/>
          </a:xfrm>
        </p:spPr>
        <p:txBody>
          <a:bodyPr anchor="b">
            <a:normAutofit/>
          </a:bodyPr>
          <a:lstStyle/>
          <a:p>
            <a:pPr algn="r"/>
            <a:r>
              <a:rPr lang="ar-SA" sz="7200" dirty="0">
                <a:cs typeface="Akhbar MT" pitchFamily="2" charset="-78"/>
              </a:rPr>
              <a:t>الموضوع	</a:t>
            </a:r>
          </a:p>
        </p:txBody>
      </p:sp>
      <p:graphicFrame>
        <p:nvGraphicFramePr>
          <p:cNvPr id="5" name="عنصر نائب للمحتوى 2">
            <a:extLst>
              <a:ext uri="{FF2B5EF4-FFF2-40B4-BE49-F238E27FC236}">
                <a16:creationId xmlns:a16="http://schemas.microsoft.com/office/drawing/2014/main" id="{17788D1A-2D32-4DE1-82D6-BBB46DCC69D6}"/>
              </a:ext>
            </a:extLst>
          </p:cNvPr>
          <p:cNvGraphicFramePr>
            <a:graphicFrameLocks noGrp="1"/>
          </p:cNvGraphicFramePr>
          <p:nvPr>
            <p:ph idx="1"/>
            <p:extLst>
              <p:ext uri="{D42A27DB-BD31-4B8C-83A1-F6EECF244321}">
                <p14:modId xmlns:p14="http://schemas.microsoft.com/office/powerpoint/2010/main" val="3472160382"/>
              </p:ext>
            </p:extLst>
          </p:nvPr>
        </p:nvGraphicFramePr>
        <p:xfrm>
          <a:off x="1269402" y="2666999"/>
          <a:ext cx="10233621"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3683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4"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6"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7"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عنوان 1">
            <a:extLst>
              <a:ext uri="{FF2B5EF4-FFF2-40B4-BE49-F238E27FC236}">
                <a16:creationId xmlns:a16="http://schemas.microsoft.com/office/drawing/2014/main" id="{D7963ED4-C05F-4FF0-A8E6-DEC972D322CB}"/>
              </a:ext>
            </a:extLst>
          </p:cNvPr>
          <p:cNvSpPr>
            <a:spLocks noGrp="1"/>
          </p:cNvSpPr>
          <p:nvPr>
            <p:ph type="title"/>
          </p:nvPr>
        </p:nvSpPr>
        <p:spPr>
          <a:xfrm>
            <a:off x="2946400" y="4562856"/>
            <a:ext cx="9134763" cy="2087326"/>
          </a:xfrm>
        </p:spPr>
        <p:txBody>
          <a:bodyPr vert="horz" lIns="91440" tIns="45720" rIns="91440" bIns="45720" rtlCol="0" anchor="b">
            <a:noAutofit/>
          </a:bodyPr>
          <a:lstStyle/>
          <a:p>
            <a:pPr algn="r" rtl="0">
              <a:lnSpc>
                <a:spcPct val="90000"/>
              </a:lnSpc>
            </a:pPr>
            <a:r>
              <a:rPr lang="en-US" sz="1400" b="1" dirty="0"/>
              <a:t> مؤخرا </a:t>
            </a:r>
            <a:br>
              <a:rPr lang="en-US" sz="1400" b="1" dirty="0"/>
            </a:br>
            <a:r>
              <a:rPr lang="en-US" sz="1400" b="1" dirty="0"/>
              <a:t>نسمع كثيرا عن مصطلح البيانات الضخمة</a:t>
            </a:r>
            <a:br>
              <a:rPr lang="en-US" sz="1400" b="1" dirty="0"/>
            </a:br>
            <a:r>
              <a:rPr lang="en-US" sz="1400" b="1" dirty="0"/>
              <a:t>Big Data </a:t>
            </a:r>
            <a:br>
              <a:rPr lang="en-US" sz="1400" b="1" dirty="0"/>
            </a:br>
            <a:r>
              <a:rPr lang="en-US" sz="1400" b="1" dirty="0"/>
              <a:t>و سرعة انتشار هذا المجال في سوق العمل.</a:t>
            </a:r>
            <a:br>
              <a:rPr lang="en-US" sz="1400" b="1" dirty="0"/>
            </a:br>
            <a:r>
              <a:rPr lang="en-US" sz="1400" b="1" dirty="0"/>
              <a:t>و لكن</a:t>
            </a:r>
            <a:br>
              <a:rPr lang="en-US" sz="1400" b="1" dirty="0"/>
            </a:br>
            <a:r>
              <a:rPr lang="en-US" sz="1400" b="1" dirty="0"/>
              <a:t>  هل تساءلنا ما هي البيانات الضخمة  </a:t>
            </a:r>
            <a:br>
              <a:rPr lang="en-US" sz="1400" b="1" dirty="0"/>
            </a:br>
            <a:r>
              <a:rPr lang="en-US" sz="1400" b="1" dirty="0"/>
              <a:t>Big Data؟ </a:t>
            </a:r>
            <a:br>
              <a:rPr lang="en-US" sz="1400" b="1" dirty="0"/>
            </a:br>
            <a:r>
              <a:rPr lang="en-US" sz="1400" b="1" dirty="0"/>
              <a:t>لكي نتفق مبدئيا هناك اكثر من تعريف لمصطلح البيانات الضخمة</a:t>
            </a:r>
            <a:br>
              <a:rPr lang="en-US" sz="1400" b="1" dirty="0"/>
            </a:br>
            <a:r>
              <a:rPr lang="en-US" sz="1400" b="1" dirty="0"/>
              <a:t>وكما أوضح الاتحاد الدولي للاتصالات (ITU) </a:t>
            </a:r>
            <a:br>
              <a:rPr lang="en-US" sz="1400" b="1" dirty="0"/>
            </a:br>
            <a:r>
              <a:rPr lang="en-US" sz="1400" b="1" dirty="0"/>
              <a:t>بأنه لا يوجد تعريف دقيق للبيانات الضخمة .</a:t>
            </a:r>
            <a:br>
              <a:rPr lang="en-US" sz="1400" b="1" dirty="0"/>
            </a:br>
            <a:r>
              <a:rPr lang="en-US" sz="1400" b="1" dirty="0"/>
              <a:t> و بشكل عام فإننا حين نتحدث عن البيانات الضخمة فنحن نتحدث عن بيانات متعددة الأنواع والمصادر والأحجام.</a:t>
            </a:r>
          </a:p>
        </p:txBody>
      </p:sp>
      <p:sp>
        <p:nvSpPr>
          <p:cNvPr id="31"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عنصر نائب للمحتوى 4" descr="صورة تحتوي على نص, صحف, علامة&#10;&#10;تم إنشاء الوصف تلقائياً">
            <a:extLst>
              <a:ext uri="{FF2B5EF4-FFF2-40B4-BE49-F238E27FC236}">
                <a16:creationId xmlns:a16="http://schemas.microsoft.com/office/drawing/2014/main" id="{542A7D85-3F88-4614-B8C8-97E701CC3942}"/>
              </a:ext>
            </a:extLst>
          </p:cNvPr>
          <p:cNvPicPr>
            <a:picLocks noChangeAspect="1"/>
          </p:cNvPicPr>
          <p:nvPr/>
        </p:nvPicPr>
        <p:blipFill rotWithShape="1">
          <a:blip r:embed="rId3">
            <a:extLst>
              <a:ext uri="{28A0092B-C50C-407E-A947-70E740481C1C}">
                <a14:useLocalDpi xmlns:a14="http://schemas.microsoft.com/office/drawing/2010/main" val="0"/>
              </a:ext>
            </a:extLst>
          </a:blip>
          <a:srcRect l="10442" r="10446"/>
          <a:stretch/>
        </p:blipFill>
        <p:spPr>
          <a:xfrm>
            <a:off x="3718561" y="609601"/>
            <a:ext cx="7833360" cy="363321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2334863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F845FFFB-6831-4F09-8E9F-5D2C3B6532AB}"/>
              </a:ext>
            </a:extLst>
          </p:cNvPr>
          <p:cNvSpPr>
            <a:spLocks noGrp="1"/>
          </p:cNvSpPr>
          <p:nvPr>
            <p:ph type="title"/>
          </p:nvPr>
        </p:nvSpPr>
        <p:spPr>
          <a:xfrm>
            <a:off x="1189702" y="1261872"/>
            <a:ext cx="3145536" cy="4334256"/>
          </a:xfrm>
        </p:spPr>
        <p:txBody>
          <a:bodyPr>
            <a:normAutofit/>
          </a:bodyPr>
          <a:lstStyle/>
          <a:p>
            <a:pPr algn="r"/>
            <a:r>
              <a:rPr lang="ar-SA" sz="3600" b="1" i="0" dirty="0">
                <a:effectLst/>
                <a:latin typeface="Noto Naskh Arabic"/>
              </a:rPr>
              <a:t>تعريف:</a:t>
            </a:r>
            <a:br>
              <a:rPr lang="ar-SA" sz="3600" dirty="0"/>
            </a:br>
            <a:endParaRPr lang="ar-SA" sz="3600" dirty="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عنصر نائب للمحتوى 2">
            <a:extLst>
              <a:ext uri="{FF2B5EF4-FFF2-40B4-BE49-F238E27FC236}">
                <a16:creationId xmlns:a16="http://schemas.microsoft.com/office/drawing/2014/main" id="{54CAF0E2-DCFF-4302-8B1F-8D3BF4E2715C}"/>
              </a:ext>
            </a:extLst>
          </p:cNvPr>
          <p:cNvSpPr>
            <a:spLocks noGrp="1"/>
          </p:cNvSpPr>
          <p:nvPr>
            <p:ph idx="1"/>
          </p:nvPr>
        </p:nvSpPr>
        <p:spPr>
          <a:xfrm>
            <a:off x="4671142" y="1261873"/>
            <a:ext cx="6287804" cy="4449422"/>
          </a:xfrm>
        </p:spPr>
        <p:txBody>
          <a:bodyPr>
            <a:normAutofit/>
          </a:bodyPr>
          <a:lstStyle/>
          <a:p>
            <a:pPr>
              <a:lnSpc>
                <a:spcPct val="90000"/>
              </a:lnSpc>
            </a:pPr>
            <a:r>
              <a:rPr lang="ar-SA" sz="1200" b="1" i="1" dirty="0">
                <a:effectLst/>
                <a:latin typeface="Noto Naskh Arabic"/>
              </a:rPr>
              <a:t>قبل ان نتطرق لتعريف البيانات الضخمة، يجب علينا معرفة ما هي البيانات؟</a:t>
            </a:r>
            <a:endParaRPr lang="ar-SA" sz="1200" b="0" i="0" dirty="0">
              <a:effectLst/>
              <a:latin typeface="Noto Naskh Arabic"/>
            </a:endParaRPr>
          </a:p>
          <a:p>
            <a:pPr>
              <a:lnSpc>
                <a:spcPct val="90000"/>
              </a:lnSpc>
            </a:pPr>
            <a:br>
              <a:rPr lang="ar-SA" sz="1200" b="0" i="0" dirty="0">
                <a:effectLst/>
                <a:latin typeface="Noto Naskh Arabic"/>
              </a:rPr>
            </a:br>
            <a:r>
              <a:rPr lang="ar-SA" sz="1200" b="1" i="0" dirty="0">
                <a:effectLst/>
                <a:latin typeface="Noto Naskh Arabic"/>
              </a:rPr>
              <a:t>البيانات </a:t>
            </a:r>
            <a:r>
              <a:rPr lang="en-US" sz="1200" b="1" i="0" dirty="0">
                <a:effectLst/>
                <a:latin typeface="Noto Naskh Arabic"/>
              </a:rPr>
              <a:t>Data</a:t>
            </a:r>
            <a:r>
              <a:rPr lang="en-US" sz="1200" b="0" i="0" dirty="0">
                <a:effectLst/>
                <a:latin typeface="Noto Naskh Arabic"/>
              </a:rPr>
              <a:t>: </a:t>
            </a:r>
            <a:r>
              <a:rPr lang="ar-SA" sz="1200" b="0" i="0" dirty="0">
                <a:effectLst/>
                <a:latin typeface="Noto Naskh Arabic"/>
              </a:rPr>
              <a:t>هي الصورة الخام للمعلومات قبل عمليات الفرز والترتيب والمعالجة ولا يمكن الاستفادة منها بصورتها الأولية قبل المعالجة. </a:t>
            </a:r>
          </a:p>
          <a:p>
            <a:pPr>
              <a:lnSpc>
                <a:spcPct val="90000"/>
              </a:lnSpc>
            </a:pPr>
            <a:r>
              <a:rPr lang="ar-SA" sz="1200" b="0" i="1" dirty="0">
                <a:effectLst/>
                <a:latin typeface="Noto Naskh Arabic"/>
              </a:rPr>
              <a:t>و يمكن ان </a:t>
            </a:r>
            <a:r>
              <a:rPr lang="ar-SA" sz="1200" b="1" i="1" dirty="0">
                <a:effectLst/>
                <a:latin typeface="Noto Naskh Arabic"/>
              </a:rPr>
              <a:t>تقسم</a:t>
            </a:r>
            <a:r>
              <a:rPr lang="ar-SA" sz="1200" b="0" i="1" dirty="0">
                <a:effectLst/>
                <a:latin typeface="Noto Naskh Arabic"/>
              </a:rPr>
              <a:t> البيانات الخام الى </a:t>
            </a:r>
            <a:r>
              <a:rPr lang="ar-SA" sz="1200" b="1" i="1" dirty="0">
                <a:effectLst/>
                <a:latin typeface="Noto Naskh Arabic"/>
              </a:rPr>
              <a:t>ثلاثة انواع</a:t>
            </a:r>
            <a:r>
              <a:rPr lang="ar-SA" sz="1200" b="0" i="1" dirty="0">
                <a:effectLst/>
                <a:latin typeface="Noto Naskh Arabic"/>
              </a:rPr>
              <a:t>:</a:t>
            </a:r>
            <a:endParaRPr lang="ar-SA" sz="1200" b="0" i="0" dirty="0">
              <a:effectLst/>
              <a:latin typeface="Noto Naskh Arabic"/>
            </a:endParaRPr>
          </a:p>
          <a:p>
            <a:pPr>
              <a:lnSpc>
                <a:spcPct val="90000"/>
              </a:lnSpc>
              <a:buFont typeface="Arial" panose="020B0604020202020204" pitchFamily="34" charset="0"/>
              <a:buChar char="•"/>
            </a:pPr>
            <a:r>
              <a:rPr lang="ar-SA" sz="1200" b="1" i="0" dirty="0">
                <a:effectLst/>
                <a:latin typeface="Noto Naskh Arabic"/>
              </a:rPr>
              <a:t>بيانات مهيكلة</a:t>
            </a:r>
            <a:r>
              <a:rPr lang="ar-SA" sz="1200" b="0" i="0" dirty="0">
                <a:effectLst/>
                <a:latin typeface="Noto Naskh Arabic"/>
              </a:rPr>
              <a:t>: وهى البيانات المنظمة في جداول او قواعد بيانات.</a:t>
            </a:r>
          </a:p>
          <a:p>
            <a:pPr>
              <a:lnSpc>
                <a:spcPct val="90000"/>
              </a:lnSpc>
              <a:buFont typeface="Arial" panose="020B0604020202020204" pitchFamily="34" charset="0"/>
              <a:buChar char="•"/>
            </a:pPr>
            <a:r>
              <a:rPr lang="ar-SA" sz="1200" b="1" i="0" dirty="0">
                <a:effectLst/>
                <a:latin typeface="Noto Naskh Arabic"/>
              </a:rPr>
              <a:t>بيانات غير مهيكلة</a:t>
            </a:r>
            <a:r>
              <a:rPr lang="ar-SA" sz="1200" b="0" i="0" dirty="0">
                <a:effectLst/>
                <a:latin typeface="Noto Naskh Arabic"/>
              </a:rPr>
              <a:t>: تشكل النسبة الأكبر من البيانات، وهى البيانات التي يولدها الأشخاص يوميا من كتابات نصية وصور وفيديو ورسائل ونقرات على مواقع الانترنت... الخ.</a:t>
            </a:r>
          </a:p>
          <a:p>
            <a:pPr>
              <a:lnSpc>
                <a:spcPct val="90000"/>
              </a:lnSpc>
              <a:buFont typeface="Arial" panose="020B0604020202020204" pitchFamily="34" charset="0"/>
              <a:buChar char="•"/>
            </a:pPr>
            <a:r>
              <a:rPr lang="ar-SA" sz="1200" b="1" i="0" dirty="0">
                <a:effectLst/>
                <a:latin typeface="Noto Naskh Arabic"/>
              </a:rPr>
              <a:t>بيانات شبه مهيكلة</a:t>
            </a:r>
            <a:r>
              <a:rPr lang="ar-SA" sz="1200" b="0" i="0" dirty="0">
                <a:effectLst/>
                <a:latin typeface="Noto Naskh Arabic"/>
              </a:rPr>
              <a:t>: تعتبر نوعا من البيانات المهيكلة الا ان البيانات لا تكون في صورة جداول او قواعد بيانات.</a:t>
            </a:r>
          </a:p>
          <a:p>
            <a:pPr>
              <a:lnSpc>
                <a:spcPct val="90000"/>
              </a:lnSpc>
            </a:pPr>
            <a:r>
              <a:rPr lang="ar-SA" sz="1200" b="0" i="0" dirty="0">
                <a:effectLst/>
                <a:latin typeface="Noto Naskh Arabic"/>
              </a:rPr>
              <a:t>و الآن ما هي البيانات الضخمة؟</a:t>
            </a:r>
            <a:br>
              <a:rPr lang="ar-SA" sz="1200" b="0" i="0" dirty="0">
                <a:effectLst/>
                <a:latin typeface="Noto Naskh Arabic"/>
              </a:rPr>
            </a:br>
            <a:endParaRPr lang="ar-SA" sz="1200" b="0" i="0" dirty="0">
              <a:effectLst/>
              <a:latin typeface="Noto Naskh Arabic"/>
            </a:endParaRPr>
          </a:p>
          <a:p>
            <a:pPr>
              <a:lnSpc>
                <a:spcPct val="90000"/>
              </a:lnSpc>
            </a:pPr>
            <a:r>
              <a:rPr lang="ar-SA" sz="1200" b="0" i="0" dirty="0">
                <a:effectLst/>
                <a:latin typeface="Noto Naskh Arabic"/>
              </a:rPr>
              <a:t>يعرف الخبراء البيانات الضخمة بأنها أي مجموعة من البيانات التي هي بحجم يفوق قدرة معالجتها باستخدام أدوات قواعد البيانات التقليدية من التقاط، ومشاركة ونقل، وتخزين، وإدارة و تحليل في غضون فترة زمنية مقبولة لتلك البيانات؛ و من وجهة نظر مقدمي الخدمات، هي الأدوات والعمليات التي تحتاجها المنظمات للتعامل مع كمية كبيرة من البيانات لغرض التحليل. الطرفان اتفقا على إنها بيانات هائلة لا يمكن معالجتها بالطرق التقليدية في ظل تلك القيود المذكورة آنفاً.</a:t>
            </a:r>
          </a:p>
          <a:p>
            <a:pPr>
              <a:lnSpc>
                <a:spcPct val="90000"/>
              </a:lnSpc>
            </a:pPr>
            <a:endParaRPr lang="ar-SA" sz="1200" dirty="0"/>
          </a:p>
        </p:txBody>
      </p:sp>
    </p:spTree>
    <p:extLst>
      <p:ext uri="{BB962C8B-B14F-4D97-AF65-F5344CB8AC3E}">
        <p14:creationId xmlns:p14="http://schemas.microsoft.com/office/powerpoint/2010/main" val="170804313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34">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36">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38"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5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40"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56"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2"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57"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عنصر نائب للمحتوى 2">
            <a:extLst>
              <a:ext uri="{FF2B5EF4-FFF2-40B4-BE49-F238E27FC236}">
                <a16:creationId xmlns:a16="http://schemas.microsoft.com/office/drawing/2014/main" id="{23A0EF2E-38BD-41A7-9CA6-0147E85AD3A7}"/>
              </a:ext>
            </a:extLst>
          </p:cNvPr>
          <p:cNvSpPr>
            <a:spLocks noGrp="1"/>
          </p:cNvSpPr>
          <p:nvPr>
            <p:ph idx="1"/>
          </p:nvPr>
        </p:nvSpPr>
        <p:spPr>
          <a:xfrm>
            <a:off x="353349" y="680342"/>
            <a:ext cx="8581101" cy="4577458"/>
          </a:xfrm>
        </p:spPr>
        <p:txBody>
          <a:bodyPr anchor="t">
            <a:normAutofit/>
          </a:bodyPr>
          <a:lstStyle/>
          <a:p>
            <a:pPr>
              <a:lnSpc>
                <a:spcPct val="90000"/>
              </a:lnSpc>
            </a:pPr>
            <a:r>
              <a:rPr lang="ar-SA" sz="1400" b="1" i="1" dirty="0">
                <a:effectLst/>
                <a:latin typeface="+mj-lt"/>
              </a:rPr>
              <a:t>إليكم بعض التعاريف لمنظمات وجهات عالمية والتي تصف البيانات الضخمة:</a:t>
            </a:r>
          </a:p>
          <a:p>
            <a:pPr>
              <a:lnSpc>
                <a:spcPct val="90000"/>
              </a:lnSpc>
            </a:pPr>
            <a:r>
              <a:rPr lang="ar-SA" sz="1400" b="0" i="0" dirty="0">
                <a:effectLst/>
                <a:latin typeface="+mj-lt"/>
              </a:rPr>
              <a:t> </a:t>
            </a:r>
          </a:p>
          <a:p>
            <a:pPr>
              <a:lnSpc>
                <a:spcPct val="90000"/>
              </a:lnSpc>
              <a:buFont typeface="Arial" panose="020B0604020202020204" pitchFamily="34" charset="0"/>
              <a:buChar char="•"/>
            </a:pPr>
            <a:r>
              <a:rPr lang="ar-SA" sz="1400" b="1" i="1" dirty="0">
                <a:effectLst/>
                <a:latin typeface="+mj-lt"/>
              </a:rPr>
              <a:t>تعرف شركة جارتنر (</a:t>
            </a:r>
            <a:r>
              <a:rPr lang="en-US" sz="1400" b="1" i="1" dirty="0">
                <a:effectLst/>
                <a:latin typeface="+mj-lt"/>
              </a:rPr>
              <a:t>Gartner Inc) </a:t>
            </a:r>
            <a:r>
              <a:rPr lang="ar-SA" sz="1400" b="1" i="1" dirty="0">
                <a:effectLst/>
                <a:latin typeface="+mj-lt"/>
              </a:rPr>
              <a:t> المتخصصة في أبحاث واستشارات تقنية المعلومات بأنها "الأصول المعلوماتية كبيرة الأحجام وسريعة التدفق وكثيرة التنوع، والتي تتطلب طرق معالجة مجدية اقتصادياً ومبتكرة من أجل تطوير البصائر وطرق اتخاذ القرارات".</a:t>
            </a:r>
          </a:p>
          <a:p>
            <a:pPr marL="0" indent="0">
              <a:lnSpc>
                <a:spcPct val="90000"/>
              </a:lnSpc>
              <a:buNone/>
            </a:pPr>
            <a:endParaRPr lang="ar-SA" sz="1400" b="1" i="1" dirty="0">
              <a:effectLst/>
              <a:latin typeface="+mj-lt"/>
            </a:endParaRPr>
          </a:p>
          <a:p>
            <a:pPr>
              <a:lnSpc>
                <a:spcPct val="90000"/>
              </a:lnSpc>
              <a:buFont typeface="Arial" panose="020B0604020202020204" pitchFamily="34" charset="0"/>
              <a:buChar char="•"/>
            </a:pPr>
            <a:r>
              <a:rPr lang="ar-SA" sz="1400" b="1" i="1" dirty="0">
                <a:effectLst/>
                <a:latin typeface="+mj-lt"/>
              </a:rPr>
              <a:t>كما تعرفها شركة (</a:t>
            </a:r>
            <a:r>
              <a:rPr lang="en-US" sz="1400" b="1" i="1" dirty="0">
                <a:effectLst/>
                <a:latin typeface="+mj-lt"/>
              </a:rPr>
              <a:t> IBM) " </a:t>
            </a:r>
            <a:r>
              <a:rPr lang="ar-SA" sz="1400" b="1" i="1" dirty="0">
                <a:effectLst/>
                <a:latin typeface="+mj-lt"/>
              </a:rPr>
              <a:t>تنشأ البيانات الضخمة عن طريق كل شيء من حولنا وفي كل الأوقات كل عملية رقمية وكل تبادل في وسائل التواصل الاجتماعي ينتج لنا البيانات الضخمة، تتناقلها الأنظمة، وأجهزة الاستشعار، والأجهزة النقالة البيانات الضخمة لها مصادر متعددة في السرعة والحجم والتنوع ولكي نستخرج منفعة معنوية من البيانات الضخمة نحتاج إلى معالجة مثالية، وقدرات تحليلية، ومهارات ".</a:t>
            </a:r>
          </a:p>
          <a:p>
            <a:pPr marL="0" indent="0">
              <a:lnSpc>
                <a:spcPct val="90000"/>
              </a:lnSpc>
              <a:buNone/>
            </a:pPr>
            <a:endParaRPr lang="ar-SA" sz="1400" b="1" i="1" dirty="0">
              <a:effectLst/>
              <a:latin typeface="+mj-lt"/>
            </a:endParaRPr>
          </a:p>
          <a:p>
            <a:pPr>
              <a:lnSpc>
                <a:spcPct val="90000"/>
              </a:lnSpc>
              <a:buFont typeface="Arial" panose="020B0604020202020204" pitchFamily="34" charset="0"/>
              <a:buChar char="•"/>
            </a:pPr>
            <a:r>
              <a:rPr lang="ar-SA" sz="1400" b="1" i="1" dirty="0">
                <a:effectLst/>
                <a:latin typeface="+mj-lt"/>
              </a:rPr>
              <a:t>أما المنظمة الدولية للمعايير(</a:t>
            </a:r>
            <a:r>
              <a:rPr lang="en-US" sz="1400" b="1" i="1" dirty="0">
                <a:effectLst/>
                <a:latin typeface="+mj-lt"/>
              </a:rPr>
              <a:t>  ISO) </a:t>
            </a:r>
            <a:r>
              <a:rPr lang="ar-SA" sz="1400" b="1" i="1" dirty="0">
                <a:effectLst/>
                <a:latin typeface="+mj-lt"/>
              </a:rPr>
              <a:t>فتعرفها بأنها  "مجموعة أو مجموعات من البيانات لها خصائصها الفريدة (مثل الحجم، السرعة، التنوع، التباين، صحة البيانات... إلخ) ، لا يمكن معالجتها بكفاءة باستخدام التكنولوجيا الحالية والتقليدية لتحقيق الاستفادة منها" .</a:t>
            </a:r>
          </a:p>
          <a:p>
            <a:pPr marL="0" indent="0">
              <a:lnSpc>
                <a:spcPct val="90000"/>
              </a:lnSpc>
              <a:buNone/>
            </a:pPr>
            <a:endParaRPr lang="ar-SA" sz="1400" b="1" i="1" dirty="0">
              <a:effectLst/>
              <a:latin typeface="+mj-lt"/>
            </a:endParaRPr>
          </a:p>
          <a:p>
            <a:pPr>
              <a:lnSpc>
                <a:spcPct val="90000"/>
              </a:lnSpc>
              <a:buFont typeface="Arial" panose="020B0604020202020204" pitchFamily="34" charset="0"/>
              <a:buChar char="•"/>
            </a:pPr>
            <a:r>
              <a:rPr lang="ar-SA" sz="1400" b="1" i="1" dirty="0">
                <a:effectLst/>
                <a:latin typeface="+mj-lt"/>
              </a:rPr>
              <a:t>ويعرفها الاتحاد الدولي للاتصالات (</a:t>
            </a:r>
            <a:r>
              <a:rPr lang="en-US" sz="1400" b="1" i="1" dirty="0">
                <a:effectLst/>
                <a:latin typeface="+mj-lt"/>
              </a:rPr>
              <a:t>  ITU)  "</a:t>
            </a:r>
            <a:r>
              <a:rPr lang="ar-SA" sz="1400" b="1" i="1" dirty="0">
                <a:effectLst/>
                <a:latin typeface="+mj-lt"/>
              </a:rPr>
              <a:t>يشير مصطلح البيانات الضخمة إلى مجموعات البيانات التي تتميز بأنها فائقة حجماً وسرعة أو تنوعاً، بالقياس إلى أنواع مجموعات البيانات المعهودة الاستخدام" .</a:t>
            </a:r>
          </a:p>
          <a:p>
            <a:pPr>
              <a:lnSpc>
                <a:spcPct val="90000"/>
              </a:lnSpc>
            </a:pPr>
            <a:endParaRPr lang="ar-SA" sz="1400" dirty="0">
              <a:latin typeface="+mj-lt"/>
            </a:endParaRPr>
          </a:p>
        </p:txBody>
      </p:sp>
    </p:spTree>
    <p:extLst>
      <p:ext uri="{BB962C8B-B14F-4D97-AF65-F5344CB8AC3E}">
        <p14:creationId xmlns:p14="http://schemas.microsoft.com/office/powerpoint/2010/main" val="2811554165"/>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bg2">
              <a:lumMod val="50000"/>
            </a:schemeClr>
          </a:bgClr>
        </a:patt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E06405A-BFD2-44E4-8175-14862D9CCB47}"/>
              </a:ext>
            </a:extLst>
          </p:cNvPr>
          <p:cNvSpPr>
            <a:spLocks noGrp="1"/>
          </p:cNvSpPr>
          <p:nvPr>
            <p:ph idx="1"/>
          </p:nvPr>
        </p:nvSpPr>
        <p:spPr>
          <a:xfrm>
            <a:off x="5734050" y="0"/>
            <a:ext cx="6353175" cy="6743699"/>
          </a:xfrm>
        </p:spPr>
        <p:txBody>
          <a:bodyPr anchor="t">
            <a:noAutofit/>
          </a:bodyPr>
          <a:lstStyle/>
          <a:p>
            <a:pPr>
              <a:lnSpc>
                <a:spcPct val="90000"/>
              </a:lnSpc>
            </a:pPr>
            <a:r>
              <a:rPr lang="ar-SA" sz="1400" b="1" i="0" dirty="0">
                <a:effectLst/>
                <a:latin typeface="Noto Naskh Arabic"/>
              </a:rPr>
              <a:t>تصنيف البيانات الضخمة</a:t>
            </a:r>
            <a:r>
              <a:rPr lang="ar-SA" sz="1400" b="0" i="0" dirty="0">
                <a:effectLst/>
                <a:latin typeface="Noto Naskh Arabic"/>
              </a:rPr>
              <a:t>:</a:t>
            </a:r>
          </a:p>
          <a:p>
            <a:pPr>
              <a:lnSpc>
                <a:spcPct val="90000"/>
              </a:lnSpc>
            </a:pPr>
            <a:r>
              <a:rPr lang="ar-SA" sz="1400" b="0" i="0" dirty="0">
                <a:effectLst/>
                <a:latin typeface="Noto Naskh Arabic"/>
              </a:rPr>
              <a:t>كثير منا يعتقد بأن البيانات الضخمة تصنف وفقا للحجم فقط، في الحقيقة هي تصنف وفقا لمبدأ (3</a:t>
            </a:r>
            <a:r>
              <a:rPr lang="en-US" sz="1400" b="0" i="0" dirty="0">
                <a:effectLst/>
                <a:latin typeface="Noto Naskh Arabic"/>
              </a:rPr>
              <a:t>V's) </a:t>
            </a:r>
            <a:r>
              <a:rPr lang="ar-SA" sz="1400" b="0" i="0" dirty="0">
                <a:effectLst/>
                <a:latin typeface="Noto Naskh Arabic"/>
              </a:rPr>
              <a:t>و يتكون من:</a:t>
            </a:r>
          </a:p>
          <a:p>
            <a:pPr>
              <a:lnSpc>
                <a:spcPct val="90000"/>
              </a:lnSpc>
            </a:pPr>
            <a:r>
              <a:rPr lang="ar-SA" sz="1400" b="1" i="0" dirty="0">
                <a:effectLst/>
                <a:latin typeface="Noto Naskh Arabic"/>
              </a:rPr>
              <a:t>الحجم </a:t>
            </a:r>
            <a:r>
              <a:rPr lang="en-US" sz="1400" b="1" i="0" dirty="0">
                <a:effectLst/>
                <a:latin typeface="Noto Naskh Arabic"/>
              </a:rPr>
              <a:t>Volume</a:t>
            </a:r>
            <a:r>
              <a:rPr lang="en-US" sz="1400" b="0" i="0" dirty="0">
                <a:effectLst/>
                <a:latin typeface="Noto Naskh Arabic"/>
              </a:rPr>
              <a:t>:</a:t>
            </a:r>
          </a:p>
          <a:p>
            <a:pPr>
              <a:lnSpc>
                <a:spcPct val="90000"/>
              </a:lnSpc>
            </a:pPr>
            <a:r>
              <a:rPr lang="ar-SA" sz="1400" b="0" i="0" dirty="0">
                <a:effectLst/>
                <a:latin typeface="Noto Naskh Arabic"/>
              </a:rPr>
              <a:t>و هي حجم البيانات المستخرجة من مصدر ما، وهو ما يحدد قيمة وامكانات البيانات لكي تصنف من ضمن البيانات الضخمة؛ و قد يكون الخاصية الأكثر أهمية في تحليل البيانات الضخمة .كما أن وصفها بالضخمة لا يحدد كمية معينة؛ فكما ذكرنا آنفا بأن الحجم يقاس عادة بالبيتا بايت او بال إكساء بايت. و للمعلومية بحلول العام 2020 سيحتوى الفضاء الإلكتروني على ما يقرب من 40.000 ميجابايت من البيانات الجاهزة للتحليل واستخلاص المعلومات؛ ويقدر أن %90 من البيانات الموجودة في العالم اليوم قد استحدثت خلال السنتين الأخيرتين، بواسطة أجهزة وعلى أيدي بشر ساهم كلاهما في تزايد البيانات.</a:t>
            </a:r>
          </a:p>
          <a:p>
            <a:pPr>
              <a:lnSpc>
                <a:spcPct val="90000"/>
              </a:lnSpc>
            </a:pPr>
            <a:r>
              <a:rPr lang="ar-SA" sz="1400" b="1" i="0" dirty="0">
                <a:effectLst/>
                <a:latin typeface="Noto Naskh Arabic"/>
              </a:rPr>
              <a:t>التنوع </a:t>
            </a:r>
            <a:r>
              <a:rPr lang="en-US" sz="1400" b="1" i="0" dirty="0">
                <a:effectLst/>
                <a:latin typeface="Noto Naskh Arabic"/>
              </a:rPr>
              <a:t>Variety</a:t>
            </a:r>
            <a:r>
              <a:rPr lang="en-US" sz="1400" b="0" i="0" dirty="0">
                <a:effectLst/>
                <a:latin typeface="Noto Naskh Arabic"/>
              </a:rPr>
              <a:t>:</a:t>
            </a:r>
          </a:p>
          <a:p>
            <a:pPr>
              <a:lnSpc>
                <a:spcPct val="90000"/>
              </a:lnSpc>
            </a:pPr>
            <a:r>
              <a:rPr lang="ar-SA" sz="1400" b="0" i="0" dirty="0">
                <a:effectLst/>
                <a:latin typeface="Noto Naskh Arabic"/>
              </a:rPr>
              <a:t>و يقصد بها تنوع البيانات المستخرجة، والتي تساعد المستخدمين سواء كانوا باحثين أو محللين على اختيار البيانات المناسبة لمجال بحثهم و تتضمن بيانات مهيكلة في قواعد بيانات و بيانات غير مهيكلة تأتي من طابعها غير الممنهج، مثل: الصور ومقاطع وتسجيلات الصوت وأشرطة الفيديو والرسائل القصيرة وسجلات المكالمات وبيانات الخرائط (</a:t>
            </a:r>
            <a:r>
              <a:rPr lang="en-US" sz="1400" b="0" i="0" dirty="0">
                <a:effectLst/>
                <a:latin typeface="Noto Naskh Arabic"/>
              </a:rPr>
              <a:t>GPS)... </a:t>
            </a:r>
            <a:r>
              <a:rPr lang="ar-SA" sz="1400" b="0" i="0" dirty="0">
                <a:effectLst/>
                <a:latin typeface="Noto Naskh Arabic"/>
              </a:rPr>
              <a:t>وضيرها الكثير؛  وتتطلب وقتاً وجهداً لتهيئتها في شكل مناسب للتجهيز والتحليل.</a:t>
            </a:r>
          </a:p>
          <a:p>
            <a:pPr>
              <a:lnSpc>
                <a:spcPct val="90000"/>
              </a:lnSpc>
            </a:pPr>
            <a:r>
              <a:rPr lang="ar-SA" sz="1400" b="1" i="0" dirty="0">
                <a:effectLst/>
                <a:latin typeface="Noto Naskh Arabic"/>
              </a:rPr>
              <a:t>السرعة </a:t>
            </a:r>
            <a:r>
              <a:rPr lang="en-US" sz="1400" b="1" i="0" dirty="0">
                <a:effectLst/>
                <a:latin typeface="Noto Naskh Arabic"/>
              </a:rPr>
              <a:t>Velocity</a:t>
            </a:r>
            <a:r>
              <a:rPr lang="en-US" sz="1400" b="0" i="0" dirty="0">
                <a:effectLst/>
                <a:latin typeface="Noto Naskh Arabic"/>
              </a:rPr>
              <a:t>:</a:t>
            </a:r>
          </a:p>
          <a:p>
            <a:pPr>
              <a:lnSpc>
                <a:spcPct val="90000"/>
              </a:lnSpc>
            </a:pPr>
            <a:r>
              <a:rPr lang="ar-SA" sz="1400" b="0" i="0" dirty="0">
                <a:effectLst/>
                <a:latin typeface="Noto Naskh Arabic"/>
              </a:rPr>
              <a:t>و يقصد بها سرعة إنتاج واستخراج البيانات لتغطية الطلب عليها؛ حيث تعتبر السرعة عنصراً حاسماً في اتخاذ القرار بناء على هذه البيانات، وهو الوقت الذي نستغرقه من لحظة وصول هذه البيانات إلى لحظة الخروج بالقرار بناء عليها. سابقا كانت الشركات تستخدم لمعالجة مجموعة صغيرة من البيانات المخزنة في صورة بيانات مهيكلة في قواعد بيانات عملية تسمى بال          ” </a:t>
            </a:r>
            <a:r>
              <a:rPr lang="en-US" sz="1400" b="0" i="0" dirty="0">
                <a:effectLst/>
                <a:latin typeface="Noto Naskh Arabic"/>
              </a:rPr>
              <a:t>Batch Process“ </a:t>
            </a:r>
            <a:r>
              <a:rPr lang="ar-SA" sz="1400" b="0" i="0" dirty="0">
                <a:effectLst/>
                <a:latin typeface="Noto Naskh Arabic"/>
              </a:rPr>
              <a:t>حيث كان يتم تحليل كل مجموعة بيانات واحدة تلو الأخرى في انتظار وصول النتائج. مع الازدياد الضخم في حجم البيانات وسرعة تواترها أصبحت الحاجة أكثر إلحاحا الى نظام يضمن سرعة فائقة في تحليل البيانات الضخمة في الوقت اللحظي “</a:t>
            </a:r>
            <a:r>
              <a:rPr lang="en-US" sz="1400" b="0" i="0" dirty="0">
                <a:effectLst/>
                <a:latin typeface="Noto Naskh Arabic"/>
              </a:rPr>
              <a:t>Real Time“ </a:t>
            </a:r>
            <a:r>
              <a:rPr lang="ar-SA" sz="1400" b="0" i="0" dirty="0">
                <a:effectLst/>
                <a:latin typeface="Noto Naskh Arabic"/>
              </a:rPr>
              <a:t>أو سرعة تقارب الوقت اللحظي. أدت تلك الحاجة الى ابتكار تقنيات وحلول مثل </a:t>
            </a:r>
            <a:r>
              <a:rPr lang="en-US" sz="1400" b="0" i="0" dirty="0">
                <a:effectLst/>
                <a:latin typeface="Noto Naskh Arabic"/>
              </a:rPr>
              <a:t>Apache </a:t>
            </a:r>
            <a:r>
              <a:rPr lang="ar-SA" sz="1400" b="0" i="0" dirty="0">
                <a:effectLst/>
                <a:latin typeface="Noto Naskh Arabic"/>
              </a:rPr>
              <a:t>و </a:t>
            </a:r>
            <a:r>
              <a:rPr lang="en-US" sz="1400" b="0" i="0" dirty="0">
                <a:effectLst/>
                <a:latin typeface="Noto Naskh Arabic"/>
              </a:rPr>
              <a:t>SAP HANA </a:t>
            </a:r>
            <a:r>
              <a:rPr lang="ar-SA" sz="1400" b="0" i="0" dirty="0">
                <a:effectLst/>
                <a:latin typeface="Noto Naskh Arabic"/>
              </a:rPr>
              <a:t>و </a:t>
            </a:r>
            <a:r>
              <a:rPr lang="en-US" sz="1400" b="0" i="0" dirty="0">
                <a:effectLst/>
                <a:latin typeface="Noto Naskh Arabic"/>
              </a:rPr>
              <a:t>Hadoop </a:t>
            </a:r>
            <a:r>
              <a:rPr lang="ar-SA" sz="1400" b="0" i="0" dirty="0">
                <a:effectLst/>
                <a:latin typeface="Noto Naskh Arabic"/>
              </a:rPr>
              <a:t>وغيرها الكثير.</a:t>
            </a:r>
          </a:p>
          <a:p>
            <a:pPr>
              <a:lnSpc>
                <a:spcPct val="90000"/>
              </a:lnSpc>
            </a:pPr>
            <a:endParaRPr lang="ar-SA" sz="1400" dirty="0"/>
          </a:p>
        </p:txBody>
      </p:sp>
      <p:pic>
        <p:nvPicPr>
          <p:cNvPr id="4" name="صورة 3" descr="صورة تحتوي على جهاز&#10;&#10;تم إنشاء الوصف تلقائياً">
            <a:extLst>
              <a:ext uri="{FF2B5EF4-FFF2-40B4-BE49-F238E27FC236}">
                <a16:creationId xmlns:a16="http://schemas.microsoft.com/office/drawing/2014/main" id="{A373EC16-F962-41C1-AC95-27B9295B0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45" y="2623128"/>
            <a:ext cx="4959928" cy="3408217"/>
          </a:xfrm>
          <a:prstGeom prst="ellipse">
            <a:avLst/>
          </a:prstGeom>
          <a:ln>
            <a:noFill/>
          </a:ln>
          <a:effectLst>
            <a:softEdge rad="112500"/>
          </a:effectLst>
        </p:spPr>
      </p:pic>
    </p:spTree>
    <p:extLst>
      <p:ext uri="{BB962C8B-B14F-4D97-AF65-F5344CB8AC3E}">
        <p14:creationId xmlns:p14="http://schemas.microsoft.com/office/powerpoint/2010/main" val="3870527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عنصر نائب للمحتوى 2">
            <a:extLst>
              <a:ext uri="{FF2B5EF4-FFF2-40B4-BE49-F238E27FC236}">
                <a16:creationId xmlns:a16="http://schemas.microsoft.com/office/drawing/2014/main" id="{115BDF00-ABD3-4418-8DD0-B3CBA9FA6FE4}"/>
              </a:ext>
            </a:extLst>
          </p:cNvPr>
          <p:cNvSpPr>
            <a:spLocks noGrp="1"/>
          </p:cNvSpPr>
          <p:nvPr>
            <p:ph idx="1"/>
          </p:nvPr>
        </p:nvSpPr>
        <p:spPr>
          <a:xfrm>
            <a:off x="4672030" y="1261873"/>
            <a:ext cx="6286915" cy="4449422"/>
          </a:xfrm>
        </p:spPr>
        <p:txBody>
          <a:bodyPr>
            <a:normAutofit/>
          </a:bodyPr>
          <a:lstStyle/>
          <a:p>
            <a:pPr>
              <a:buFont typeface="Arial" panose="020B0604020202020204" pitchFamily="34" charset="0"/>
              <a:buChar char="•"/>
            </a:pPr>
            <a:r>
              <a:rPr lang="ar-SA" sz="2000" b="1" i="0" dirty="0">
                <a:effectLst/>
                <a:latin typeface="Noto Naskh Arabic"/>
              </a:rPr>
              <a:t>أمثلة من الواقع على البيانات الضخمة</a:t>
            </a:r>
            <a:r>
              <a:rPr lang="ar-SA" sz="2000" b="0" i="0" dirty="0">
                <a:effectLst/>
                <a:latin typeface="Noto Naskh Arabic"/>
              </a:rPr>
              <a:t>:</a:t>
            </a:r>
          </a:p>
          <a:p>
            <a:pPr>
              <a:buFont typeface="Arial" panose="020B0604020202020204" pitchFamily="34" charset="0"/>
              <a:buChar char="•"/>
            </a:pPr>
            <a:r>
              <a:rPr lang="ar-SA" sz="2000" b="0" i="0" dirty="0">
                <a:effectLst/>
                <a:latin typeface="Noto Naskh Arabic"/>
              </a:rPr>
              <a:t> لدى واتس آب أكثر من مليار مستخدم، و يتم تداول اكثر من </a:t>
            </a:r>
            <a:r>
              <a:rPr lang="ar-SA" sz="2000" b="1" i="0" dirty="0">
                <a:effectLst/>
                <a:latin typeface="Noto Naskh Arabic"/>
              </a:rPr>
              <a:t>42 مليار</a:t>
            </a:r>
            <a:r>
              <a:rPr lang="ar-SA" sz="2000" b="0" i="0" dirty="0">
                <a:effectLst/>
                <a:latin typeface="Noto Naskh Arabic"/>
              </a:rPr>
              <a:t> رسالة و  حوالي </a:t>
            </a:r>
            <a:r>
              <a:rPr lang="ar-SA" sz="2000" b="1" i="0" dirty="0">
                <a:effectLst/>
                <a:latin typeface="Noto Naskh Arabic"/>
              </a:rPr>
              <a:t>1.6 مليار</a:t>
            </a:r>
            <a:r>
              <a:rPr lang="ar-SA" sz="2000" b="0" i="0" dirty="0">
                <a:effectLst/>
                <a:latin typeface="Noto Naskh Arabic"/>
              </a:rPr>
              <a:t> صورة  بشكل يومي.</a:t>
            </a:r>
          </a:p>
          <a:p>
            <a:pPr>
              <a:buFont typeface="Arial" panose="020B0604020202020204" pitchFamily="34" charset="0"/>
              <a:buChar char="•"/>
            </a:pPr>
            <a:r>
              <a:rPr lang="ar-SA" sz="2000" b="0" i="0" dirty="0">
                <a:effectLst/>
                <a:latin typeface="Noto Naskh Arabic"/>
              </a:rPr>
              <a:t>فيسبوك تتعامل مع أكثر من </a:t>
            </a:r>
            <a:r>
              <a:rPr lang="ar-SA" sz="2000" b="1" i="0" dirty="0">
                <a:effectLst/>
                <a:latin typeface="Noto Naskh Arabic"/>
              </a:rPr>
              <a:t>50 مليار</a:t>
            </a:r>
            <a:r>
              <a:rPr lang="ar-SA" sz="2000" b="0" i="0" dirty="0">
                <a:effectLst/>
                <a:latin typeface="Noto Naskh Arabic"/>
              </a:rPr>
              <a:t> صورة من مستخدميها.</a:t>
            </a:r>
          </a:p>
          <a:p>
            <a:pPr>
              <a:buFont typeface="Arial" panose="020B0604020202020204" pitchFamily="34" charset="0"/>
              <a:buChar char="•"/>
            </a:pPr>
            <a:r>
              <a:rPr lang="ar-SA" sz="2000" b="0" i="0" dirty="0">
                <a:effectLst/>
                <a:latin typeface="Noto Naskh Arabic"/>
              </a:rPr>
              <a:t>جوجل </a:t>
            </a:r>
            <a:r>
              <a:rPr lang="en-US" sz="2000" b="0" i="0" dirty="0">
                <a:effectLst/>
                <a:latin typeface="Noto Naskh Arabic"/>
              </a:rPr>
              <a:t>Google </a:t>
            </a:r>
            <a:r>
              <a:rPr lang="ar-SA" sz="2000" b="0" i="0" dirty="0">
                <a:effectLst/>
                <a:latin typeface="Noto Naskh Arabic"/>
              </a:rPr>
              <a:t> تتعامل مع حوالي </a:t>
            </a:r>
            <a:r>
              <a:rPr lang="ar-SA" sz="2000" b="1" i="0" dirty="0">
                <a:effectLst/>
                <a:latin typeface="Noto Naskh Arabic"/>
              </a:rPr>
              <a:t>100 مليار</a:t>
            </a:r>
            <a:r>
              <a:rPr lang="ar-SA" sz="2000" b="0" i="0" dirty="0">
                <a:effectLst/>
                <a:latin typeface="Noto Naskh Arabic"/>
              </a:rPr>
              <a:t> عملية بحث في الشهر.</a:t>
            </a:r>
          </a:p>
          <a:p>
            <a:endParaRPr lang="ar-SA" sz="2000" dirty="0"/>
          </a:p>
        </p:txBody>
      </p:sp>
      <p:pic>
        <p:nvPicPr>
          <p:cNvPr id="4" name="صورة 3" descr="صورة تحتوي على نص, صحف, علامة&#10;&#10;تم إنشاء الوصف تلقائياً">
            <a:extLst>
              <a:ext uri="{FF2B5EF4-FFF2-40B4-BE49-F238E27FC236}">
                <a16:creationId xmlns:a16="http://schemas.microsoft.com/office/drawing/2014/main" id="{5A4C2ECB-9063-431F-BDD0-1D9DBE86D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53" y="1714921"/>
            <a:ext cx="3902741" cy="35477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96361964"/>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9"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عنوان 1">
            <a:extLst>
              <a:ext uri="{FF2B5EF4-FFF2-40B4-BE49-F238E27FC236}">
                <a16:creationId xmlns:a16="http://schemas.microsoft.com/office/drawing/2014/main" id="{E6B5CA22-2AAE-482A-A653-D6311EC009DD}"/>
              </a:ext>
            </a:extLst>
          </p:cNvPr>
          <p:cNvSpPr>
            <a:spLocks noGrp="1"/>
          </p:cNvSpPr>
          <p:nvPr>
            <p:ph type="title"/>
          </p:nvPr>
        </p:nvSpPr>
        <p:spPr>
          <a:xfrm>
            <a:off x="1018191" y="685800"/>
            <a:ext cx="7411825" cy="1752599"/>
          </a:xfrm>
        </p:spPr>
        <p:txBody>
          <a:bodyPr>
            <a:normAutofit/>
          </a:bodyPr>
          <a:lstStyle/>
          <a:p>
            <a:pPr algn="r"/>
            <a:r>
              <a:rPr lang="ar-SA" b="1" i="0" dirty="0">
                <a:effectLst/>
                <a:latin typeface="Noto Naskh Arabic"/>
              </a:rPr>
              <a:t>الخاتمة</a:t>
            </a:r>
            <a:r>
              <a:rPr lang="ar-SA" b="0" i="0" dirty="0">
                <a:effectLst/>
                <a:latin typeface="Noto Naskh Arabic"/>
              </a:rPr>
              <a:t>:</a:t>
            </a:r>
            <a:br>
              <a:rPr lang="ar-SA" dirty="0"/>
            </a:br>
            <a:endParaRPr lang="ar-SA" dirty="0"/>
          </a:p>
        </p:txBody>
      </p:sp>
      <p:sp>
        <p:nvSpPr>
          <p:cNvPr id="3" name="عنصر نائب للمحتوى 2">
            <a:extLst>
              <a:ext uri="{FF2B5EF4-FFF2-40B4-BE49-F238E27FC236}">
                <a16:creationId xmlns:a16="http://schemas.microsoft.com/office/drawing/2014/main" id="{5C269959-1B4F-4E11-85DC-EB931E6DC10F}"/>
              </a:ext>
            </a:extLst>
          </p:cNvPr>
          <p:cNvSpPr>
            <a:spLocks noGrp="1"/>
          </p:cNvSpPr>
          <p:nvPr>
            <p:ph idx="1"/>
          </p:nvPr>
        </p:nvSpPr>
        <p:spPr>
          <a:xfrm>
            <a:off x="1018190" y="1976583"/>
            <a:ext cx="8014974" cy="3409610"/>
          </a:xfrm>
        </p:spPr>
        <p:txBody>
          <a:bodyPr anchor="t">
            <a:normAutofit/>
          </a:bodyPr>
          <a:lstStyle/>
          <a:p>
            <a:r>
              <a:rPr lang="ar-SA" sz="1800" b="0" i="0" dirty="0">
                <a:effectLst/>
                <a:latin typeface="Rawafed Zainab" panose="02000500000000000000" pitchFamily="2" charset="0"/>
                <a:cs typeface="Rawafed Zainab" panose="02000500000000000000" pitchFamily="2" charset="0"/>
              </a:rPr>
              <a:t>في زمننا هذا نشهد انفجارا ضخما في البيانات فتحليل و معالجة هذه البيانات يزيد بشكل رئيسي في فهم و استيعاب متطلبات العملاء و بالتالي زيادة الكفاءة و الانتاجية و تقليل الخسائر بالنسبة للشركات. إلا أن هنالك العديد من التحديات والمعوقات التي تعيق استخدام البيانات الضخمة أو التوسع في استخدامها ومع مرور الوقت والتقدم التكنولوجي، فمن المتوقع إحراز تقدم كبير فيما يتعلق بمعالجة تحديات ومعوقات استخدام البيانات الضخمة بشكل أوسع.</a:t>
            </a:r>
            <a:br>
              <a:rPr lang="ar-SA" sz="1800" dirty="0">
                <a:latin typeface="Rawafed Zainab" panose="02000500000000000000" pitchFamily="2" charset="0"/>
                <a:cs typeface="Rawafed Zainab" panose="02000500000000000000" pitchFamily="2" charset="0"/>
              </a:rPr>
            </a:br>
            <a:br>
              <a:rPr lang="ar-SA" sz="1800" dirty="0">
                <a:latin typeface="Rawafed Zainab" panose="02000500000000000000" pitchFamily="2" charset="0"/>
                <a:cs typeface="Rawafed Zainab" panose="02000500000000000000" pitchFamily="2" charset="0"/>
              </a:rPr>
            </a:br>
            <a:br>
              <a:rPr lang="ar-SA" sz="1800" dirty="0">
                <a:latin typeface="Rawafed Zainab" panose="02000500000000000000" pitchFamily="2" charset="0"/>
                <a:cs typeface="Rawafed Zainab" panose="02000500000000000000" pitchFamily="2" charset="0"/>
              </a:rPr>
            </a:br>
            <a:r>
              <a:rPr lang="ar-SA" sz="1800" b="0" i="0" dirty="0">
                <a:effectLst/>
                <a:latin typeface="Rawafed Zainab" panose="02000500000000000000" pitchFamily="2" charset="0"/>
                <a:cs typeface="Rawafed Zainab" panose="02000500000000000000" pitchFamily="2" charset="0"/>
              </a:rPr>
              <a:t>و في النهاية اتمنى ان يكون هذا البحث قد نال اعجابك</a:t>
            </a:r>
            <a:endParaRPr lang="ar-SA" sz="1800" dirty="0">
              <a:latin typeface="Rawafed Zainab" panose="02000500000000000000" pitchFamily="2" charset="0"/>
              <a:cs typeface="Rawafed Zainab" panose="02000500000000000000" pitchFamily="2" charset="0"/>
            </a:endParaRPr>
          </a:p>
        </p:txBody>
      </p:sp>
    </p:spTree>
    <p:extLst>
      <p:ext uri="{BB962C8B-B14F-4D97-AF65-F5344CB8AC3E}">
        <p14:creationId xmlns:p14="http://schemas.microsoft.com/office/powerpoint/2010/main" val="2953383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خداعي">
  <a:themeElements>
    <a:clrScheme name="خداعي">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خداعي">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خداعي">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989</Words>
  <Application>Microsoft Office PowerPoint</Application>
  <PresentationFormat>شاشة عريضة</PresentationFormat>
  <Paragraphs>38</Paragraphs>
  <Slides>8</Slides>
  <Notes>1</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8</vt:i4>
      </vt:variant>
    </vt:vector>
  </HeadingPairs>
  <TitlesOfParts>
    <vt:vector size="16" baseType="lpstr">
      <vt:lpstr>Aldhabi</vt:lpstr>
      <vt:lpstr>Arabic Typesetting</vt:lpstr>
      <vt:lpstr>Arial</vt:lpstr>
      <vt:lpstr>Calibri</vt:lpstr>
      <vt:lpstr>Corbel</vt:lpstr>
      <vt:lpstr>Noto Naskh Arabic</vt:lpstr>
      <vt:lpstr>Rawafed Zainab</vt:lpstr>
      <vt:lpstr>خداعي</vt:lpstr>
      <vt:lpstr>اسم الطالب : نايف حسن العنزي الرقم التدريبي:439213289 التخصص : برمجيات</vt:lpstr>
      <vt:lpstr>الموضوع </vt:lpstr>
      <vt:lpstr> مؤخرا  نسمع كثيرا عن مصطلح البيانات الضخمة Big Data  و سرعة انتشار هذا المجال في سوق العمل. و لكن   هل تساءلنا ما هي البيانات الضخمة   Big Data؟  لكي نتفق مبدئيا هناك اكثر من تعريف لمصطلح البيانات الضخمة وكما أوضح الاتحاد الدولي للاتصالات (ITU)  بأنه لا يوجد تعريف دقيق للبيانات الضخمة .  و بشكل عام فإننا حين نتحدث عن البيانات الضخمة فنحن نتحدث عن بيانات متعددة الأنواع والمصادر والأحجام.</vt:lpstr>
      <vt:lpstr>تعريف: </vt:lpstr>
      <vt:lpstr>عرض تقديمي في PowerPoint</vt:lpstr>
      <vt:lpstr>عرض تقديمي في PowerPoint</vt:lpstr>
      <vt:lpstr>عرض تقديمي في PowerPoint</vt:lpstr>
      <vt:lpstr>الخاتمة: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اسم الطالب : نايف حسن العنزي الرقم التدريبي:439213289 التخصص : برمجيات</dc:title>
  <dc:creator>النوفي الرشيد</dc:creator>
  <cp:lastModifiedBy>النوفي الرشيد</cp:lastModifiedBy>
  <cp:revision>6</cp:revision>
  <dcterms:created xsi:type="dcterms:W3CDTF">2020-07-10T23:29:02Z</dcterms:created>
  <dcterms:modified xsi:type="dcterms:W3CDTF">2020-07-12T13:28:11Z</dcterms:modified>
</cp:coreProperties>
</file>