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5" r:id="rId4"/>
    <p:sldMasterId id="2147483817" r:id="rId5"/>
  </p:sldMasterIdLst>
  <p:notesMasterIdLst>
    <p:notesMasterId r:id="rId24"/>
  </p:notesMasterIdLst>
  <p:sldIdLst>
    <p:sldId id="256" r:id="rId6"/>
    <p:sldId id="317" r:id="rId7"/>
    <p:sldId id="319" r:id="rId8"/>
    <p:sldId id="290" r:id="rId9"/>
    <p:sldId id="286" r:id="rId10"/>
    <p:sldId id="258" r:id="rId11"/>
    <p:sldId id="335" r:id="rId12"/>
    <p:sldId id="326" r:id="rId13"/>
    <p:sldId id="337" r:id="rId14"/>
    <p:sldId id="327" r:id="rId15"/>
    <p:sldId id="329" r:id="rId16"/>
    <p:sldId id="330" r:id="rId17"/>
    <p:sldId id="332" r:id="rId18"/>
    <p:sldId id="333" r:id="rId19"/>
    <p:sldId id="336" r:id="rId20"/>
    <p:sldId id="316" r:id="rId21"/>
    <p:sldId id="268" r:id="rId22"/>
    <p:sldId id="324" r:id="rId23"/>
  </p:sldIdLst>
  <p:sldSz cx="9144000" cy="6858000" type="screen4x3"/>
  <p:notesSz cx="6858000" cy="9144000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06" autoAdjust="0"/>
    <p:restoredTop sz="94660"/>
  </p:normalViewPr>
  <p:slideViewPr>
    <p:cSldViewPr>
      <p:cViewPr varScale="1">
        <p:scale>
          <a:sx n="65" d="100"/>
          <a:sy n="65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5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1BB965-6176-4188-981B-9E356FF2E377}" type="datetimeFigureOut">
              <a:rPr lang="ar-SA" smtClean="0"/>
              <a:pPr/>
              <a:t>01/05/36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DCF4EF4-2A81-4813-8DBC-00168AA48391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421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CF7BB5-A33A-462F-A28F-9821E53DAEF1}" type="datetime1">
              <a:rPr lang="ar-SA" smtClean="0"/>
              <a:t>01/05/36</a:t>
            </a:fld>
            <a:endParaRPr lang="ar-S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C146A0-E994-45B0-8D4E-989CC7EF315B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45FD5C-EA14-4D9F-A43A-06DF03B07CBF}" type="datetime1">
              <a:rPr lang="ar-SA" smtClean="0"/>
              <a:t>01/05/36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27272-5E76-4328-BDED-D8993F5FDBAF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D36262-4772-48B7-839D-84CE8DD891E5}" type="datetime1">
              <a:rPr lang="ar-SA" smtClean="0"/>
              <a:t>01/05/36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03588-3517-4901-B0C5-FFCD9396EC6B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46CC55-87F4-4DA9-8AB6-9AFE69B206E8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93A299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93A29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4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9F44F-D585-4F59-92D5-1F088351F965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68A26-2CF0-410F-9F9E-9BDF494CEB3F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9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6C513-FFFF-434E-BDAF-1AA49810C352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91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C4234-0903-4DE2-BA75-FA514F07E2DD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9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A80D08-B5E1-476C-A3F1-0D12970269FA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41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32369E-09B1-42F0-9181-58208A90E816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56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C9223-8C96-42FB-A006-292729EFA4C7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2E6D55-1E17-4210-98C1-1BB355ADD45A}" type="datetime1">
              <a:rPr lang="ar-SA" smtClean="0"/>
              <a:t>01/05/36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E2136-1D52-404E-9F72-638376FF357E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DF1B8-7DA4-49E7-B4EC-4129FE3AA950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08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85FDFA-F285-42BA-8360-358E51AD28FA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056327-8D89-412D-9A07-A37C527EFF7F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6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6E666-BD88-446C-8CD3-0A757C6825D9}" type="datetime1">
              <a:rPr lang="ar-SA" smtClean="0"/>
              <a:t>01/05/36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C271096-843D-4575-B4C0-C17AF9DC25AE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DB3-2311-42CD-8B81-A222F36072D6}" type="datetime1">
              <a:rPr lang="ar-SA" smtClean="0"/>
              <a:t>01/05/36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4E7DA-5FB4-44AE-9095-4489F7E0242D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B557D-D844-472E-B032-3686C9E40FC7}" type="datetime1">
              <a:rPr lang="ar-SA" smtClean="0"/>
              <a:t>01/05/36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C1C58-160D-49C5-82E4-9F80C3264960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B4277-5A6E-48A9-A703-473AF1DCE2B7}" type="datetime1">
              <a:rPr lang="ar-SA" smtClean="0"/>
              <a:t>01/05/36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D54A6-A5F0-4861-97C4-409DCE3A5CAF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0DAFB-A4CA-4CAA-B969-4C87C86D9240}" type="datetime1">
              <a:rPr lang="ar-SA" smtClean="0"/>
              <a:t>01/05/36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00928-9F58-495A-9583-4ABA77F69D6A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0CCBDD-A0A5-40DD-B14B-B00908B46B7F}" type="datetime1">
              <a:rPr lang="ar-SA" smtClean="0"/>
              <a:t>01/05/36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8FD7-BC8C-465F-8EE7-D8307DD7BCC6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E48D9-80C0-4C58-9E30-AE48871450D9}" type="datetime1">
              <a:rPr lang="ar-SA" smtClean="0"/>
              <a:t>01/05/36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987E860-5E6F-4D32-BF13-B34FB38EBC1C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D6DCA0-57F3-42FC-B26F-B043B2767E99}" type="datetime1">
              <a:rPr lang="ar-SA" smtClean="0"/>
              <a:t>01/05/36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ar-S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CC95E1F-1B2C-4D05-B56E-67708A9EE06E}" type="slidenum">
              <a:rPr lang="ar-SA" smtClean="0"/>
              <a:pPr>
                <a:defRPr/>
              </a:pPr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9E528D-932E-4E52-9228-FE020389243E}" type="datetime1">
              <a:rPr lang="ar-SA" smtClean="0">
                <a:solidFill>
                  <a:srgbClr val="564B3C"/>
                </a:solidFill>
              </a:rPr>
              <a:t>01/05/36</a:t>
            </a:fld>
            <a:endParaRPr lang="ar-SA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ar-SA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C95E1F-1B2C-4D05-B56E-67708A9EE06E}" type="slidenum">
              <a:rPr lang="ar-SA" smtClean="0">
                <a:solidFill>
                  <a:srgbClr val="564B3C"/>
                </a:solidFill>
              </a:rPr>
              <a:pPr>
                <a:defRPr/>
              </a:pPr>
              <a:t>‹#›</a:t>
            </a:fld>
            <a:endParaRPr lang="ar-SA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5157192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cs typeface="+mn-cs"/>
              </a:rPr>
              <a:t>المحاضرة الثالثة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63062" y="1556792"/>
            <a:ext cx="8229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ar-SA" b="1" dirty="0" smtClean="0">
                <a:solidFill>
                  <a:schemeClr val="bg1"/>
                </a:solidFill>
              </a:rPr>
              <a:t>قواعد البيانات العلائقية</a:t>
            </a:r>
          </a:p>
          <a:p>
            <a:pPr fontAlgn="auto">
              <a:spcAft>
                <a:spcPts val="0"/>
              </a:spcAft>
            </a:pPr>
            <a:r>
              <a:rPr lang="ar-SA" sz="2800" b="1" dirty="0" smtClean="0">
                <a:solidFill>
                  <a:schemeClr val="bg1"/>
                </a:solidFill>
              </a:rPr>
              <a:t>المرحلة الثانية </a:t>
            </a:r>
          </a:p>
          <a:p>
            <a:pPr fontAlgn="auto">
              <a:spcAft>
                <a:spcPts val="0"/>
              </a:spcAft>
            </a:pPr>
            <a:r>
              <a:rPr lang="ar-SA" sz="2800" b="1" dirty="0" smtClean="0">
                <a:solidFill>
                  <a:schemeClr val="bg1"/>
                </a:solidFill>
              </a:rPr>
              <a:t> </a:t>
            </a:r>
            <a:r>
              <a:rPr lang="ar-SA" b="1" dirty="0" smtClean="0">
                <a:solidFill>
                  <a:schemeClr val="bg1"/>
                </a:solidFill>
              </a:rPr>
              <a:t>التحويل من مخطط الكيان و العلاقة الرابطة </a:t>
            </a:r>
            <a:r>
              <a:rPr lang="en-US" b="1" dirty="0" err="1" smtClean="0">
                <a:solidFill>
                  <a:schemeClr val="bg1"/>
                </a:solidFill>
              </a:rPr>
              <a:t>ERd</a:t>
            </a:r>
            <a:r>
              <a:rPr lang="ar-SA" b="1" dirty="0" smtClean="0">
                <a:solidFill>
                  <a:schemeClr val="bg1"/>
                </a:solidFill>
              </a:rPr>
              <a:t> إلى جداول</a:t>
            </a:r>
            <a:endParaRPr lang="en-US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</a:pPr>
            <a:endParaRPr lang="ar-S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11560" y="147459"/>
            <a:ext cx="8064896" cy="2814657"/>
            <a:chOff x="714348" y="2651120"/>
            <a:chExt cx="6929486" cy="1706574"/>
          </a:xfrm>
          <a:solidFill>
            <a:schemeClr val="bg1"/>
          </a:solidFill>
        </p:grpSpPr>
        <p:grpSp>
          <p:nvGrpSpPr>
            <p:cNvPr id="18" name="Group 17"/>
            <p:cNvGrpSpPr/>
            <p:nvPr/>
          </p:nvGrpSpPr>
          <p:grpSpPr>
            <a:xfrm>
              <a:off x="1142976" y="2928934"/>
              <a:ext cx="6500858" cy="1428760"/>
              <a:chOff x="1142976" y="1857364"/>
              <a:chExt cx="6500858" cy="142876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5643570" y="2643182"/>
                <a:ext cx="1357322" cy="5000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المدير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4" idx="1"/>
              </p:cNvCxnSpPr>
              <p:nvPr/>
            </p:nvCxnSpPr>
            <p:spPr>
              <a:xfrm flipH="1" flipV="1">
                <a:off x="4858554" y="2890914"/>
                <a:ext cx="785016" cy="230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Decision 12"/>
              <p:cNvSpPr/>
              <p:nvPr/>
            </p:nvSpPr>
            <p:spPr>
              <a:xfrm>
                <a:off x="3500430" y="2500306"/>
                <a:ext cx="1357322" cy="785818"/>
              </a:xfrm>
              <a:prstGeom prst="flowChartDecis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يرأس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142976" y="2643182"/>
                <a:ext cx="1357322" cy="5000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القسم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endCxn id="14" idx="3"/>
              </p:cNvCxnSpPr>
              <p:nvPr/>
            </p:nvCxnSpPr>
            <p:spPr>
              <a:xfrm flipH="1" flipV="1">
                <a:off x="2500298" y="2893215"/>
                <a:ext cx="1000132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6286512" y="1857364"/>
                <a:ext cx="1357322" cy="50006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u="sng" dirty="0" smtClean="0">
                    <a:solidFill>
                      <a:schemeClr val="tx1"/>
                    </a:solidFill>
                  </a:rPr>
                  <a:t>رقم المدير</a:t>
                </a:r>
                <a:endParaRPr lang="ar-SA" b="1" u="sn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000628" y="2928934"/>
              <a:ext cx="1071570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dirty="0" smtClean="0">
                  <a:solidFill>
                    <a:schemeClr val="tx1"/>
                  </a:solidFill>
                </a:rPr>
                <a:t>الاسم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7" idx="4"/>
            </p:cNvCxnSpPr>
            <p:nvPr/>
          </p:nvCxnSpPr>
          <p:spPr>
            <a:xfrm flipH="1">
              <a:off x="6786578" y="3429000"/>
              <a:ext cx="178595" cy="28575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4"/>
            </p:cNvCxnSpPr>
            <p:nvPr/>
          </p:nvCxnSpPr>
          <p:spPr>
            <a:xfrm>
              <a:off x="5536413" y="3429000"/>
              <a:ext cx="372005" cy="28575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14348" y="2770183"/>
              <a:ext cx="1285884" cy="51594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dirty="0" smtClean="0">
                  <a:solidFill>
                    <a:schemeClr val="tx1"/>
                  </a:solidFill>
                </a:rPr>
                <a:t>اسم القسم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071670" y="2651120"/>
              <a:ext cx="1285884" cy="56356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u="sng" dirty="0" smtClean="0">
                  <a:solidFill>
                    <a:schemeClr val="tx1"/>
                  </a:solidFill>
                </a:rPr>
                <a:t>رقم القسم</a:t>
              </a:r>
              <a:endParaRPr lang="ar-SA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27" idx="4"/>
              <a:endCxn id="14" idx="0"/>
            </p:cNvCxnSpPr>
            <p:nvPr/>
          </p:nvCxnSpPr>
          <p:spPr>
            <a:xfrm flipH="1">
              <a:off x="1821637" y="3214687"/>
              <a:ext cx="892975" cy="50006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14" idx="0"/>
            </p:cNvCxnSpPr>
            <p:nvPr/>
          </p:nvCxnSpPr>
          <p:spPr>
            <a:xfrm>
              <a:off x="1500165" y="3286124"/>
              <a:ext cx="321471" cy="42862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50107" y="3643313"/>
              <a:ext cx="266634" cy="205184"/>
            </a:xfrm>
            <a:prstGeom prst="rect">
              <a:avLst/>
            </a:prstGeom>
            <a:grpFill/>
          </p:spPr>
          <p:txBody>
            <a:bodyPr wrap="none" rtlCol="1">
              <a:spAutoFit/>
            </a:bodyPr>
            <a:lstStyle/>
            <a:p>
              <a:r>
                <a:rPr lang="ar-SA" b="1" dirty="0" smtClean="0"/>
                <a:t>1</a:t>
              </a:r>
              <a:endParaRPr lang="ar-SA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35530" y="3571875"/>
              <a:ext cx="266634" cy="205184"/>
            </a:xfrm>
            <a:prstGeom prst="rect">
              <a:avLst/>
            </a:prstGeom>
            <a:grpFill/>
          </p:spPr>
          <p:txBody>
            <a:bodyPr wrap="none" rtlCol="1">
              <a:spAutoFit/>
            </a:bodyPr>
            <a:lstStyle/>
            <a:p>
              <a:r>
                <a:rPr lang="ar-SA" b="1" dirty="0" smtClean="0"/>
                <a:t>1</a:t>
              </a:r>
              <a:endParaRPr lang="ar-SA" b="1" dirty="0"/>
            </a:p>
          </p:txBody>
        </p:sp>
      </p:grpSp>
      <p:sp>
        <p:nvSpPr>
          <p:cNvPr id="30" name="Content Placeholder 3"/>
          <p:cNvSpPr txBox="1">
            <a:spLocks noGrp="1"/>
          </p:cNvSpPr>
          <p:nvPr>
            <p:ph idx="1"/>
          </p:nvPr>
        </p:nvSpPr>
        <p:spPr>
          <a:xfrm>
            <a:off x="611560" y="2962116"/>
            <a:ext cx="828092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endParaRPr lang="ar-SA" sz="1800" dirty="0" smtClean="0">
              <a:solidFill>
                <a:schemeClr val="accent1"/>
              </a:solidFill>
            </a:endParaRPr>
          </a:p>
          <a:p>
            <a:r>
              <a:rPr lang="ar-SA" sz="2800" dirty="0" smtClean="0">
                <a:solidFill>
                  <a:schemeClr val="accent1"/>
                </a:solidFill>
              </a:rPr>
              <a:t>ثانيا اربط الجدولين بعلاقة واحد إلى واحد , وتمثل كما يلي </a:t>
            </a:r>
            <a:r>
              <a:rPr lang="ar-SA" sz="2800" dirty="0" smtClean="0"/>
              <a:t>: </a:t>
            </a:r>
          </a:p>
          <a:p>
            <a:pPr marL="0" indent="0">
              <a:buNone/>
            </a:pPr>
            <a:r>
              <a:rPr lang="ar-SA" sz="2800" dirty="0" smtClean="0">
                <a:solidFill>
                  <a:schemeClr val="accent1"/>
                </a:solidFill>
              </a:rPr>
              <a:t>المدير</a:t>
            </a:r>
            <a:r>
              <a:rPr lang="ar-SA" sz="2800" dirty="0" smtClean="0"/>
              <a:t>( </a:t>
            </a:r>
            <a:r>
              <a:rPr lang="ar-SA" sz="2800" u="sng" dirty="0">
                <a:solidFill>
                  <a:srgbClr val="C00000"/>
                </a:solidFill>
              </a:rPr>
              <a:t>رقم المدير</a:t>
            </a:r>
            <a:r>
              <a:rPr lang="ar-SA" sz="2800" dirty="0">
                <a:solidFill>
                  <a:srgbClr val="C00000"/>
                </a:solidFill>
              </a:rPr>
              <a:t>, الاسم , </a:t>
            </a:r>
            <a:r>
              <a:rPr lang="ar-SA" sz="2800" b="1" u="dashLong" dirty="0">
                <a:solidFill>
                  <a:srgbClr val="C00000"/>
                </a:solidFill>
              </a:rPr>
              <a:t>رقم </a:t>
            </a:r>
            <a:r>
              <a:rPr lang="ar-SA" sz="2800" b="1" u="dashLong" dirty="0" smtClean="0">
                <a:solidFill>
                  <a:srgbClr val="C00000"/>
                </a:solidFill>
              </a:rPr>
              <a:t>القسم</a:t>
            </a:r>
            <a:r>
              <a:rPr lang="ar-SA" sz="2800" dirty="0" smtClean="0"/>
              <a:t>)</a:t>
            </a:r>
            <a:endParaRPr lang="ar-SA" sz="2800" dirty="0"/>
          </a:p>
          <a:p>
            <a:pPr>
              <a:buNone/>
            </a:pPr>
            <a:r>
              <a:rPr lang="ar-SA" sz="2800" dirty="0" smtClean="0">
                <a:solidFill>
                  <a:schemeClr val="accent1"/>
                </a:solidFill>
              </a:rPr>
              <a:t>القسم</a:t>
            </a:r>
            <a:r>
              <a:rPr lang="ar-SA" sz="2800" dirty="0" smtClean="0"/>
              <a:t>  (</a:t>
            </a:r>
            <a:r>
              <a:rPr lang="ar-SA" sz="2800" u="sng" dirty="0">
                <a:solidFill>
                  <a:srgbClr val="C00000"/>
                </a:solidFill>
              </a:rPr>
              <a:t>رقم القسم</a:t>
            </a:r>
            <a:r>
              <a:rPr lang="ar-SA" sz="2800" dirty="0">
                <a:solidFill>
                  <a:srgbClr val="C00000"/>
                </a:solidFill>
              </a:rPr>
              <a:t>, اسم القسم</a:t>
            </a:r>
            <a:r>
              <a:rPr lang="ar-SA" sz="2800" dirty="0" smtClean="0"/>
              <a:t>)       </a:t>
            </a:r>
          </a:p>
          <a:p>
            <a:pPr>
              <a:buNone/>
            </a:pPr>
            <a:r>
              <a:rPr lang="ar-SA" sz="2800" dirty="0" smtClean="0"/>
              <a:t>   أو العكس خياري : </a:t>
            </a:r>
          </a:p>
          <a:p>
            <a:pPr>
              <a:buNone/>
            </a:pPr>
            <a:r>
              <a:rPr lang="ar-SA" sz="2800" dirty="0" smtClean="0">
                <a:solidFill>
                  <a:schemeClr val="accent1"/>
                </a:solidFill>
              </a:rPr>
              <a:t>المدير </a:t>
            </a:r>
            <a:r>
              <a:rPr lang="ar-SA" sz="2800" dirty="0" smtClean="0"/>
              <a:t>(</a:t>
            </a:r>
            <a:r>
              <a:rPr lang="ar-SA" sz="2800" u="sng" dirty="0" smtClean="0">
                <a:solidFill>
                  <a:srgbClr val="C00000"/>
                </a:solidFill>
              </a:rPr>
              <a:t>رقم </a:t>
            </a:r>
            <a:r>
              <a:rPr lang="ar-SA" sz="2800" u="sng" dirty="0">
                <a:solidFill>
                  <a:srgbClr val="C00000"/>
                </a:solidFill>
              </a:rPr>
              <a:t>المدير</a:t>
            </a:r>
            <a:r>
              <a:rPr lang="ar-SA" sz="2800" dirty="0">
                <a:solidFill>
                  <a:srgbClr val="C00000"/>
                </a:solidFill>
              </a:rPr>
              <a:t>,الاسم </a:t>
            </a:r>
            <a:r>
              <a:rPr lang="ar-SA" sz="2800" dirty="0"/>
              <a:t>)</a:t>
            </a:r>
          </a:p>
          <a:p>
            <a:pPr>
              <a:buNone/>
            </a:pPr>
            <a:r>
              <a:rPr lang="ar-SA" sz="2800" dirty="0" smtClean="0">
                <a:solidFill>
                  <a:schemeClr val="accent1"/>
                </a:solidFill>
              </a:rPr>
              <a:t>القسم  </a:t>
            </a:r>
            <a:r>
              <a:rPr lang="ar-SA" sz="2800" u="sng" dirty="0" smtClean="0"/>
              <a:t>(</a:t>
            </a:r>
            <a:r>
              <a:rPr lang="ar-SA" sz="2800" u="sng" dirty="0">
                <a:solidFill>
                  <a:srgbClr val="C00000"/>
                </a:solidFill>
              </a:rPr>
              <a:t>رقم القسم</a:t>
            </a:r>
            <a:r>
              <a:rPr lang="ar-SA" sz="2800" dirty="0">
                <a:solidFill>
                  <a:srgbClr val="C00000"/>
                </a:solidFill>
              </a:rPr>
              <a:t>, اسم القسم</a:t>
            </a:r>
            <a:r>
              <a:rPr lang="ar-SA" sz="2800" dirty="0" smtClean="0">
                <a:solidFill>
                  <a:srgbClr val="C00000"/>
                </a:solidFill>
              </a:rPr>
              <a:t>, </a:t>
            </a:r>
            <a:r>
              <a:rPr lang="ar-SA" sz="2800" b="1" u="dashLong" dirty="0" smtClean="0">
                <a:solidFill>
                  <a:srgbClr val="C00000"/>
                </a:solidFill>
              </a:rPr>
              <a:t>رقم المدير</a:t>
            </a:r>
            <a:r>
              <a:rPr lang="ar-SA" sz="2800" dirty="0" smtClean="0"/>
              <a:t>)</a:t>
            </a:r>
            <a:endParaRPr lang="ar-SA" sz="1800" u="sng" dirty="0"/>
          </a:p>
        </p:txBody>
      </p:sp>
    </p:spTree>
    <p:extLst>
      <p:ext uri="{BB962C8B-B14F-4D97-AF65-F5344CB8AC3E}">
        <p14:creationId xmlns:p14="http://schemas.microsoft.com/office/powerpoint/2010/main" val="42160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47800"/>
            <a:ext cx="836327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ar-SA" sz="2800" u="sng" dirty="0">
                <a:solidFill>
                  <a:srgbClr val="C00000"/>
                </a:solidFill>
              </a:rPr>
              <a:t>الحالة الثانية  :عندما تكون العلاقة بين الكيانين هي واحد إلى متعدد : </a:t>
            </a:r>
          </a:p>
          <a:p>
            <a:pPr>
              <a:lnSpc>
                <a:spcPct val="150000"/>
              </a:lnSpc>
              <a:buNone/>
            </a:pPr>
            <a:r>
              <a:rPr lang="ar-SA" sz="2800" dirty="0" smtClean="0"/>
              <a:t>فإننا </a:t>
            </a:r>
            <a:r>
              <a:rPr lang="ar-SA" sz="2800" dirty="0"/>
              <a:t>عند تحويلها إلى جداول </a:t>
            </a:r>
            <a:r>
              <a:rPr lang="ar-SA" sz="2800" dirty="0" smtClean="0"/>
              <a:t>نأخذ </a:t>
            </a:r>
            <a:r>
              <a:rPr lang="ar-SA" sz="2800" dirty="0">
                <a:solidFill>
                  <a:schemeClr val="accent1"/>
                </a:solidFill>
              </a:rPr>
              <a:t>المفتاح الأساسي للكيان الذي تكون العلاقة من جهته واحد</a:t>
            </a:r>
            <a:r>
              <a:rPr lang="ar-SA" sz="2800" dirty="0"/>
              <a:t> ونضع نسخه منه كمفتاح أجنبي للكيان التي تكون العلاقة من جهته متعدد ويكون ذلك </a:t>
            </a:r>
            <a:r>
              <a:rPr lang="ar-SA" sz="2800" dirty="0" smtClean="0">
                <a:solidFill>
                  <a:srgbClr val="C00000"/>
                </a:solidFill>
              </a:rPr>
              <a:t>إجباري</a:t>
            </a:r>
            <a:r>
              <a:rPr lang="ar-SA" sz="2800" dirty="0" smtClean="0"/>
              <a:t> .</a:t>
            </a:r>
            <a:endParaRPr lang="ar-SA" sz="2800" dirty="0"/>
          </a:p>
          <a:p>
            <a:pPr>
              <a:lnSpc>
                <a:spcPct val="150000"/>
              </a:lnSpc>
            </a:pPr>
            <a:endParaRPr lang="ar-SA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512" y="404664"/>
            <a:ext cx="8784976" cy="64807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ar-S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التحويل من مخطط الكيان و العلاقة الرابطة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ERD</a:t>
            </a:r>
            <a:r>
              <a:rPr lang="ar-S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  إلى جداول :</a:t>
            </a:r>
            <a:endParaRPr lang="ar-S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>
          <a:xfrm>
            <a:off x="467544" y="192565"/>
            <a:ext cx="8215370" cy="2814657"/>
            <a:chOff x="714348" y="2651120"/>
            <a:chExt cx="6929486" cy="1706574"/>
          </a:xfrm>
        </p:grpSpPr>
        <p:grpSp>
          <p:nvGrpSpPr>
            <p:cNvPr id="5" name="Group 17"/>
            <p:cNvGrpSpPr/>
            <p:nvPr/>
          </p:nvGrpSpPr>
          <p:grpSpPr>
            <a:xfrm>
              <a:off x="1142976" y="2928934"/>
              <a:ext cx="6500858" cy="1428760"/>
              <a:chOff x="1142976" y="1857364"/>
              <a:chExt cx="6500858" cy="14287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643570" y="2643182"/>
                <a:ext cx="1357322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المدرب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4" idx="1"/>
              </p:cNvCxnSpPr>
              <p:nvPr/>
            </p:nvCxnSpPr>
            <p:spPr>
              <a:xfrm flipH="1">
                <a:off x="4857753" y="2893215"/>
                <a:ext cx="78581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Decision 12"/>
              <p:cNvSpPr/>
              <p:nvPr/>
            </p:nvSpPr>
            <p:spPr>
              <a:xfrm>
                <a:off x="3500430" y="2500306"/>
                <a:ext cx="1357322" cy="785818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يدرس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142976" y="2643182"/>
                <a:ext cx="1357322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مقرر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endCxn id="14" idx="3"/>
              </p:cNvCxnSpPr>
              <p:nvPr/>
            </p:nvCxnSpPr>
            <p:spPr>
              <a:xfrm flipH="1" flipV="1">
                <a:off x="2500298" y="2893215"/>
                <a:ext cx="1000132" cy="1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6286512" y="1857364"/>
                <a:ext cx="1357322" cy="50006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u="sng" dirty="0" smtClean="0">
                    <a:solidFill>
                      <a:schemeClr val="tx1"/>
                    </a:solidFill>
                  </a:rPr>
                  <a:t>رقم المدرب</a:t>
                </a:r>
                <a:endParaRPr lang="ar-SA" b="1" u="sn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000628" y="2928934"/>
              <a:ext cx="1071570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dirty="0" smtClean="0">
                  <a:solidFill>
                    <a:schemeClr val="tx1"/>
                  </a:solidFill>
                </a:rPr>
                <a:t>الاسم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7" idx="4"/>
            </p:cNvCxnSpPr>
            <p:nvPr/>
          </p:nvCxnSpPr>
          <p:spPr>
            <a:xfrm flipH="1">
              <a:off x="6786578" y="3429000"/>
              <a:ext cx="178595" cy="285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4"/>
            </p:cNvCxnSpPr>
            <p:nvPr/>
          </p:nvCxnSpPr>
          <p:spPr>
            <a:xfrm>
              <a:off x="5536413" y="3429000"/>
              <a:ext cx="535785" cy="285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14348" y="2770183"/>
              <a:ext cx="1285884" cy="5159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dirty="0" smtClean="0">
                  <a:solidFill>
                    <a:schemeClr val="tx1"/>
                  </a:solidFill>
                </a:rPr>
                <a:t>اسم المقرر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071670" y="2651120"/>
              <a:ext cx="1285884" cy="5635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u="sng" dirty="0" smtClean="0">
                  <a:solidFill>
                    <a:schemeClr val="tx1"/>
                  </a:solidFill>
                </a:rPr>
                <a:t>رقم المقرر</a:t>
              </a:r>
              <a:endParaRPr lang="ar-SA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27" idx="4"/>
              <a:endCxn id="14" idx="0"/>
            </p:cNvCxnSpPr>
            <p:nvPr/>
          </p:nvCxnSpPr>
          <p:spPr>
            <a:xfrm flipH="1">
              <a:off x="1821637" y="3214687"/>
              <a:ext cx="892975" cy="500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14" idx="0"/>
            </p:cNvCxnSpPr>
            <p:nvPr/>
          </p:nvCxnSpPr>
          <p:spPr>
            <a:xfrm>
              <a:off x="1500165" y="3286125"/>
              <a:ext cx="321471" cy="4286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51458" y="3643313"/>
              <a:ext cx="265282" cy="2239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ar-SA" b="1" dirty="0" smtClean="0"/>
                <a:t>1</a:t>
              </a:r>
              <a:endParaRPr lang="ar-SA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4151" y="3571875"/>
              <a:ext cx="318013" cy="2239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M</a:t>
              </a:r>
              <a:endParaRPr lang="ar-SA" b="1" dirty="0"/>
            </a:p>
          </p:txBody>
        </p:sp>
      </p:grpSp>
      <p:sp>
        <p:nvSpPr>
          <p:cNvPr id="20" name="مستطيل 19"/>
          <p:cNvSpPr/>
          <p:nvPr/>
        </p:nvSpPr>
        <p:spPr>
          <a:xfrm>
            <a:off x="2921434" y="3212976"/>
            <a:ext cx="58665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ar-SA" sz="2400" dirty="0"/>
              <a:t>أ</a:t>
            </a:r>
            <a:r>
              <a:rPr lang="ar-SA" sz="2400" dirty="0" smtClean="0"/>
              <a:t>ولا : نحول الكيانات إلى جداول : </a:t>
            </a:r>
          </a:p>
          <a:p>
            <a:pPr marL="0" indent="0">
              <a:buNone/>
            </a:pPr>
            <a:r>
              <a:rPr lang="ar-SA" sz="2400" dirty="0" smtClean="0">
                <a:solidFill>
                  <a:schemeClr val="accent1"/>
                </a:solidFill>
              </a:rPr>
              <a:t>المدرب </a:t>
            </a:r>
            <a:r>
              <a:rPr lang="ar-SA" sz="2400" dirty="0" smtClean="0"/>
              <a:t>( </a:t>
            </a:r>
            <a:r>
              <a:rPr lang="ar-SA" sz="2400" u="sng" dirty="0">
                <a:solidFill>
                  <a:srgbClr val="C00000"/>
                </a:solidFill>
              </a:rPr>
              <a:t>رقم </a:t>
            </a:r>
            <a:r>
              <a:rPr lang="ar-SA" sz="2400" u="sng" dirty="0" smtClean="0">
                <a:solidFill>
                  <a:srgbClr val="C00000"/>
                </a:solidFill>
              </a:rPr>
              <a:t>المدرب</a:t>
            </a:r>
            <a:r>
              <a:rPr lang="ar-SA" sz="2400" dirty="0" smtClean="0">
                <a:solidFill>
                  <a:srgbClr val="C00000"/>
                </a:solidFill>
              </a:rPr>
              <a:t>, </a:t>
            </a:r>
            <a:r>
              <a:rPr lang="ar-SA" sz="2400" dirty="0">
                <a:solidFill>
                  <a:srgbClr val="C00000"/>
                </a:solidFill>
              </a:rPr>
              <a:t>الاسم </a:t>
            </a:r>
            <a:r>
              <a:rPr lang="ar-SA" sz="2400" dirty="0" smtClean="0"/>
              <a:t>)</a:t>
            </a:r>
          </a:p>
          <a:p>
            <a:pPr>
              <a:buNone/>
            </a:pPr>
            <a:r>
              <a:rPr lang="ar-SA" sz="2400" dirty="0" smtClean="0">
                <a:solidFill>
                  <a:schemeClr val="accent1"/>
                </a:solidFill>
              </a:rPr>
              <a:t>المقرر </a:t>
            </a:r>
            <a:r>
              <a:rPr lang="ar-SA" sz="2400" dirty="0" smtClean="0"/>
              <a:t> </a:t>
            </a:r>
            <a:r>
              <a:rPr lang="ar-SA" sz="2400" dirty="0"/>
              <a:t>(</a:t>
            </a:r>
            <a:r>
              <a:rPr lang="ar-SA" sz="2400" u="sng" dirty="0">
                <a:solidFill>
                  <a:srgbClr val="C00000"/>
                </a:solidFill>
              </a:rPr>
              <a:t>رقم </a:t>
            </a:r>
            <a:r>
              <a:rPr lang="ar-SA" sz="2400" u="sng" dirty="0" smtClean="0">
                <a:solidFill>
                  <a:srgbClr val="C00000"/>
                </a:solidFill>
              </a:rPr>
              <a:t>المقرر</a:t>
            </a:r>
            <a:r>
              <a:rPr lang="ar-SA" sz="2400" dirty="0" smtClean="0">
                <a:solidFill>
                  <a:srgbClr val="C00000"/>
                </a:solidFill>
              </a:rPr>
              <a:t>, </a:t>
            </a:r>
            <a:r>
              <a:rPr lang="ar-SA" sz="2400" dirty="0">
                <a:solidFill>
                  <a:srgbClr val="C00000"/>
                </a:solidFill>
              </a:rPr>
              <a:t>اسم </a:t>
            </a:r>
            <a:r>
              <a:rPr lang="ar-SA" sz="2400" dirty="0" smtClean="0">
                <a:solidFill>
                  <a:srgbClr val="C00000"/>
                </a:solidFill>
              </a:rPr>
              <a:t>المقرر</a:t>
            </a:r>
            <a:r>
              <a:rPr lang="ar-SA" sz="2400" dirty="0" smtClean="0"/>
              <a:t>)  </a:t>
            </a:r>
          </a:p>
          <a:p>
            <a:pPr>
              <a:buNone/>
            </a:pPr>
            <a:endParaRPr lang="ar-SA" sz="2400" dirty="0" smtClean="0"/>
          </a:p>
          <a:p>
            <a:pPr>
              <a:buNone/>
            </a:pPr>
            <a:r>
              <a:rPr lang="ar-SA" sz="2400" dirty="0"/>
              <a:t>ثانيا : نربط بين الجدولين :</a:t>
            </a:r>
          </a:p>
          <a:p>
            <a:pPr marL="0" indent="0">
              <a:buNone/>
            </a:pPr>
            <a:r>
              <a:rPr lang="ar-SA" sz="2400" dirty="0" smtClean="0"/>
              <a:t>   </a:t>
            </a:r>
            <a:r>
              <a:rPr lang="ar-SA" sz="2400" dirty="0">
                <a:solidFill>
                  <a:schemeClr val="accent1"/>
                </a:solidFill>
              </a:rPr>
              <a:t>المدرب </a:t>
            </a:r>
            <a:r>
              <a:rPr lang="ar-SA" sz="2400" dirty="0"/>
              <a:t>( </a:t>
            </a:r>
            <a:r>
              <a:rPr lang="ar-SA" sz="2400" u="sng" dirty="0">
                <a:solidFill>
                  <a:srgbClr val="C00000"/>
                </a:solidFill>
              </a:rPr>
              <a:t>رقم المدرب</a:t>
            </a:r>
            <a:r>
              <a:rPr lang="ar-SA" sz="2400" dirty="0">
                <a:solidFill>
                  <a:srgbClr val="C00000"/>
                </a:solidFill>
              </a:rPr>
              <a:t>, الاسم </a:t>
            </a:r>
            <a:r>
              <a:rPr lang="ar-SA" sz="2400" dirty="0"/>
              <a:t>)</a:t>
            </a:r>
          </a:p>
          <a:p>
            <a:pPr>
              <a:buNone/>
            </a:pPr>
            <a:r>
              <a:rPr lang="ar-SA" sz="2400" dirty="0" smtClean="0">
                <a:solidFill>
                  <a:schemeClr val="accent1"/>
                </a:solidFill>
              </a:rPr>
              <a:t>   المقرر</a:t>
            </a:r>
            <a:r>
              <a:rPr lang="ar-SA" sz="2400" dirty="0" smtClean="0"/>
              <a:t>  (</a:t>
            </a:r>
            <a:r>
              <a:rPr lang="ar-SA" sz="2400" u="sng" dirty="0">
                <a:solidFill>
                  <a:srgbClr val="C00000"/>
                </a:solidFill>
              </a:rPr>
              <a:t>رقم المقرر</a:t>
            </a:r>
            <a:r>
              <a:rPr lang="ar-SA" sz="2400" dirty="0">
                <a:solidFill>
                  <a:srgbClr val="C00000"/>
                </a:solidFill>
              </a:rPr>
              <a:t>, اسم </a:t>
            </a:r>
            <a:r>
              <a:rPr lang="ar-SA" sz="2400" dirty="0" smtClean="0">
                <a:solidFill>
                  <a:srgbClr val="C00000"/>
                </a:solidFill>
              </a:rPr>
              <a:t>المقرر ,</a:t>
            </a:r>
            <a:r>
              <a:rPr lang="ar-SA" sz="2400" b="1" dirty="0"/>
              <a:t> </a:t>
            </a:r>
            <a:r>
              <a:rPr lang="ar-SA" sz="2400" b="1" dirty="0" smtClean="0"/>
              <a:t> </a:t>
            </a:r>
            <a:r>
              <a:rPr lang="ar-SA" sz="2400" b="1" u="dashLong" dirty="0" smtClean="0">
                <a:solidFill>
                  <a:srgbClr val="C00000"/>
                </a:solidFill>
              </a:rPr>
              <a:t>رقم </a:t>
            </a:r>
            <a:r>
              <a:rPr lang="ar-SA" sz="2400" b="1" u="dashLong" dirty="0">
                <a:solidFill>
                  <a:srgbClr val="C00000"/>
                </a:solidFill>
              </a:rPr>
              <a:t>المدرب</a:t>
            </a:r>
            <a:r>
              <a:rPr lang="ar-SA" sz="2400" dirty="0" smtClean="0">
                <a:solidFill>
                  <a:srgbClr val="C00000"/>
                </a:solidFill>
              </a:rPr>
              <a:t> </a:t>
            </a:r>
            <a:r>
              <a:rPr lang="ar-SA" sz="2400" dirty="0" smtClean="0"/>
              <a:t>)  </a:t>
            </a:r>
            <a:endParaRPr lang="ar-SA" sz="2400" dirty="0"/>
          </a:p>
          <a:p>
            <a:pPr>
              <a:buNone/>
            </a:pPr>
            <a:r>
              <a:rPr lang="ar-SA" sz="2400" dirty="0" smtClean="0"/>
              <a:t>  </a:t>
            </a:r>
            <a:endParaRPr lang="ar-SA" sz="2400" dirty="0"/>
          </a:p>
        </p:txBody>
      </p:sp>
      <p:sp>
        <p:nvSpPr>
          <p:cNvPr id="24" name="سهم منحني إلى الأسفل 23"/>
          <p:cNvSpPr/>
          <p:nvPr/>
        </p:nvSpPr>
        <p:spPr>
          <a:xfrm flipH="1">
            <a:off x="3628202" y="166335"/>
            <a:ext cx="3608094" cy="648072"/>
          </a:xfrm>
          <a:prstGeom prst="curvedDownArrow">
            <a:avLst>
              <a:gd name="adj1" fmla="val 25000"/>
              <a:gd name="adj2" fmla="val 52294"/>
              <a:gd name="adj3" fmla="val 2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56895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ar-SA" sz="2800" u="sng" dirty="0">
                <a:solidFill>
                  <a:srgbClr val="C00000"/>
                </a:solidFill>
              </a:rPr>
              <a:t>الحالة الثالثة  :عندما تكون العلاقة بين الكيانين هي متعدد إلى </a:t>
            </a:r>
            <a:r>
              <a:rPr lang="ar-SA" sz="2800" u="sng" dirty="0" smtClean="0">
                <a:solidFill>
                  <a:srgbClr val="C00000"/>
                </a:solidFill>
              </a:rPr>
              <a:t>متعدد :</a:t>
            </a:r>
          </a:p>
          <a:p>
            <a:pPr>
              <a:lnSpc>
                <a:spcPct val="150000"/>
              </a:lnSpc>
              <a:buNone/>
            </a:pPr>
            <a:r>
              <a:rPr lang="ar-SA" sz="2800" dirty="0"/>
              <a:t>لابد من </a:t>
            </a:r>
            <a:r>
              <a:rPr lang="ar-SA" sz="2800" dirty="0">
                <a:solidFill>
                  <a:schemeClr val="tx2"/>
                </a:solidFill>
              </a:rPr>
              <a:t>تعريف جدول ثالث يسمى جدول الربط </a:t>
            </a:r>
            <a:r>
              <a:rPr lang="ar-SA" sz="2800" dirty="0" smtClean="0">
                <a:solidFill>
                  <a:schemeClr val="tx2"/>
                </a:solidFill>
              </a:rPr>
              <a:t> يسمى </a:t>
            </a:r>
            <a:r>
              <a:rPr lang="ar-SA" sz="2800" dirty="0" err="1" smtClean="0">
                <a:solidFill>
                  <a:srgbClr val="C00000"/>
                </a:solidFill>
              </a:rPr>
              <a:t>بأسم</a:t>
            </a:r>
            <a:r>
              <a:rPr lang="ar-SA" sz="2800" dirty="0" smtClean="0">
                <a:solidFill>
                  <a:srgbClr val="C00000"/>
                </a:solidFill>
              </a:rPr>
              <a:t> العلاقة </a:t>
            </a:r>
            <a:r>
              <a:rPr lang="ar-SA" sz="2800" dirty="0" smtClean="0">
                <a:solidFill>
                  <a:schemeClr val="tx2"/>
                </a:solidFill>
              </a:rPr>
              <a:t>و </a:t>
            </a:r>
            <a:r>
              <a:rPr lang="ar-SA" sz="2800" dirty="0" smtClean="0"/>
              <a:t>يتكون </a:t>
            </a:r>
            <a:r>
              <a:rPr lang="ar-SA" sz="2800" dirty="0"/>
              <a:t>مفتاحه </a:t>
            </a:r>
            <a:r>
              <a:rPr lang="ar-SA" sz="2800" dirty="0" smtClean="0"/>
              <a:t>الأساسي من </a:t>
            </a:r>
            <a:r>
              <a:rPr lang="ar-SA" sz="2800" dirty="0"/>
              <a:t>حقلين عبارة عن </a:t>
            </a:r>
            <a:r>
              <a:rPr lang="ar-SA" sz="2800" dirty="0" smtClean="0"/>
              <a:t>( المفتاحين </a:t>
            </a:r>
            <a:r>
              <a:rPr lang="ar-SA" sz="2800" dirty="0"/>
              <a:t>الأساسين للجدولين </a:t>
            </a:r>
            <a:r>
              <a:rPr lang="ar-SA" sz="2800" dirty="0" smtClean="0"/>
              <a:t>المرتبطين ) </a:t>
            </a:r>
            <a:r>
              <a:rPr lang="ar-SA" sz="2800" dirty="0"/>
              <a:t>وقد يحوي حقول أخرى </a:t>
            </a:r>
            <a:r>
              <a:rPr lang="ar-SA" sz="2800" dirty="0" smtClean="0"/>
              <a:t>ضرورية .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ar-SA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512" y="404664"/>
            <a:ext cx="8784976" cy="64807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ar-S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التحويل من مخطط الكيان و العلاقة الرابطة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ERD</a:t>
            </a:r>
            <a:r>
              <a:rPr lang="ar-S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  إلى جداول :</a:t>
            </a:r>
            <a:endParaRPr lang="ar-S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>
          <a:xfrm>
            <a:off x="467544" y="207345"/>
            <a:ext cx="8318158" cy="2426091"/>
            <a:chOff x="714348" y="2651120"/>
            <a:chExt cx="6929486" cy="1706574"/>
          </a:xfrm>
        </p:grpSpPr>
        <p:grpSp>
          <p:nvGrpSpPr>
            <p:cNvPr id="5" name="Group 17"/>
            <p:cNvGrpSpPr/>
            <p:nvPr/>
          </p:nvGrpSpPr>
          <p:grpSpPr>
            <a:xfrm>
              <a:off x="1142976" y="2928934"/>
              <a:ext cx="6500858" cy="1428760"/>
              <a:chOff x="1142976" y="1857364"/>
              <a:chExt cx="6500858" cy="142876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643570" y="2643182"/>
                <a:ext cx="1357322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الطالب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4" idx="1"/>
              </p:cNvCxnSpPr>
              <p:nvPr/>
            </p:nvCxnSpPr>
            <p:spPr>
              <a:xfrm flipH="1">
                <a:off x="4886148" y="2893215"/>
                <a:ext cx="757422" cy="52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Decision 12"/>
              <p:cNvSpPr/>
              <p:nvPr/>
            </p:nvSpPr>
            <p:spPr>
              <a:xfrm>
                <a:off x="3500430" y="2500306"/>
                <a:ext cx="1357322" cy="785818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يسجل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142976" y="2643182"/>
                <a:ext cx="1357322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المقرر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endCxn id="14" idx="3"/>
              </p:cNvCxnSpPr>
              <p:nvPr/>
            </p:nvCxnSpPr>
            <p:spPr>
              <a:xfrm flipH="1" flipV="1">
                <a:off x="2500298" y="2893215"/>
                <a:ext cx="1000133" cy="9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6286512" y="1857364"/>
                <a:ext cx="1357322" cy="50006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u="sng" dirty="0" smtClean="0">
                    <a:solidFill>
                      <a:schemeClr val="tx1"/>
                    </a:solidFill>
                  </a:rPr>
                  <a:t>رقم الطالب</a:t>
                </a:r>
                <a:endParaRPr lang="ar-SA" b="1" u="sn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000628" y="2928934"/>
              <a:ext cx="1071570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dirty="0" smtClean="0">
                  <a:solidFill>
                    <a:schemeClr val="tx1"/>
                  </a:solidFill>
                </a:rPr>
                <a:t>الاسم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7" idx="4"/>
              <a:endCxn id="4" idx="0"/>
            </p:cNvCxnSpPr>
            <p:nvPr/>
          </p:nvCxnSpPr>
          <p:spPr>
            <a:xfrm flipH="1">
              <a:off x="6322231" y="3429000"/>
              <a:ext cx="642942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4"/>
              <a:endCxn id="4" idx="0"/>
            </p:cNvCxnSpPr>
            <p:nvPr/>
          </p:nvCxnSpPr>
          <p:spPr>
            <a:xfrm>
              <a:off x="5536413" y="3429000"/>
              <a:ext cx="785818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14348" y="2770183"/>
              <a:ext cx="1285884" cy="5159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dirty="0" smtClean="0">
                  <a:solidFill>
                    <a:schemeClr val="tx1"/>
                  </a:solidFill>
                </a:rPr>
                <a:t>اسم المقرر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071670" y="2651120"/>
              <a:ext cx="1285884" cy="5635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u="sng" dirty="0" smtClean="0">
                  <a:solidFill>
                    <a:schemeClr val="tx1"/>
                  </a:solidFill>
                </a:rPr>
                <a:t>رقم المقرر</a:t>
              </a:r>
              <a:endParaRPr lang="ar-SA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27" idx="4"/>
              <a:endCxn id="14" idx="0"/>
            </p:cNvCxnSpPr>
            <p:nvPr/>
          </p:nvCxnSpPr>
          <p:spPr>
            <a:xfrm flipH="1">
              <a:off x="1821637" y="3214687"/>
              <a:ext cx="892975" cy="500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14" idx="0"/>
            </p:cNvCxnSpPr>
            <p:nvPr/>
          </p:nvCxnSpPr>
          <p:spPr>
            <a:xfrm>
              <a:off x="1500167" y="3286123"/>
              <a:ext cx="321470" cy="428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24022" y="3643313"/>
              <a:ext cx="292717" cy="25979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N</a:t>
              </a:r>
              <a:endParaRPr lang="ar-SA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8081" y="3571875"/>
              <a:ext cx="314084" cy="25979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M</a:t>
              </a:r>
              <a:endParaRPr lang="ar-SA" b="1" dirty="0"/>
            </a:p>
          </p:txBody>
        </p:sp>
      </p:grpSp>
      <p:sp>
        <p:nvSpPr>
          <p:cNvPr id="28" name="مستطيل 27"/>
          <p:cNvSpPr/>
          <p:nvPr/>
        </p:nvSpPr>
        <p:spPr>
          <a:xfrm>
            <a:off x="982070" y="3212976"/>
            <a:ext cx="78059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ar-SA" sz="2400" dirty="0"/>
              <a:t>أ</a:t>
            </a:r>
            <a:r>
              <a:rPr lang="ar-SA" sz="2400" dirty="0" smtClean="0"/>
              <a:t>ولا : نحول الكيانات إلى جداول : </a:t>
            </a:r>
          </a:p>
          <a:p>
            <a:pPr marL="0" indent="0">
              <a:buNone/>
            </a:pPr>
            <a:r>
              <a:rPr lang="ar-SA" sz="2400" dirty="0" smtClean="0">
                <a:solidFill>
                  <a:schemeClr val="accent1"/>
                </a:solidFill>
              </a:rPr>
              <a:t>الطالب </a:t>
            </a:r>
            <a:r>
              <a:rPr lang="ar-SA" sz="2400" dirty="0" smtClean="0"/>
              <a:t>( </a:t>
            </a:r>
            <a:r>
              <a:rPr lang="ar-SA" sz="2400" u="sng" dirty="0">
                <a:solidFill>
                  <a:srgbClr val="C00000"/>
                </a:solidFill>
              </a:rPr>
              <a:t>رقم </a:t>
            </a:r>
            <a:r>
              <a:rPr lang="ar-SA" sz="2400" u="sng" dirty="0" smtClean="0">
                <a:solidFill>
                  <a:srgbClr val="C00000"/>
                </a:solidFill>
              </a:rPr>
              <a:t>الطالب</a:t>
            </a:r>
            <a:r>
              <a:rPr lang="ar-SA" sz="2400" dirty="0" smtClean="0">
                <a:solidFill>
                  <a:srgbClr val="C00000"/>
                </a:solidFill>
              </a:rPr>
              <a:t>, </a:t>
            </a:r>
            <a:r>
              <a:rPr lang="ar-SA" sz="2400" dirty="0">
                <a:solidFill>
                  <a:srgbClr val="C00000"/>
                </a:solidFill>
              </a:rPr>
              <a:t>الاسم </a:t>
            </a:r>
            <a:r>
              <a:rPr lang="ar-SA" sz="2400" dirty="0" smtClean="0"/>
              <a:t>)</a:t>
            </a:r>
          </a:p>
          <a:p>
            <a:pPr>
              <a:buNone/>
            </a:pPr>
            <a:r>
              <a:rPr lang="ar-SA" sz="2400" dirty="0" smtClean="0">
                <a:solidFill>
                  <a:schemeClr val="accent1"/>
                </a:solidFill>
              </a:rPr>
              <a:t>المقرر </a:t>
            </a:r>
            <a:r>
              <a:rPr lang="ar-SA" sz="2400" dirty="0" smtClean="0"/>
              <a:t> </a:t>
            </a:r>
            <a:r>
              <a:rPr lang="ar-SA" sz="2400" dirty="0"/>
              <a:t>(</a:t>
            </a:r>
            <a:r>
              <a:rPr lang="ar-SA" sz="2400" u="sng" dirty="0">
                <a:solidFill>
                  <a:srgbClr val="C00000"/>
                </a:solidFill>
              </a:rPr>
              <a:t>رقم </a:t>
            </a:r>
            <a:r>
              <a:rPr lang="ar-SA" sz="2400" u="sng" dirty="0" smtClean="0">
                <a:solidFill>
                  <a:srgbClr val="C00000"/>
                </a:solidFill>
              </a:rPr>
              <a:t>المقرر</a:t>
            </a:r>
            <a:r>
              <a:rPr lang="ar-SA" sz="2400" dirty="0" smtClean="0">
                <a:solidFill>
                  <a:srgbClr val="C00000"/>
                </a:solidFill>
              </a:rPr>
              <a:t>, </a:t>
            </a:r>
            <a:r>
              <a:rPr lang="ar-SA" sz="2400" dirty="0">
                <a:solidFill>
                  <a:srgbClr val="C00000"/>
                </a:solidFill>
              </a:rPr>
              <a:t>اسم </a:t>
            </a:r>
            <a:r>
              <a:rPr lang="ar-SA" sz="2400" dirty="0" smtClean="0">
                <a:solidFill>
                  <a:srgbClr val="C00000"/>
                </a:solidFill>
              </a:rPr>
              <a:t>المقرر</a:t>
            </a:r>
            <a:r>
              <a:rPr lang="ar-SA" sz="2400" dirty="0" smtClean="0"/>
              <a:t>)  </a:t>
            </a:r>
          </a:p>
          <a:p>
            <a:pPr>
              <a:buNone/>
            </a:pPr>
            <a:endParaRPr lang="ar-SA" sz="2400" dirty="0" smtClean="0"/>
          </a:p>
          <a:p>
            <a:pPr>
              <a:buNone/>
            </a:pPr>
            <a:r>
              <a:rPr lang="ar-SA" sz="2400" dirty="0"/>
              <a:t>ثانيا : نربط بين الجدولين :</a:t>
            </a:r>
          </a:p>
          <a:p>
            <a:pPr marL="0" indent="0">
              <a:buNone/>
            </a:pPr>
            <a:r>
              <a:rPr lang="ar-SA" sz="2400" dirty="0" smtClean="0"/>
              <a:t>   </a:t>
            </a:r>
            <a:r>
              <a:rPr lang="ar-SA" sz="2400" dirty="0" smtClean="0">
                <a:solidFill>
                  <a:schemeClr val="accent1"/>
                </a:solidFill>
              </a:rPr>
              <a:t>الطالب  </a:t>
            </a:r>
            <a:r>
              <a:rPr lang="ar-SA" sz="2400" dirty="0" smtClean="0"/>
              <a:t>( </a:t>
            </a:r>
            <a:r>
              <a:rPr lang="ar-SA" sz="2400" u="sng" dirty="0" smtClean="0">
                <a:solidFill>
                  <a:srgbClr val="C00000"/>
                </a:solidFill>
              </a:rPr>
              <a:t>رقم الطالب</a:t>
            </a:r>
            <a:r>
              <a:rPr lang="ar-SA" sz="2400" dirty="0" smtClean="0">
                <a:solidFill>
                  <a:srgbClr val="C00000"/>
                </a:solidFill>
              </a:rPr>
              <a:t>, الاسم </a:t>
            </a:r>
            <a:r>
              <a:rPr lang="ar-SA" sz="2400" dirty="0" smtClean="0"/>
              <a:t>)</a:t>
            </a:r>
          </a:p>
          <a:p>
            <a:pPr>
              <a:buNone/>
            </a:pPr>
            <a:r>
              <a:rPr lang="ar-SA" sz="2400" dirty="0" smtClean="0">
                <a:solidFill>
                  <a:schemeClr val="accent1"/>
                </a:solidFill>
              </a:rPr>
              <a:t>   المقرر</a:t>
            </a:r>
            <a:r>
              <a:rPr lang="ar-SA" sz="2400" dirty="0" smtClean="0"/>
              <a:t>  (</a:t>
            </a:r>
            <a:r>
              <a:rPr lang="ar-SA" sz="2400" u="sng" dirty="0" smtClean="0">
                <a:solidFill>
                  <a:srgbClr val="C00000"/>
                </a:solidFill>
              </a:rPr>
              <a:t>رقم المقرر</a:t>
            </a:r>
            <a:r>
              <a:rPr lang="ar-SA" sz="2400" dirty="0" smtClean="0">
                <a:solidFill>
                  <a:srgbClr val="C00000"/>
                </a:solidFill>
              </a:rPr>
              <a:t>, اسم المقرر )</a:t>
            </a:r>
            <a:r>
              <a:rPr lang="ar-SA" sz="2400" dirty="0" smtClean="0"/>
              <a:t>  </a:t>
            </a:r>
          </a:p>
          <a:p>
            <a:pPr>
              <a:buNone/>
            </a:pPr>
            <a:r>
              <a:rPr lang="ar-SA" sz="2400" dirty="0" smtClean="0"/>
              <a:t>  </a:t>
            </a:r>
            <a:r>
              <a:rPr lang="ar-SA" sz="2400" dirty="0" smtClean="0">
                <a:solidFill>
                  <a:schemeClr val="accent1"/>
                </a:solidFill>
              </a:rPr>
              <a:t>التسجيل</a:t>
            </a:r>
            <a:r>
              <a:rPr lang="ar-SA" sz="2400" dirty="0" smtClean="0"/>
              <a:t> (</a:t>
            </a:r>
            <a:r>
              <a:rPr lang="ar-SA" sz="2400" u="sng" dirty="0" smtClean="0">
                <a:solidFill>
                  <a:srgbClr val="C00000"/>
                </a:solidFill>
              </a:rPr>
              <a:t>رقم </a:t>
            </a:r>
            <a:r>
              <a:rPr lang="ar-SA" sz="2400" u="sng" dirty="0" err="1" smtClean="0">
                <a:solidFill>
                  <a:srgbClr val="C00000"/>
                </a:solidFill>
              </a:rPr>
              <a:t>الطالب</a:t>
            </a:r>
            <a:r>
              <a:rPr lang="ar-SA" sz="2400" dirty="0" err="1" smtClean="0"/>
              <a:t>،</a:t>
            </a:r>
            <a:r>
              <a:rPr lang="ar-SA" sz="2400" u="sng" dirty="0" err="1" smtClean="0">
                <a:solidFill>
                  <a:srgbClr val="C00000"/>
                </a:solidFill>
              </a:rPr>
              <a:t>رقم</a:t>
            </a:r>
            <a:r>
              <a:rPr lang="ar-SA" sz="2400" u="sng" dirty="0" smtClean="0">
                <a:solidFill>
                  <a:srgbClr val="C00000"/>
                </a:solidFill>
              </a:rPr>
              <a:t> المقرر</a:t>
            </a:r>
            <a:r>
              <a:rPr lang="ar-SA" sz="2400" dirty="0" smtClean="0">
                <a:solidFill>
                  <a:srgbClr val="C00000"/>
                </a:solidFill>
              </a:rPr>
              <a:t>, الدرجة )</a:t>
            </a:r>
            <a:endParaRPr lang="ar-SA" sz="2400" dirty="0"/>
          </a:p>
        </p:txBody>
      </p:sp>
      <p:sp>
        <p:nvSpPr>
          <p:cNvPr id="30" name="Oval 25"/>
          <p:cNvSpPr/>
          <p:nvPr/>
        </p:nvSpPr>
        <p:spPr>
          <a:xfrm>
            <a:off x="3811958" y="489450"/>
            <a:ext cx="1329190" cy="468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b="1" dirty="0" smtClean="0">
                <a:solidFill>
                  <a:schemeClr val="tx1"/>
                </a:solidFill>
              </a:rPr>
              <a:t>الدرجة</a:t>
            </a:r>
            <a:endParaRPr lang="ar-SA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0"/>
          <p:cNvCxnSpPr>
            <a:endCxn id="13" idx="0"/>
          </p:cNvCxnSpPr>
          <p:nvPr/>
        </p:nvCxnSpPr>
        <p:spPr>
          <a:xfrm>
            <a:off x="4476553" y="957740"/>
            <a:ext cx="150070" cy="55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96752"/>
            <a:ext cx="82089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ar-SA" sz="32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Arial Unicode MS" pitchFamily="34" charset="-128"/>
                <a:cs typeface="Arial Unicode MS" pitchFamily="34" charset="-128"/>
              </a:rPr>
              <a:t>الخطوة </a:t>
            </a:r>
            <a:r>
              <a:rPr lang="ar-SA" sz="32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Arial Unicode MS" pitchFamily="34" charset="-128"/>
                <a:cs typeface="Arial Unicode MS" pitchFamily="34" charset="-128"/>
              </a:rPr>
              <a:t>الثالثة </a:t>
            </a:r>
            <a:r>
              <a:rPr lang="ar-SA" sz="32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Arial Unicode MS" pitchFamily="34" charset="-128"/>
                <a:cs typeface="Arial Unicode MS" pitchFamily="34" charset="-128"/>
              </a:rPr>
              <a:t>: </a:t>
            </a:r>
            <a:endParaRPr lang="ar-SA" sz="3200" b="1" u="sng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ar-SA" sz="2800" dirty="0" smtClean="0">
                <a:latin typeface="+mn-lt"/>
                <a:cs typeface="+mn-cs"/>
              </a:rPr>
              <a:t>تحويل </a:t>
            </a:r>
            <a:r>
              <a:rPr lang="ar-SA" sz="2800" dirty="0" smtClean="0">
                <a:solidFill>
                  <a:srgbClr val="C00000"/>
                </a:solidFill>
                <a:latin typeface="+mn-lt"/>
                <a:cs typeface="+mn-cs"/>
              </a:rPr>
              <a:t>الصفة متعددة القيم </a:t>
            </a:r>
            <a:r>
              <a:rPr lang="ar-SA" sz="2800" dirty="0" smtClean="0">
                <a:latin typeface="+mn-lt"/>
                <a:cs typeface="+mn-cs"/>
              </a:rPr>
              <a:t>يكون بإنشاء جدول يحتوي على حقل لهذه الصفة مع المفتاح الأساسي للكيان الذي تمثله تلك الصفة </a:t>
            </a:r>
            <a:r>
              <a:rPr lang="ar-SA" sz="2800" dirty="0" smtClean="0">
                <a:latin typeface="+mn-lt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ar-SA" sz="2800" dirty="0" smtClean="0">
                <a:latin typeface="+mn-lt"/>
                <a:cs typeface="+mn-cs"/>
              </a:rPr>
              <a:t>مثال : الهاتف ( </a:t>
            </a:r>
            <a:r>
              <a:rPr lang="ar-SA" sz="2800" u="sng" dirty="0" smtClean="0">
                <a:solidFill>
                  <a:srgbClr val="C00000"/>
                </a:solidFill>
                <a:latin typeface="+mn-lt"/>
                <a:cs typeface="+mn-cs"/>
              </a:rPr>
              <a:t>رقم المدرب </a:t>
            </a:r>
            <a:r>
              <a:rPr lang="ar-SA" sz="2800" dirty="0" smtClean="0">
                <a:latin typeface="+mn-lt"/>
                <a:cs typeface="+mn-cs"/>
              </a:rPr>
              <a:t>، رقم الهاتف ) </a:t>
            </a:r>
            <a:endParaRPr lang="ar-SA" sz="2800" dirty="0" smtClean="0">
              <a:latin typeface="+mn-lt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ar-SA" sz="2800" dirty="0" smtClean="0">
                <a:solidFill>
                  <a:srgbClr val="C00000"/>
                </a:solidFill>
                <a:latin typeface="+mn-lt"/>
                <a:cs typeface="+mn-cs"/>
              </a:rPr>
              <a:t>الصفة المشتقة </a:t>
            </a:r>
            <a:r>
              <a:rPr lang="ar-SA" sz="2800" dirty="0" smtClean="0">
                <a:latin typeface="+mn-lt"/>
                <a:cs typeface="+mn-cs"/>
              </a:rPr>
              <a:t>تلغى من الجدول ويحصل عليها عن طريق الاستعلامات لاحقا .</a:t>
            </a:r>
            <a:endParaRPr lang="ar-SA" sz="2800" dirty="0">
              <a:latin typeface="+mn-lt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512" y="158071"/>
            <a:ext cx="8784976" cy="64807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ar-S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التحويل من مخطط الكيان و العلاقة الرابطة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ERD</a:t>
            </a:r>
            <a:r>
              <a:rPr lang="ar-S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  إلى جداول :</a:t>
            </a:r>
            <a:endParaRPr lang="ar-S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تطبيق</a:t>
            </a:r>
            <a:endParaRPr lang="ar-S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0034" y="4293096"/>
            <a:ext cx="8401080" cy="428628"/>
          </a:xfrm>
          <a:prstGeom prst="rect">
            <a:avLst/>
          </a:prstGeo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ar-SA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حولي </a:t>
            </a:r>
            <a:r>
              <a:rPr lang="ar-SA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نموذج الكيان والعلاقة الرابطة التالي </a:t>
            </a:r>
            <a:endParaRPr lang="ar-SA" sz="2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ar-SA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إلى </a:t>
            </a:r>
            <a:r>
              <a:rPr lang="ar-SA" sz="2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جداول:</a:t>
            </a:r>
          </a:p>
        </p:txBody>
      </p:sp>
    </p:spTree>
    <p:extLst>
      <p:ext uri="{BB962C8B-B14F-4D97-AF65-F5344CB8AC3E}">
        <p14:creationId xmlns:p14="http://schemas.microsoft.com/office/powerpoint/2010/main" val="40168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0" y="165612"/>
            <a:ext cx="8927046" cy="6260770"/>
            <a:chOff x="428596" y="544095"/>
            <a:chExt cx="8066256" cy="5805922"/>
          </a:xfrm>
        </p:grpSpPr>
        <p:sp>
          <p:nvSpPr>
            <p:cNvPr id="181" name="Rectangle 26"/>
            <p:cNvSpPr>
              <a:spLocks noChangeArrowheads="1"/>
            </p:cNvSpPr>
            <p:nvPr/>
          </p:nvSpPr>
          <p:spPr bwMode="auto">
            <a:xfrm>
              <a:off x="4800608" y="5214950"/>
              <a:ext cx="1057276" cy="4206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500" b="1">
                  <a:latin typeface="Trebuchet MS" pitchFamily="34" charset="0"/>
                  <a:cs typeface="Tahoma" pitchFamily="34" charset="0"/>
                </a:rPr>
                <a:t>الغرفة</a:t>
              </a:r>
            </a:p>
          </p:txBody>
        </p:sp>
        <p:sp>
          <p:nvSpPr>
            <p:cNvPr id="182" name="Text Box 106"/>
            <p:cNvSpPr txBox="1">
              <a:spLocks noChangeArrowheads="1"/>
            </p:cNvSpPr>
            <p:nvPr/>
          </p:nvSpPr>
          <p:spPr bwMode="auto">
            <a:xfrm>
              <a:off x="7643834" y="4286256"/>
              <a:ext cx="260347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 b="1" dirty="0"/>
                <a:t>N</a:t>
              </a:r>
              <a:endParaRPr lang="ar-SA" sz="1400" b="1" dirty="0"/>
            </a:p>
            <a:p>
              <a:pPr algn="ctr">
                <a:spcAft>
                  <a:spcPts val="1000"/>
                </a:spcAft>
              </a:pPr>
              <a:endParaRPr lang="ar-SA" sz="1400" b="1" dirty="0"/>
            </a:p>
          </p:txBody>
        </p:sp>
        <p:cxnSp>
          <p:nvCxnSpPr>
            <p:cNvPr id="183" name="Straight Connector 182"/>
            <p:cNvCxnSpPr>
              <a:endCxn id="184" idx="0"/>
            </p:cNvCxnSpPr>
            <p:nvPr/>
          </p:nvCxnSpPr>
          <p:spPr>
            <a:xfrm rot="5400000">
              <a:off x="6425818" y="3211116"/>
              <a:ext cx="928694" cy="6500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AutoShape 7"/>
            <p:cNvSpPr>
              <a:spLocks noChangeArrowheads="1"/>
            </p:cNvSpPr>
            <p:nvPr/>
          </p:nvSpPr>
          <p:spPr bwMode="auto">
            <a:xfrm>
              <a:off x="6129355" y="4000504"/>
              <a:ext cx="871537" cy="631825"/>
            </a:xfrm>
            <a:prstGeom prst="diamond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ar-SA" sz="1100" b="1" dirty="0">
                  <a:latin typeface="Trebuchet MS" pitchFamily="34" charset="0"/>
                  <a:cs typeface="Tahoma" pitchFamily="34" charset="0"/>
                </a:rPr>
                <a:t>يرقد</a:t>
              </a:r>
            </a:p>
          </p:txBody>
        </p:sp>
        <p:sp>
          <p:nvSpPr>
            <p:cNvPr id="185" name="Line 10"/>
            <p:cNvSpPr>
              <a:spLocks noChangeShapeType="1"/>
            </p:cNvSpPr>
            <p:nvPr/>
          </p:nvSpPr>
          <p:spPr bwMode="auto">
            <a:xfrm flipH="1">
              <a:off x="5429255" y="4629798"/>
              <a:ext cx="1143007" cy="5715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186" name="Oval 80"/>
            <p:cNvSpPr>
              <a:spLocks noChangeArrowheads="1"/>
            </p:cNvSpPr>
            <p:nvPr/>
          </p:nvSpPr>
          <p:spPr bwMode="auto">
            <a:xfrm>
              <a:off x="5214942" y="5942978"/>
              <a:ext cx="1301274" cy="407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500" b="1" u="sng" dirty="0" smtClean="0"/>
                <a:t>رقم الغرفة</a:t>
              </a:r>
              <a:endParaRPr lang="ar-SA" sz="1500" b="1" u="sng" dirty="0"/>
            </a:p>
          </p:txBody>
        </p:sp>
        <p:sp>
          <p:nvSpPr>
            <p:cNvPr id="187" name="Oval 80"/>
            <p:cNvSpPr>
              <a:spLocks noChangeArrowheads="1"/>
            </p:cNvSpPr>
            <p:nvPr/>
          </p:nvSpPr>
          <p:spPr bwMode="auto">
            <a:xfrm>
              <a:off x="3143240" y="5429264"/>
              <a:ext cx="1214442" cy="41497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500" b="1" dirty="0"/>
                <a:t>عدد الأسرة</a:t>
              </a:r>
            </a:p>
          </p:txBody>
        </p:sp>
        <p:sp>
          <p:nvSpPr>
            <p:cNvPr id="188" name="Oval 80"/>
            <p:cNvSpPr>
              <a:spLocks noChangeArrowheads="1"/>
            </p:cNvSpPr>
            <p:nvPr/>
          </p:nvSpPr>
          <p:spPr bwMode="auto">
            <a:xfrm>
              <a:off x="3571868" y="5929330"/>
              <a:ext cx="1414463" cy="4206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500" b="1" dirty="0"/>
                <a:t>رقم التحويلة</a:t>
              </a:r>
            </a:p>
          </p:txBody>
        </p:sp>
        <p:cxnSp>
          <p:nvCxnSpPr>
            <p:cNvPr id="189" name="Straight Connector 188"/>
            <p:cNvCxnSpPr>
              <a:stCxn id="187" idx="6"/>
              <a:endCxn id="181" idx="1"/>
            </p:cNvCxnSpPr>
            <p:nvPr/>
          </p:nvCxnSpPr>
          <p:spPr>
            <a:xfrm flipV="1">
              <a:off x="4357682" y="5425292"/>
              <a:ext cx="442926" cy="2114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endCxn id="181" idx="2"/>
            </p:cNvCxnSpPr>
            <p:nvPr/>
          </p:nvCxnSpPr>
          <p:spPr>
            <a:xfrm flipV="1">
              <a:off x="4572000" y="5635633"/>
              <a:ext cx="757246" cy="2936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86" idx="0"/>
            </p:cNvCxnSpPr>
            <p:nvPr/>
          </p:nvCxnSpPr>
          <p:spPr>
            <a:xfrm rot="16200000" flipV="1">
              <a:off x="5604875" y="5682274"/>
              <a:ext cx="299400" cy="2220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 Box 106"/>
            <p:cNvSpPr txBox="1">
              <a:spLocks noChangeArrowheads="1"/>
            </p:cNvSpPr>
            <p:nvPr/>
          </p:nvSpPr>
          <p:spPr bwMode="auto">
            <a:xfrm>
              <a:off x="6311917" y="3643314"/>
              <a:ext cx="260347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 b="1" dirty="0"/>
                <a:t>M</a:t>
              </a:r>
              <a:endParaRPr lang="ar-SA" sz="1400" b="1" dirty="0"/>
            </a:p>
            <a:p>
              <a:pPr algn="ctr">
                <a:spcAft>
                  <a:spcPts val="1000"/>
                </a:spcAft>
              </a:pPr>
              <a:endParaRPr lang="ar-SA" sz="1400" b="1" dirty="0"/>
            </a:p>
          </p:txBody>
        </p:sp>
        <p:sp>
          <p:nvSpPr>
            <p:cNvPr id="193" name="Text Box 110"/>
            <p:cNvSpPr txBox="1">
              <a:spLocks noChangeArrowheads="1"/>
            </p:cNvSpPr>
            <p:nvPr/>
          </p:nvSpPr>
          <p:spPr bwMode="auto">
            <a:xfrm>
              <a:off x="6000760" y="4500570"/>
              <a:ext cx="242862" cy="277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ar-SA" sz="1400" b="1" dirty="0">
                  <a:cs typeface="+mj-cs"/>
                </a:rPr>
                <a:t>1</a:t>
              </a:r>
            </a:p>
          </p:txBody>
        </p:sp>
        <p:cxnSp>
          <p:nvCxnSpPr>
            <p:cNvPr id="194" name="Straight Connector 193"/>
            <p:cNvCxnSpPr>
              <a:endCxn id="197" idx="0"/>
            </p:cNvCxnSpPr>
            <p:nvPr/>
          </p:nvCxnSpPr>
          <p:spPr>
            <a:xfrm rot="16200000" flipH="1">
              <a:off x="2381100" y="2262325"/>
              <a:ext cx="683888" cy="16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92"/>
            <p:cNvSpPr>
              <a:spLocks noChangeArrowheads="1"/>
            </p:cNvSpPr>
            <p:nvPr/>
          </p:nvSpPr>
          <p:spPr bwMode="auto">
            <a:xfrm>
              <a:off x="611560" y="3428999"/>
              <a:ext cx="1388672" cy="54867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ar-SA" sz="1500" b="1" dirty="0" smtClean="0"/>
                <a:t>رقم الهاتف</a:t>
              </a:r>
              <a:endParaRPr lang="ar-SA" sz="1500" b="1" dirty="0"/>
            </a:p>
          </p:txBody>
        </p:sp>
        <p:sp>
          <p:nvSpPr>
            <p:cNvPr id="197" name="Flowchart: Decision 196"/>
            <p:cNvSpPr/>
            <p:nvPr/>
          </p:nvSpPr>
          <p:spPr bwMode="auto">
            <a:xfrm>
              <a:off x="2088527" y="2612690"/>
              <a:ext cx="1285875" cy="500064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ar-SA" sz="1400" b="1" dirty="0">
                  <a:solidFill>
                    <a:schemeClr val="tx1"/>
                  </a:solidFill>
                </a:rPr>
                <a:t>يعمل في</a:t>
              </a:r>
            </a:p>
          </p:txBody>
        </p:sp>
        <p:cxnSp>
          <p:nvCxnSpPr>
            <p:cNvPr id="198" name="Straight Connector 197"/>
            <p:cNvCxnSpPr/>
            <p:nvPr/>
          </p:nvCxnSpPr>
          <p:spPr bwMode="auto">
            <a:xfrm rot="5400000">
              <a:off x="2285996" y="3571875"/>
              <a:ext cx="857256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 Box 110"/>
            <p:cNvSpPr txBox="1">
              <a:spLocks noChangeArrowheads="1"/>
            </p:cNvSpPr>
            <p:nvPr/>
          </p:nvSpPr>
          <p:spPr bwMode="auto">
            <a:xfrm>
              <a:off x="2428871" y="2285992"/>
              <a:ext cx="214314" cy="277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ar-SA" sz="1400" b="1" dirty="0">
                  <a:cs typeface="+mn-cs"/>
                </a:rPr>
                <a:t>1</a:t>
              </a:r>
            </a:p>
          </p:txBody>
        </p:sp>
        <p:sp>
          <p:nvSpPr>
            <p:cNvPr id="200" name="Text Box 110"/>
            <p:cNvSpPr txBox="1">
              <a:spLocks noChangeArrowheads="1"/>
            </p:cNvSpPr>
            <p:nvPr/>
          </p:nvSpPr>
          <p:spPr bwMode="auto">
            <a:xfrm>
              <a:off x="2428860" y="3214686"/>
              <a:ext cx="242925" cy="277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 b="1" dirty="0"/>
                <a:t>M</a:t>
              </a:r>
              <a:endParaRPr lang="ar-SA" sz="1400" b="1" dirty="0"/>
            </a:p>
          </p:txBody>
        </p:sp>
        <p:grpSp>
          <p:nvGrpSpPr>
            <p:cNvPr id="288" name="Group 6"/>
            <p:cNvGrpSpPr>
              <a:grpSpLocks/>
            </p:cNvGrpSpPr>
            <p:nvPr/>
          </p:nvGrpSpPr>
          <p:grpSpPr bwMode="auto">
            <a:xfrm>
              <a:off x="4357669" y="3429252"/>
              <a:ext cx="1003387" cy="790542"/>
              <a:chOff x="5068" y="6427"/>
              <a:chExt cx="1580" cy="1493"/>
            </a:xfrm>
          </p:grpSpPr>
          <p:sp>
            <p:nvSpPr>
              <p:cNvPr id="291" name="AutoShape 7"/>
              <p:cNvSpPr>
                <a:spLocks noChangeArrowheads="1"/>
              </p:cNvSpPr>
              <p:nvPr/>
            </p:nvSpPr>
            <p:spPr bwMode="auto">
              <a:xfrm>
                <a:off x="5068" y="6427"/>
                <a:ext cx="1580" cy="1493"/>
              </a:xfrm>
              <a:prstGeom prst="diamond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ar-SA" b="1">
                  <a:latin typeface="Trebuchet MS" pitchFamily="34" charset="0"/>
                  <a:cs typeface="Tahoma" pitchFamily="34" charset="0"/>
                </a:endParaRPr>
              </a:p>
            </p:txBody>
          </p:sp>
          <p:sp>
            <p:nvSpPr>
              <p:cNvPr id="292" name="Text Box 8"/>
              <p:cNvSpPr txBox="1">
                <a:spLocks noChangeArrowheads="1"/>
              </p:cNvSpPr>
              <p:nvPr/>
            </p:nvSpPr>
            <p:spPr bwMode="auto">
              <a:xfrm>
                <a:off x="5171" y="6831"/>
                <a:ext cx="1189" cy="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ar-SA" sz="1100" b="1" dirty="0" smtClean="0"/>
                  <a:t>يكشف على</a:t>
                </a:r>
                <a:endParaRPr lang="ar-SA" b="1" dirty="0"/>
              </a:p>
            </p:txBody>
          </p:sp>
        </p:grpSp>
        <p:sp>
          <p:nvSpPr>
            <p:cNvPr id="289" name="Line 9"/>
            <p:cNvSpPr>
              <a:spLocks noChangeShapeType="1"/>
            </p:cNvSpPr>
            <p:nvPr/>
          </p:nvSpPr>
          <p:spPr bwMode="auto">
            <a:xfrm flipV="1">
              <a:off x="5361328" y="3085606"/>
              <a:ext cx="1614034" cy="7005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90" name="Line 10"/>
            <p:cNvSpPr>
              <a:spLocks noChangeShapeType="1"/>
            </p:cNvSpPr>
            <p:nvPr/>
          </p:nvSpPr>
          <p:spPr bwMode="auto">
            <a:xfrm flipH="1">
              <a:off x="3214568" y="3821876"/>
              <a:ext cx="1143113" cy="3926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grpSp>
          <p:nvGrpSpPr>
            <p:cNvPr id="282" name="Group 17"/>
            <p:cNvGrpSpPr>
              <a:grpSpLocks/>
            </p:cNvGrpSpPr>
            <p:nvPr/>
          </p:nvGrpSpPr>
          <p:grpSpPr bwMode="auto">
            <a:xfrm>
              <a:off x="7141746" y="3071840"/>
              <a:ext cx="903048" cy="1786001"/>
              <a:chOff x="9452" y="5752"/>
              <a:chExt cx="1422" cy="3373"/>
            </a:xfrm>
          </p:grpSpPr>
          <p:sp>
            <p:nvSpPr>
              <p:cNvPr id="286" name="AutoShape 19"/>
              <p:cNvSpPr>
                <a:spLocks noChangeArrowheads="1"/>
              </p:cNvSpPr>
              <p:nvPr/>
            </p:nvSpPr>
            <p:spPr bwMode="auto">
              <a:xfrm>
                <a:off x="9452" y="6831"/>
                <a:ext cx="1422" cy="1200"/>
              </a:xfrm>
              <a:prstGeom prst="diamond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SA" sz="1400" b="1" dirty="0" smtClean="0"/>
                  <a:t>يأخذ</a:t>
                </a:r>
                <a:endParaRPr lang="ar-SA" sz="1400" b="1" dirty="0"/>
              </a:p>
            </p:txBody>
          </p:sp>
          <p:sp>
            <p:nvSpPr>
              <p:cNvPr id="284" name="Line 21"/>
              <p:cNvSpPr>
                <a:spLocks noChangeShapeType="1"/>
              </p:cNvSpPr>
              <p:nvPr/>
            </p:nvSpPr>
            <p:spPr bwMode="auto">
              <a:xfrm>
                <a:off x="10159" y="5752"/>
                <a:ext cx="0" cy="10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ar-SA" b="1"/>
              </a:p>
            </p:txBody>
          </p:sp>
          <p:sp>
            <p:nvSpPr>
              <p:cNvPr id="285" name="Line 22"/>
              <p:cNvSpPr>
                <a:spLocks noChangeShapeType="1"/>
              </p:cNvSpPr>
              <p:nvPr/>
            </p:nvSpPr>
            <p:spPr bwMode="auto">
              <a:xfrm>
                <a:off x="10159" y="8046"/>
                <a:ext cx="0" cy="10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ar-SA" b="1"/>
              </a:p>
            </p:txBody>
          </p:sp>
        </p:grpSp>
        <p:sp>
          <p:nvSpPr>
            <p:cNvPr id="279" name="Rectangle 26"/>
            <p:cNvSpPr>
              <a:spLocks noChangeArrowheads="1"/>
            </p:cNvSpPr>
            <p:nvPr/>
          </p:nvSpPr>
          <p:spPr bwMode="auto">
            <a:xfrm>
              <a:off x="7143652" y="4857841"/>
              <a:ext cx="889076" cy="4765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500" b="1" dirty="0" smtClean="0"/>
                <a:t>الدواء</a:t>
              </a:r>
              <a:endParaRPr lang="ar-SA" sz="1500" b="1" dirty="0"/>
            </a:p>
          </p:txBody>
        </p:sp>
        <p:sp>
          <p:nvSpPr>
            <p:cNvPr id="277" name="Oval 32"/>
            <p:cNvSpPr>
              <a:spLocks noChangeArrowheads="1"/>
            </p:cNvSpPr>
            <p:nvPr/>
          </p:nvSpPr>
          <p:spPr bwMode="auto">
            <a:xfrm>
              <a:off x="6072198" y="5429264"/>
              <a:ext cx="1285884" cy="3571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600" b="1" u="sng" dirty="0" smtClean="0"/>
                <a:t>رقم الدواء</a:t>
              </a:r>
            </a:p>
            <a:p>
              <a:pPr algn="ctr"/>
              <a:endParaRPr lang="ar-SA" sz="1500" b="1" dirty="0"/>
            </a:p>
          </p:txBody>
        </p:sp>
        <p:sp>
          <p:nvSpPr>
            <p:cNvPr id="275" name="Oval 35"/>
            <p:cNvSpPr>
              <a:spLocks noChangeArrowheads="1"/>
            </p:cNvSpPr>
            <p:nvPr/>
          </p:nvSpPr>
          <p:spPr bwMode="auto">
            <a:xfrm>
              <a:off x="7072330" y="5929330"/>
              <a:ext cx="1422522" cy="3812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600" b="1" dirty="0" smtClean="0"/>
                <a:t>اسم الدواء</a:t>
              </a:r>
            </a:p>
            <a:p>
              <a:pPr algn="ctr"/>
              <a:endParaRPr lang="ar-SA" sz="1500" b="1" dirty="0"/>
            </a:p>
          </p:txBody>
        </p:sp>
        <p:sp>
          <p:nvSpPr>
            <p:cNvPr id="273" name="Line 38"/>
            <p:cNvSpPr>
              <a:spLocks noChangeShapeType="1"/>
            </p:cNvSpPr>
            <p:nvPr/>
          </p:nvSpPr>
          <p:spPr bwMode="auto">
            <a:xfrm flipV="1">
              <a:off x="6786578" y="5072074"/>
              <a:ext cx="356901" cy="357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74" name="Line 39"/>
            <p:cNvSpPr>
              <a:spLocks noChangeShapeType="1"/>
            </p:cNvSpPr>
            <p:nvPr/>
          </p:nvSpPr>
          <p:spPr bwMode="auto">
            <a:xfrm flipH="1" flipV="1">
              <a:off x="7715272" y="5357826"/>
              <a:ext cx="0" cy="571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68" name="Rectangle 43"/>
            <p:cNvSpPr>
              <a:spLocks noChangeArrowheads="1"/>
            </p:cNvSpPr>
            <p:nvPr/>
          </p:nvSpPr>
          <p:spPr bwMode="auto">
            <a:xfrm>
              <a:off x="6857877" y="2595290"/>
              <a:ext cx="1000211" cy="47654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500" b="1" dirty="0" smtClean="0"/>
                <a:t>المريض</a:t>
              </a:r>
              <a:endParaRPr lang="ar-SA" sz="1500" b="1" dirty="0"/>
            </a:p>
          </p:txBody>
        </p:sp>
        <p:sp>
          <p:nvSpPr>
            <p:cNvPr id="266" name="Oval 46"/>
            <p:cNvSpPr>
              <a:spLocks noChangeArrowheads="1"/>
            </p:cNvSpPr>
            <p:nvPr/>
          </p:nvSpPr>
          <p:spPr bwMode="auto">
            <a:xfrm>
              <a:off x="5429004" y="2789617"/>
              <a:ext cx="1142463" cy="3812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200" b="1" u="sng" dirty="0" smtClean="0"/>
                <a:t>رقم المريض</a:t>
              </a:r>
              <a:endParaRPr lang="ar-SA" sz="1200" b="1" u="sng" dirty="0"/>
            </a:p>
          </p:txBody>
        </p:sp>
        <p:sp>
          <p:nvSpPr>
            <p:cNvPr id="264" name="Oval 49"/>
            <p:cNvSpPr>
              <a:spLocks noChangeArrowheads="1"/>
            </p:cNvSpPr>
            <p:nvPr/>
          </p:nvSpPr>
          <p:spPr bwMode="auto">
            <a:xfrm>
              <a:off x="5429004" y="2289240"/>
              <a:ext cx="1128492" cy="3812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200" b="1" dirty="0" smtClean="0"/>
                <a:t>اسم المريض</a:t>
              </a:r>
              <a:endParaRPr lang="ar-SA" sz="1200" b="1" dirty="0"/>
            </a:p>
          </p:txBody>
        </p:sp>
        <p:sp>
          <p:nvSpPr>
            <p:cNvPr id="262" name="Line 60"/>
            <p:cNvSpPr>
              <a:spLocks noChangeShapeType="1"/>
            </p:cNvSpPr>
            <p:nvPr/>
          </p:nvSpPr>
          <p:spPr bwMode="auto">
            <a:xfrm flipV="1">
              <a:off x="6597505" y="2861099"/>
              <a:ext cx="260372" cy="114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63" name="Line 61"/>
            <p:cNvSpPr>
              <a:spLocks noChangeShapeType="1"/>
            </p:cNvSpPr>
            <p:nvPr/>
          </p:nvSpPr>
          <p:spPr bwMode="auto">
            <a:xfrm>
              <a:off x="6572102" y="2503687"/>
              <a:ext cx="285775" cy="142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53" name="Oval 65"/>
            <p:cNvSpPr>
              <a:spLocks noChangeArrowheads="1"/>
            </p:cNvSpPr>
            <p:nvPr/>
          </p:nvSpPr>
          <p:spPr bwMode="auto">
            <a:xfrm>
              <a:off x="4357667" y="2071616"/>
              <a:ext cx="800169" cy="2859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200" b="1" dirty="0"/>
                <a:t>الأول</a:t>
              </a:r>
            </a:p>
          </p:txBody>
        </p:sp>
        <p:sp>
          <p:nvSpPr>
            <p:cNvPr id="254" name="Line 66"/>
            <p:cNvSpPr>
              <a:spLocks noChangeShapeType="1"/>
            </p:cNvSpPr>
            <p:nvPr/>
          </p:nvSpPr>
          <p:spPr bwMode="auto">
            <a:xfrm>
              <a:off x="5143230" y="2214581"/>
              <a:ext cx="499788" cy="99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55" name="Line 67"/>
            <p:cNvSpPr>
              <a:spLocks noChangeShapeType="1"/>
            </p:cNvSpPr>
            <p:nvPr/>
          </p:nvSpPr>
          <p:spPr bwMode="auto">
            <a:xfrm flipV="1">
              <a:off x="5000342" y="2483566"/>
              <a:ext cx="428662" cy="88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56" name="Oval 68"/>
            <p:cNvSpPr>
              <a:spLocks noChangeArrowheads="1"/>
            </p:cNvSpPr>
            <p:nvPr/>
          </p:nvSpPr>
          <p:spPr bwMode="auto">
            <a:xfrm>
              <a:off x="4214780" y="2398317"/>
              <a:ext cx="800169" cy="2859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200" b="1" dirty="0"/>
                <a:t>الأب</a:t>
              </a:r>
            </a:p>
          </p:txBody>
        </p:sp>
        <p:sp>
          <p:nvSpPr>
            <p:cNvPr id="257" name="Line 69"/>
            <p:cNvSpPr>
              <a:spLocks noChangeShapeType="1"/>
            </p:cNvSpPr>
            <p:nvPr/>
          </p:nvSpPr>
          <p:spPr bwMode="auto">
            <a:xfrm flipV="1">
              <a:off x="5044796" y="2626531"/>
              <a:ext cx="571549" cy="285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58" name="Oval 70"/>
            <p:cNvSpPr>
              <a:spLocks noChangeArrowheads="1"/>
            </p:cNvSpPr>
            <p:nvPr/>
          </p:nvSpPr>
          <p:spPr bwMode="auto">
            <a:xfrm>
              <a:off x="4271935" y="2728195"/>
              <a:ext cx="800169" cy="2859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200" b="1" dirty="0"/>
                <a:t>العائلة</a:t>
              </a:r>
            </a:p>
          </p:txBody>
        </p:sp>
        <p:grpSp>
          <p:nvGrpSpPr>
            <p:cNvPr id="228" name="Group 72"/>
            <p:cNvGrpSpPr>
              <a:grpSpLocks/>
            </p:cNvGrpSpPr>
            <p:nvPr/>
          </p:nvGrpSpPr>
          <p:grpSpPr bwMode="auto">
            <a:xfrm>
              <a:off x="571472" y="3643170"/>
              <a:ext cx="3352454" cy="1500601"/>
              <a:chOff x="-105" y="6267"/>
              <a:chExt cx="5279" cy="2834"/>
            </a:xfrm>
          </p:grpSpPr>
          <p:sp>
            <p:nvSpPr>
              <p:cNvPr id="250" name="Rectangle 74"/>
              <p:cNvSpPr>
                <a:spLocks noChangeArrowheads="1"/>
              </p:cNvSpPr>
              <p:nvPr/>
            </p:nvSpPr>
            <p:spPr bwMode="auto">
              <a:xfrm>
                <a:off x="2257" y="6942"/>
                <a:ext cx="1800" cy="90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ar-SA" b="1" dirty="0" smtClean="0"/>
                  <a:t>الطبيب</a:t>
                </a:r>
              </a:p>
              <a:p>
                <a:pPr algn="ctr"/>
                <a:endParaRPr lang="ar-SA" b="1" dirty="0">
                  <a:latin typeface="Trebuchet MS" pitchFamily="34" charset="0"/>
                  <a:cs typeface="Tahoma" pitchFamily="34" charset="0"/>
                </a:endParaRPr>
              </a:p>
            </p:txBody>
          </p:sp>
          <p:sp>
            <p:nvSpPr>
              <p:cNvPr id="248" name="Oval 80"/>
              <p:cNvSpPr>
                <a:spLocks noChangeArrowheads="1"/>
              </p:cNvSpPr>
              <p:nvPr/>
            </p:nvSpPr>
            <p:spPr bwMode="auto">
              <a:xfrm>
                <a:off x="2932" y="8426"/>
                <a:ext cx="2242" cy="67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ar-SA" sz="1500" b="1" u="sng" dirty="0" smtClean="0"/>
                  <a:t>رقم الطبيب</a:t>
                </a:r>
                <a:endParaRPr lang="ar-SA" sz="1500" b="1" dirty="0" smtClean="0"/>
              </a:p>
              <a:p>
                <a:pPr algn="ctr"/>
                <a:endParaRPr lang="ar-SA" sz="1500" b="1" dirty="0">
                  <a:latin typeface="Trebuchet MS" pitchFamily="34" charset="0"/>
                  <a:cs typeface="Tahoma" pitchFamily="34" charset="0"/>
                </a:endParaRPr>
              </a:p>
            </p:txBody>
          </p:sp>
          <p:sp>
            <p:nvSpPr>
              <p:cNvPr id="246" name="Oval 83"/>
              <p:cNvSpPr>
                <a:spLocks noChangeArrowheads="1"/>
              </p:cNvSpPr>
              <p:nvPr/>
            </p:nvSpPr>
            <p:spPr bwMode="auto">
              <a:xfrm>
                <a:off x="232" y="8426"/>
                <a:ext cx="2374" cy="6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ar-SA" sz="1500" b="1" dirty="0" smtClean="0"/>
                  <a:t>اسم الطبيب</a:t>
                </a:r>
              </a:p>
              <a:p>
                <a:endParaRPr lang="ar-SA" sz="1500" b="1" dirty="0">
                  <a:latin typeface="Trebuchet MS" pitchFamily="34" charset="0"/>
                  <a:cs typeface="Tahoma" pitchFamily="34" charset="0"/>
                </a:endParaRPr>
              </a:p>
            </p:txBody>
          </p:sp>
          <p:sp>
            <p:nvSpPr>
              <p:cNvPr id="244" name="Oval 86"/>
              <p:cNvSpPr>
                <a:spLocks noChangeArrowheads="1"/>
              </p:cNvSpPr>
              <p:nvPr/>
            </p:nvSpPr>
            <p:spPr bwMode="auto">
              <a:xfrm>
                <a:off x="-105" y="7051"/>
                <a:ext cx="1969" cy="6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ar-SA" sz="1500" b="1" dirty="0" smtClean="0"/>
                  <a:t>التخصص</a:t>
                </a:r>
              </a:p>
              <a:p>
                <a:endParaRPr lang="ar-SA" sz="1500" b="1" dirty="0"/>
              </a:p>
            </p:txBody>
          </p:sp>
          <p:sp>
            <p:nvSpPr>
              <p:cNvPr id="240" name="Line 94"/>
              <p:cNvSpPr>
                <a:spLocks noChangeShapeType="1"/>
              </p:cNvSpPr>
              <p:nvPr/>
            </p:nvSpPr>
            <p:spPr bwMode="auto">
              <a:xfrm flipH="1" flipV="1">
                <a:off x="3832" y="7886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ar-SA" b="1"/>
              </a:p>
            </p:txBody>
          </p:sp>
          <p:sp>
            <p:nvSpPr>
              <p:cNvPr id="241" name="Line 95"/>
              <p:cNvSpPr>
                <a:spLocks noChangeShapeType="1"/>
              </p:cNvSpPr>
              <p:nvPr/>
            </p:nvSpPr>
            <p:spPr bwMode="auto">
              <a:xfrm flipV="1">
                <a:off x="1625" y="7835"/>
                <a:ext cx="787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ar-SA" b="1"/>
              </a:p>
            </p:txBody>
          </p:sp>
          <p:sp>
            <p:nvSpPr>
              <p:cNvPr id="242" name="Line 96"/>
              <p:cNvSpPr>
                <a:spLocks noChangeShapeType="1"/>
              </p:cNvSpPr>
              <p:nvPr/>
            </p:nvSpPr>
            <p:spPr bwMode="auto">
              <a:xfrm>
                <a:off x="1807" y="7347"/>
                <a:ext cx="4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ar-SA" b="1"/>
              </a:p>
            </p:txBody>
          </p:sp>
          <p:sp>
            <p:nvSpPr>
              <p:cNvPr id="243" name="Line 99"/>
              <p:cNvSpPr>
                <a:spLocks noChangeShapeType="1"/>
              </p:cNvSpPr>
              <p:nvPr/>
            </p:nvSpPr>
            <p:spPr bwMode="auto">
              <a:xfrm>
                <a:off x="2145" y="6267"/>
                <a:ext cx="562" cy="6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ar-SA" b="1"/>
              </a:p>
            </p:txBody>
          </p:sp>
        </p:grpSp>
        <p:sp>
          <p:nvSpPr>
            <p:cNvPr id="229" name="Oval 100"/>
            <p:cNvSpPr>
              <a:spLocks noChangeArrowheads="1"/>
            </p:cNvSpPr>
            <p:nvPr/>
          </p:nvSpPr>
          <p:spPr bwMode="auto">
            <a:xfrm>
              <a:off x="428596" y="5500702"/>
              <a:ext cx="800169" cy="28593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ar-SA" sz="1100" b="1"/>
                <a:t>الأول</a:t>
              </a:r>
              <a:endParaRPr lang="ar-SA" b="1"/>
            </a:p>
          </p:txBody>
        </p:sp>
        <p:sp>
          <p:nvSpPr>
            <p:cNvPr id="230" name="Line 101"/>
            <p:cNvSpPr>
              <a:spLocks noChangeShapeType="1"/>
            </p:cNvSpPr>
            <p:nvPr/>
          </p:nvSpPr>
          <p:spPr bwMode="auto">
            <a:xfrm flipV="1">
              <a:off x="714348" y="5072074"/>
              <a:ext cx="277819" cy="4286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31" name="Line 102"/>
            <p:cNvSpPr>
              <a:spLocks noChangeShapeType="1"/>
            </p:cNvSpPr>
            <p:nvPr/>
          </p:nvSpPr>
          <p:spPr bwMode="auto">
            <a:xfrm flipH="1" flipV="1">
              <a:off x="1643042" y="5129864"/>
              <a:ext cx="0" cy="4130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32" name="Oval 103"/>
            <p:cNvSpPr>
              <a:spLocks noChangeArrowheads="1"/>
            </p:cNvSpPr>
            <p:nvPr/>
          </p:nvSpPr>
          <p:spPr bwMode="auto">
            <a:xfrm>
              <a:off x="1255358" y="5544844"/>
              <a:ext cx="800169" cy="28593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ar-SA" sz="1100" b="1"/>
                <a:t>الأب</a:t>
              </a:r>
              <a:endParaRPr lang="ar-SA" b="1"/>
            </a:p>
          </p:txBody>
        </p:sp>
        <p:sp>
          <p:nvSpPr>
            <p:cNvPr id="233" name="Line 104"/>
            <p:cNvSpPr>
              <a:spLocks noChangeShapeType="1"/>
            </p:cNvSpPr>
            <p:nvPr/>
          </p:nvSpPr>
          <p:spPr bwMode="auto">
            <a:xfrm flipH="1" flipV="1">
              <a:off x="2071670" y="5072074"/>
              <a:ext cx="342929" cy="3812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234" name="Oval 105"/>
            <p:cNvSpPr>
              <a:spLocks noChangeArrowheads="1"/>
            </p:cNvSpPr>
            <p:nvPr/>
          </p:nvSpPr>
          <p:spPr bwMode="auto">
            <a:xfrm>
              <a:off x="2071670" y="5473406"/>
              <a:ext cx="800169" cy="28593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ar-SA" sz="1100" b="1" dirty="0"/>
                <a:t>العائلة</a:t>
              </a:r>
              <a:endParaRPr lang="ar-SA" b="1" dirty="0"/>
            </a:p>
          </p:txBody>
        </p:sp>
        <p:sp>
          <p:nvSpPr>
            <p:cNvPr id="219" name="Text Box 106"/>
            <p:cNvSpPr txBox="1">
              <a:spLocks noChangeArrowheads="1"/>
            </p:cNvSpPr>
            <p:nvPr/>
          </p:nvSpPr>
          <p:spPr bwMode="auto">
            <a:xfrm>
              <a:off x="7644075" y="3357770"/>
              <a:ext cx="285775" cy="28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 b="1" dirty="0"/>
                <a:t>M</a:t>
              </a:r>
              <a:endParaRPr lang="ar-SA" sz="1400" b="1" dirty="0"/>
            </a:p>
            <a:p>
              <a:pPr algn="ctr">
                <a:spcAft>
                  <a:spcPts val="1000"/>
                </a:spcAft>
              </a:pPr>
              <a:endParaRPr lang="ar-SA" sz="1400" b="1" dirty="0"/>
            </a:p>
          </p:txBody>
        </p:sp>
        <p:sp>
          <p:nvSpPr>
            <p:cNvPr id="221" name="Text Box 110"/>
            <p:cNvSpPr txBox="1">
              <a:spLocks noChangeArrowheads="1"/>
            </p:cNvSpPr>
            <p:nvPr/>
          </p:nvSpPr>
          <p:spPr bwMode="auto">
            <a:xfrm>
              <a:off x="3266604" y="3759305"/>
              <a:ext cx="279424" cy="2795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 b="1" dirty="0" smtClean="0">
                  <a:cs typeface="+mj-cs"/>
                </a:rPr>
                <a:t>N</a:t>
              </a:r>
              <a:endParaRPr lang="ar-SA" sz="1400" b="1" dirty="0">
                <a:cs typeface="+mj-cs"/>
              </a:endParaRPr>
            </a:p>
          </p:txBody>
        </p:sp>
        <p:sp>
          <p:nvSpPr>
            <p:cNvPr id="222" name="Text Box 111"/>
            <p:cNvSpPr txBox="1">
              <a:spLocks noChangeArrowheads="1"/>
            </p:cNvSpPr>
            <p:nvPr/>
          </p:nvSpPr>
          <p:spPr bwMode="auto">
            <a:xfrm>
              <a:off x="5643571" y="3248639"/>
              <a:ext cx="286410" cy="287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sz="1400" b="1" dirty="0"/>
                <a:t>M</a:t>
              </a:r>
              <a:endParaRPr lang="ar-SA" sz="1400" b="1" dirty="0"/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357439" y="1508148"/>
              <a:ext cx="928688" cy="4286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ar-SA" sz="1600" b="1" dirty="0">
                  <a:solidFill>
                    <a:schemeClr val="tx1"/>
                  </a:solidFill>
                </a:rPr>
                <a:t>القسم</a:t>
              </a:r>
            </a:p>
          </p:txBody>
        </p:sp>
        <p:sp>
          <p:nvSpPr>
            <p:cNvPr id="204" name="Oval 46"/>
            <p:cNvSpPr>
              <a:spLocks noChangeArrowheads="1"/>
            </p:cNvSpPr>
            <p:nvPr/>
          </p:nvSpPr>
          <p:spPr bwMode="auto">
            <a:xfrm>
              <a:off x="2928937" y="714356"/>
              <a:ext cx="1143008" cy="4920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500" b="1" u="sng" dirty="0"/>
                <a:t>رقم القسم </a:t>
              </a:r>
            </a:p>
          </p:txBody>
        </p:sp>
        <p:cxnSp>
          <p:nvCxnSpPr>
            <p:cNvPr id="205" name="Straight Connector 204"/>
            <p:cNvCxnSpPr/>
            <p:nvPr/>
          </p:nvCxnSpPr>
          <p:spPr bwMode="auto">
            <a:xfrm rot="10800000" flipV="1">
              <a:off x="3071813" y="1214422"/>
              <a:ext cx="357202" cy="285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46"/>
            <p:cNvSpPr>
              <a:spLocks noChangeArrowheads="1"/>
            </p:cNvSpPr>
            <p:nvPr/>
          </p:nvSpPr>
          <p:spPr bwMode="auto">
            <a:xfrm>
              <a:off x="1643053" y="722336"/>
              <a:ext cx="1143008" cy="4920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500" b="1"/>
                <a:t>اسم  القسم </a:t>
              </a:r>
            </a:p>
          </p:txBody>
        </p:sp>
        <p:cxnSp>
          <p:nvCxnSpPr>
            <p:cNvPr id="207" name="Straight Connector 206"/>
            <p:cNvCxnSpPr/>
            <p:nvPr/>
          </p:nvCxnSpPr>
          <p:spPr bwMode="auto">
            <a:xfrm>
              <a:off x="2214559" y="1214422"/>
              <a:ext cx="357188" cy="285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46"/>
            <p:cNvSpPr>
              <a:spLocks noChangeArrowheads="1"/>
            </p:cNvSpPr>
            <p:nvPr/>
          </p:nvSpPr>
          <p:spPr bwMode="auto">
            <a:xfrm>
              <a:off x="7072330" y="928670"/>
              <a:ext cx="1143008" cy="50006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500" b="1" u="sng" dirty="0"/>
                <a:t>رقم المدير</a:t>
              </a:r>
              <a:r>
                <a:rPr lang="ar-SA" sz="1500" b="1" dirty="0"/>
                <a:t> </a:t>
              </a:r>
            </a:p>
          </p:txBody>
        </p:sp>
        <p:cxnSp>
          <p:nvCxnSpPr>
            <p:cNvPr id="209" name="Straight Connector 208"/>
            <p:cNvCxnSpPr>
              <a:endCxn id="208" idx="4"/>
            </p:cNvCxnSpPr>
            <p:nvPr/>
          </p:nvCxnSpPr>
          <p:spPr bwMode="auto">
            <a:xfrm flipV="1">
              <a:off x="7215206" y="1428736"/>
              <a:ext cx="428628" cy="357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46"/>
            <p:cNvSpPr>
              <a:spLocks noChangeArrowheads="1"/>
            </p:cNvSpPr>
            <p:nvPr/>
          </p:nvSpPr>
          <p:spPr bwMode="auto">
            <a:xfrm>
              <a:off x="5857884" y="714356"/>
              <a:ext cx="1214446" cy="5000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500" b="1"/>
                <a:t>اسم  المدير </a:t>
              </a:r>
            </a:p>
          </p:txBody>
        </p:sp>
        <p:cxnSp>
          <p:nvCxnSpPr>
            <p:cNvPr id="211" name="Straight Connector 210"/>
            <p:cNvCxnSpPr>
              <a:stCxn id="210" idx="4"/>
            </p:cNvCxnSpPr>
            <p:nvPr/>
          </p:nvCxnSpPr>
          <p:spPr bwMode="auto">
            <a:xfrm rot="16200000" flipH="1">
              <a:off x="6482964" y="1196560"/>
              <a:ext cx="357194" cy="392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 bwMode="auto">
            <a:xfrm>
              <a:off x="6286529" y="1571615"/>
              <a:ext cx="928688" cy="4286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ar-SA" sz="1600" b="1" dirty="0">
                  <a:solidFill>
                    <a:schemeClr val="tx1"/>
                  </a:solidFill>
                </a:rPr>
                <a:t>المدير</a:t>
              </a:r>
            </a:p>
          </p:txBody>
        </p:sp>
        <p:cxnSp>
          <p:nvCxnSpPr>
            <p:cNvPr id="213" name="Straight Connector 212"/>
            <p:cNvCxnSpPr>
              <a:stCxn id="212" idx="1"/>
            </p:cNvCxnSpPr>
            <p:nvPr/>
          </p:nvCxnSpPr>
          <p:spPr bwMode="auto">
            <a:xfrm rot="10800000">
              <a:off x="5429279" y="1776403"/>
              <a:ext cx="857250" cy="9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Flowchart: Decision 213"/>
            <p:cNvSpPr/>
            <p:nvPr/>
          </p:nvSpPr>
          <p:spPr bwMode="auto">
            <a:xfrm>
              <a:off x="4143392" y="1513826"/>
              <a:ext cx="1285875" cy="500062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ar-SA" sz="1400" b="1" dirty="0">
                  <a:solidFill>
                    <a:schemeClr val="tx1"/>
                  </a:solidFill>
                </a:rPr>
                <a:t>يرأس</a:t>
              </a:r>
            </a:p>
          </p:txBody>
        </p:sp>
        <p:cxnSp>
          <p:nvCxnSpPr>
            <p:cNvPr id="215" name="Straight Connector 214"/>
            <p:cNvCxnSpPr/>
            <p:nvPr/>
          </p:nvCxnSpPr>
          <p:spPr bwMode="auto">
            <a:xfrm rot="10800000">
              <a:off x="3299781" y="1755432"/>
              <a:ext cx="857250" cy="9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 Box 110"/>
            <p:cNvSpPr txBox="1">
              <a:spLocks noChangeArrowheads="1"/>
            </p:cNvSpPr>
            <p:nvPr/>
          </p:nvSpPr>
          <p:spPr bwMode="auto">
            <a:xfrm>
              <a:off x="5429256" y="1428736"/>
              <a:ext cx="24293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ar-SA" sz="1400" b="1" dirty="0">
                  <a:cs typeface="+mn-cs"/>
                </a:rPr>
                <a:t>1</a:t>
              </a:r>
            </a:p>
          </p:txBody>
        </p:sp>
        <p:sp>
          <p:nvSpPr>
            <p:cNvPr id="217" name="Text Box 110"/>
            <p:cNvSpPr txBox="1">
              <a:spLocks noChangeArrowheads="1"/>
            </p:cNvSpPr>
            <p:nvPr/>
          </p:nvSpPr>
          <p:spPr bwMode="auto">
            <a:xfrm>
              <a:off x="3929058" y="1428736"/>
              <a:ext cx="24293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ar-SA" sz="1400" b="1" dirty="0">
                  <a:cs typeface="+mn-cs"/>
                </a:rPr>
                <a:t>1</a:t>
              </a:r>
            </a:p>
          </p:txBody>
        </p:sp>
        <p:sp>
          <p:nvSpPr>
            <p:cNvPr id="167" name="Oval 65"/>
            <p:cNvSpPr>
              <a:spLocks noChangeArrowheads="1"/>
            </p:cNvSpPr>
            <p:nvPr/>
          </p:nvSpPr>
          <p:spPr bwMode="auto">
            <a:xfrm>
              <a:off x="4756075" y="544095"/>
              <a:ext cx="800169" cy="2859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200" b="1" dirty="0"/>
                <a:t>الأول</a:t>
              </a:r>
            </a:p>
          </p:txBody>
        </p:sp>
        <p:sp>
          <p:nvSpPr>
            <p:cNvPr id="168" name="Line 66"/>
            <p:cNvSpPr>
              <a:spLocks noChangeShapeType="1"/>
            </p:cNvSpPr>
            <p:nvPr/>
          </p:nvSpPr>
          <p:spPr bwMode="auto">
            <a:xfrm>
              <a:off x="5541638" y="687060"/>
              <a:ext cx="499788" cy="99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169" name="Line 67"/>
            <p:cNvSpPr>
              <a:spLocks noChangeShapeType="1"/>
            </p:cNvSpPr>
            <p:nvPr/>
          </p:nvSpPr>
          <p:spPr bwMode="auto">
            <a:xfrm flipV="1">
              <a:off x="5412398" y="942397"/>
              <a:ext cx="428662" cy="88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170" name="Oval 68"/>
            <p:cNvSpPr>
              <a:spLocks noChangeArrowheads="1"/>
            </p:cNvSpPr>
            <p:nvPr/>
          </p:nvSpPr>
          <p:spPr bwMode="auto">
            <a:xfrm>
              <a:off x="4626836" y="857148"/>
              <a:ext cx="800169" cy="2859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200" b="1" dirty="0"/>
                <a:t>الأب</a:t>
              </a:r>
            </a:p>
          </p:txBody>
        </p:sp>
        <p:sp>
          <p:nvSpPr>
            <p:cNvPr id="171" name="Line 69"/>
            <p:cNvSpPr>
              <a:spLocks noChangeShapeType="1"/>
            </p:cNvSpPr>
            <p:nvPr/>
          </p:nvSpPr>
          <p:spPr bwMode="auto">
            <a:xfrm flipV="1">
              <a:off x="5334020" y="1071546"/>
              <a:ext cx="571549" cy="285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 b="1"/>
            </a:p>
          </p:txBody>
        </p:sp>
        <p:sp>
          <p:nvSpPr>
            <p:cNvPr id="172" name="Oval 70"/>
            <p:cNvSpPr>
              <a:spLocks noChangeArrowheads="1"/>
            </p:cNvSpPr>
            <p:nvPr/>
          </p:nvSpPr>
          <p:spPr bwMode="auto">
            <a:xfrm>
              <a:off x="4561159" y="1173210"/>
              <a:ext cx="800169" cy="2859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ar-SA" sz="1200" b="1" dirty="0"/>
                <a:t>العائلة</a:t>
              </a:r>
            </a:p>
          </p:txBody>
        </p:sp>
      </p:grpSp>
      <p:sp>
        <p:nvSpPr>
          <p:cNvPr id="88" name="Oval 92"/>
          <p:cNvSpPr>
            <a:spLocks noChangeArrowheads="1"/>
          </p:cNvSpPr>
          <p:nvPr/>
        </p:nvSpPr>
        <p:spPr bwMode="auto">
          <a:xfrm>
            <a:off x="316246" y="3325329"/>
            <a:ext cx="1285884" cy="42862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ar-SA" sz="1500" dirty="0" smtClean="0"/>
              <a:t>رقم الهاتف</a:t>
            </a:r>
            <a:endParaRPr lang="ar-SA" sz="1500" dirty="0"/>
          </a:p>
        </p:txBody>
      </p:sp>
      <p:sp>
        <p:nvSpPr>
          <p:cNvPr id="87" name="Oval 46"/>
          <p:cNvSpPr>
            <a:spLocks noChangeArrowheads="1"/>
          </p:cNvSpPr>
          <p:nvPr/>
        </p:nvSpPr>
        <p:spPr bwMode="auto">
          <a:xfrm>
            <a:off x="8242654" y="2919408"/>
            <a:ext cx="750100" cy="40592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ar-SA" sz="1500" dirty="0" smtClean="0"/>
              <a:t>الكمية</a:t>
            </a:r>
            <a:endParaRPr lang="ar-SA" sz="1500" dirty="0"/>
          </a:p>
        </p:txBody>
      </p:sp>
      <p:cxnSp>
        <p:nvCxnSpPr>
          <p:cNvPr id="89" name="Straight Connector 206"/>
          <p:cNvCxnSpPr>
            <a:stCxn id="87" idx="4"/>
            <a:endCxn id="286" idx="3"/>
          </p:cNvCxnSpPr>
          <p:nvPr/>
        </p:nvCxnSpPr>
        <p:spPr bwMode="auto">
          <a:xfrm flipH="1">
            <a:off x="8428960" y="3325329"/>
            <a:ext cx="188744" cy="524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46"/>
          <p:cNvSpPr>
            <a:spLocks noChangeArrowheads="1"/>
          </p:cNvSpPr>
          <p:nvPr/>
        </p:nvSpPr>
        <p:spPr bwMode="auto">
          <a:xfrm>
            <a:off x="4050526" y="4424634"/>
            <a:ext cx="1491112" cy="40592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ar-SA" sz="1500" dirty="0" smtClean="0"/>
              <a:t>تاريخ الكشف</a:t>
            </a:r>
            <a:endParaRPr lang="ar-SA" sz="1500" dirty="0"/>
          </a:p>
        </p:txBody>
      </p:sp>
      <p:cxnSp>
        <p:nvCxnSpPr>
          <p:cNvPr id="91" name="Straight Connector 206"/>
          <p:cNvCxnSpPr>
            <a:stCxn id="291" idx="2"/>
          </p:cNvCxnSpPr>
          <p:nvPr/>
        </p:nvCxnSpPr>
        <p:spPr bwMode="auto">
          <a:xfrm flipH="1">
            <a:off x="4838629" y="4129273"/>
            <a:ext cx="64967" cy="2767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46"/>
          <p:cNvSpPr>
            <a:spLocks noChangeArrowheads="1"/>
          </p:cNvSpPr>
          <p:nvPr/>
        </p:nvSpPr>
        <p:spPr bwMode="auto">
          <a:xfrm>
            <a:off x="3212029" y="3117505"/>
            <a:ext cx="1236443" cy="40592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ar-SA" sz="1500" dirty="0" smtClean="0"/>
              <a:t>الملاحظات</a:t>
            </a:r>
            <a:endParaRPr lang="ar-SA" sz="1500" dirty="0"/>
          </a:p>
        </p:txBody>
      </p:sp>
      <p:cxnSp>
        <p:nvCxnSpPr>
          <p:cNvPr id="95" name="Straight Connector 206"/>
          <p:cNvCxnSpPr>
            <a:stCxn id="94" idx="6"/>
            <a:endCxn id="291" idx="0"/>
          </p:cNvCxnSpPr>
          <p:nvPr/>
        </p:nvCxnSpPr>
        <p:spPr bwMode="auto">
          <a:xfrm flipV="1">
            <a:off x="4448472" y="3276798"/>
            <a:ext cx="455124" cy="43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4709" y="41156"/>
            <a:ext cx="9144000" cy="125265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ar-SA" sz="2400" b="1" dirty="0" smtClean="0"/>
              <a:t>المدير </a:t>
            </a:r>
            <a:r>
              <a:rPr lang="ar-SA" sz="2400" b="1" dirty="0"/>
              <a:t>(</a:t>
            </a:r>
            <a:r>
              <a:rPr lang="ar-SA" sz="2400" b="1" u="sng" dirty="0"/>
              <a:t>رقم المدير </a:t>
            </a:r>
            <a:r>
              <a:rPr lang="ar-SA" sz="2400" b="1" dirty="0"/>
              <a:t>, الاسم الأول ،اسم الأب ، اسم العائلة</a:t>
            </a:r>
            <a:r>
              <a:rPr lang="ar-SA" sz="2400" b="1" dirty="0" smtClean="0"/>
              <a:t>)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ar-SA" sz="2400" b="1" dirty="0"/>
              <a:t>القسم (</a:t>
            </a:r>
            <a:r>
              <a:rPr lang="ar-SA" sz="2400" b="1" u="sng" dirty="0"/>
              <a:t>رقم القسم </a:t>
            </a:r>
            <a:r>
              <a:rPr lang="ar-SA" sz="2400" b="1" dirty="0"/>
              <a:t>,اسم القسم, </a:t>
            </a:r>
            <a:r>
              <a:rPr lang="ar-SA" sz="2400" b="1" u="dash" dirty="0"/>
              <a:t>رقم المدير</a:t>
            </a:r>
            <a:r>
              <a:rPr lang="ar-SA" sz="2400" b="1" dirty="0" smtClean="0"/>
              <a:t>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ar-SA" sz="2000" b="1" dirty="0" smtClean="0"/>
              <a:t>الطبيب </a:t>
            </a:r>
            <a:r>
              <a:rPr lang="ar-SA" sz="2000" b="1" dirty="0"/>
              <a:t>(</a:t>
            </a:r>
            <a:r>
              <a:rPr lang="ar-SA" sz="2000" b="1" u="sng" dirty="0"/>
              <a:t>رقم الطبيب</a:t>
            </a:r>
            <a:r>
              <a:rPr lang="ar-SA" sz="2000" b="1" dirty="0"/>
              <a:t>, الاسم الأول ، اسم الأب ، اسم العائلة , التخصص , رقم الهاتف, </a:t>
            </a:r>
            <a:r>
              <a:rPr lang="ar-SA" sz="2000" b="1" u="dash" dirty="0"/>
              <a:t>رقم </a:t>
            </a:r>
            <a:r>
              <a:rPr lang="ar-SA" sz="2000" b="1" u="dash" dirty="0" smtClean="0"/>
              <a:t>القسم </a:t>
            </a:r>
            <a:r>
              <a:rPr lang="ar-SA" sz="2000" b="1" dirty="0" smtClean="0"/>
              <a:t>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ar-SA" sz="2400" b="1" dirty="0" smtClean="0"/>
              <a:t>المريض </a:t>
            </a:r>
            <a:r>
              <a:rPr lang="ar-SA" sz="2400" b="1" dirty="0"/>
              <a:t>(ر</a:t>
            </a:r>
            <a:r>
              <a:rPr lang="ar-SA" sz="2400" b="1" u="sng" dirty="0"/>
              <a:t>قم المريض </a:t>
            </a:r>
            <a:r>
              <a:rPr lang="ar-SA" sz="2400" b="1" dirty="0"/>
              <a:t>،الاسم الأول ، اسم  الأب ،اسم العائلة , </a:t>
            </a:r>
            <a:r>
              <a:rPr lang="ar-SA" sz="2400" b="1" u="dash" dirty="0"/>
              <a:t>رقم الغرفة </a:t>
            </a:r>
            <a:r>
              <a:rPr lang="ar-SA" sz="2400" b="1" dirty="0" smtClean="0"/>
              <a:t>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ar-SA" sz="2400" b="1" dirty="0"/>
              <a:t>الغرفة(</a:t>
            </a:r>
            <a:r>
              <a:rPr lang="ar-SA" sz="2400" b="1" u="sng" dirty="0"/>
              <a:t>رقم الغرفة </a:t>
            </a:r>
            <a:r>
              <a:rPr lang="ar-SA" sz="2400" b="1" dirty="0"/>
              <a:t>, عدد الأسرة , التحويلة</a:t>
            </a:r>
            <a:r>
              <a:rPr lang="ar-SA" sz="2400" b="1" dirty="0" smtClean="0"/>
              <a:t>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ar-SA" sz="2400" b="1" dirty="0"/>
              <a:t>الدواء( </a:t>
            </a:r>
            <a:r>
              <a:rPr lang="ar-SA" sz="2400" b="1" u="sng" dirty="0"/>
              <a:t>رقم الدواء </a:t>
            </a:r>
            <a:r>
              <a:rPr lang="ar-SA" sz="2400" b="1" dirty="0"/>
              <a:t>,اسم الدواء</a:t>
            </a:r>
            <a:r>
              <a:rPr lang="ar-SA" sz="2400" b="1" dirty="0" smtClean="0"/>
              <a:t>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ar-SA" sz="2400" b="1" dirty="0" smtClean="0"/>
              <a:t>الوصفة (</a:t>
            </a:r>
            <a:r>
              <a:rPr lang="ar-SA" sz="2400" b="1" u="sng" dirty="0" smtClean="0"/>
              <a:t>رقم </a:t>
            </a:r>
            <a:r>
              <a:rPr lang="ar-SA" sz="2400" b="1" u="sng" dirty="0"/>
              <a:t>المريض </a:t>
            </a:r>
            <a:r>
              <a:rPr lang="ar-SA" sz="2400" b="1" dirty="0"/>
              <a:t>, </a:t>
            </a:r>
            <a:r>
              <a:rPr lang="ar-SA" sz="2400" b="1" u="sng" dirty="0"/>
              <a:t>رقم الدواء </a:t>
            </a:r>
            <a:r>
              <a:rPr lang="ar-SA" sz="2400" b="1" dirty="0"/>
              <a:t>, الكمية) </a:t>
            </a:r>
            <a:endParaRPr lang="ar-SA" sz="2400" b="1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ar-SA" sz="2400" b="1" dirty="0" smtClean="0"/>
              <a:t>المعالجة ( </a:t>
            </a:r>
            <a:r>
              <a:rPr lang="ar-SA" sz="2400" b="1" u="sng" dirty="0" smtClean="0"/>
              <a:t>رقم </a:t>
            </a:r>
            <a:r>
              <a:rPr lang="ar-SA" sz="2400" b="1" u="sng" dirty="0"/>
              <a:t>المريض </a:t>
            </a:r>
            <a:r>
              <a:rPr lang="ar-SA" sz="2400" b="1" dirty="0"/>
              <a:t> ، </a:t>
            </a:r>
            <a:r>
              <a:rPr lang="ar-SA" sz="2400" b="1" u="sng" dirty="0"/>
              <a:t>رقم الطبيب </a:t>
            </a:r>
            <a:r>
              <a:rPr lang="ar-SA" sz="2400" b="1" dirty="0" smtClean="0"/>
              <a:t> , تاريخ الكشف , الملاحظات )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ar-SA" sz="2400" b="1" dirty="0" smtClean="0"/>
              <a:t>الهاتف (</a:t>
            </a:r>
            <a:r>
              <a:rPr lang="ar-SA" sz="2400" b="1" u="sng" dirty="0"/>
              <a:t>رقم </a:t>
            </a:r>
            <a:r>
              <a:rPr lang="ar-SA" sz="2400" b="1" u="sng" dirty="0" smtClean="0"/>
              <a:t>الطبيب </a:t>
            </a:r>
            <a:r>
              <a:rPr lang="ar-SA" sz="2400" b="1" dirty="0" smtClean="0"/>
              <a:t>، رقم الهاتف )</a:t>
            </a:r>
            <a:endParaRPr lang="ar-SA" sz="24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ar-SA" sz="2400" b="1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ar-SA" sz="2400" b="1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ar-SA" sz="2400" b="1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ar-SA" sz="2400" b="1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ar-SA" sz="2400" b="1" dirty="0"/>
          </a:p>
          <a:p>
            <a:pPr>
              <a:lnSpc>
                <a:spcPct val="200000"/>
              </a:lnSpc>
            </a:pPr>
            <a:endParaRPr lang="ar-SA" sz="2400" b="1" dirty="0"/>
          </a:p>
          <a:p>
            <a:pPr>
              <a:lnSpc>
                <a:spcPct val="200000"/>
              </a:lnSpc>
            </a:pPr>
            <a:endParaRPr lang="ar-SA" sz="2400" b="1" dirty="0" smtClean="0"/>
          </a:p>
          <a:p>
            <a:pPr>
              <a:lnSpc>
                <a:spcPct val="200000"/>
              </a:lnSpc>
            </a:pPr>
            <a:endParaRPr lang="ar-SA" sz="2400" b="1" dirty="0"/>
          </a:p>
        </p:txBody>
      </p:sp>
    </p:spTree>
    <p:extLst>
      <p:ext uri="{BB962C8B-B14F-4D97-AF65-F5344CB8AC3E}">
        <p14:creationId xmlns:p14="http://schemas.microsoft.com/office/powerpoint/2010/main" val="129810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E2136-1D52-404E-9F72-638376FF357E}" type="slidenum">
              <a:rPr lang="ar-SA" smtClean="0"/>
              <a:pPr>
                <a:defRPr/>
              </a:pPr>
              <a:t>2</a:t>
            </a:fld>
            <a:endParaRPr lang="ar-SA"/>
          </a:p>
        </p:txBody>
      </p:sp>
      <p:sp>
        <p:nvSpPr>
          <p:cNvPr id="2" name="Rectangle 1"/>
          <p:cNvSpPr/>
          <p:nvPr/>
        </p:nvSpPr>
        <p:spPr>
          <a:xfrm>
            <a:off x="323528" y="736071"/>
            <a:ext cx="861445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sz="3200" b="1" u="sng" dirty="0">
                <a:solidFill>
                  <a:schemeClr val="accent1"/>
                </a:solidFill>
                <a:ea typeface="+mj-ea"/>
              </a:rPr>
              <a:t> قواعد البيانات العلائقية </a:t>
            </a:r>
            <a:r>
              <a:rPr lang="en-US" sz="3200" b="1" u="sng" dirty="0">
                <a:solidFill>
                  <a:schemeClr val="accent1"/>
                </a:solidFill>
                <a:ea typeface="+mj-ea"/>
              </a:rPr>
              <a:t>Relational Database </a:t>
            </a:r>
            <a:r>
              <a:rPr lang="ar-SA" sz="3200" b="1" u="sng" dirty="0">
                <a:solidFill>
                  <a:schemeClr val="accent1"/>
                </a:solidFill>
                <a:ea typeface="+mj-ea"/>
              </a:rPr>
              <a:t> :    </a:t>
            </a:r>
          </a:p>
          <a:p>
            <a:pPr marL="365125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ar-SA" sz="2400" dirty="0"/>
          </a:p>
          <a:p>
            <a:pPr marL="36512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sz="2400" dirty="0" smtClean="0"/>
              <a:t>قائمة على جمع البيانات وتخزينها داخل جداول تتكون من : </a:t>
            </a:r>
          </a:p>
          <a:p>
            <a:pPr marL="365125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ar-SA" sz="2400" dirty="0" smtClean="0"/>
          </a:p>
          <a:p>
            <a:pPr marL="708025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ar-SA" sz="2400" dirty="0" smtClean="0"/>
              <a:t>أعمدة : تستخدم لإظهار صفات أو خصائص البيانات . </a:t>
            </a:r>
          </a:p>
          <a:p>
            <a:pPr marL="708025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ar-SA" sz="2400" dirty="0" smtClean="0"/>
              <a:t>صفوف : تمثل سجلات </a:t>
            </a:r>
            <a:r>
              <a:rPr lang="ar-SA" sz="2400" dirty="0"/>
              <a:t>ت</a:t>
            </a:r>
            <a:r>
              <a:rPr lang="ar-SA" sz="2400" dirty="0" smtClean="0"/>
              <a:t>حتوي على </a:t>
            </a:r>
            <a:r>
              <a:rPr lang="ar-SA" sz="2400" dirty="0"/>
              <a:t>ب</a:t>
            </a:r>
            <a:r>
              <a:rPr lang="ar-SA" sz="2400" dirty="0" smtClean="0"/>
              <a:t>يانات 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9512" y="3167506"/>
            <a:ext cx="4975592" cy="2122089"/>
            <a:chOff x="179512" y="3167506"/>
            <a:chExt cx="4975592" cy="2122089"/>
          </a:xfrm>
        </p:grpSpPr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 rot="5400000">
              <a:off x="517612" y="4459052"/>
              <a:ext cx="492443" cy="1168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lang="ar-SA" sz="2000" b="1" dirty="0" smtClean="0">
                  <a:latin typeface="Comic Sans MS" pitchFamily="66" charset="0"/>
                  <a:cs typeface="Tahoma" pitchFamily="34" charset="0"/>
                </a:rPr>
                <a:t>صفوف</a:t>
              </a:r>
              <a:endParaRPr lang="ar-SA" sz="2000" b="1" dirty="0">
                <a:latin typeface="Comic Sans MS" pitchFamily="66" charset="0"/>
                <a:cs typeface="Tahoma" pitchFamily="34" charset="0"/>
              </a:endParaRPr>
            </a:p>
          </p:txBody>
        </p:sp>
        <p:sp>
          <p:nvSpPr>
            <p:cNvPr id="15" name="TextBox 5"/>
            <p:cNvSpPr txBox="1">
              <a:spLocks noChangeArrowheads="1"/>
            </p:cNvSpPr>
            <p:nvPr/>
          </p:nvSpPr>
          <p:spPr bwMode="auto">
            <a:xfrm>
              <a:off x="2915816" y="3167506"/>
              <a:ext cx="2239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ar-SA" sz="2000" b="1" dirty="0" smtClean="0">
                  <a:latin typeface="Comic Sans MS" pitchFamily="66" charset="0"/>
                  <a:cs typeface="Tahoma" pitchFamily="34" charset="0"/>
                </a:rPr>
                <a:t>أعمدة</a:t>
              </a:r>
              <a:endParaRPr lang="ar-SA" sz="2000" b="1" dirty="0">
                <a:latin typeface="Comic Sans MS" pitchFamily="66" charset="0"/>
                <a:cs typeface="Tahoma" pitchFamily="34" charset="0"/>
              </a:endParaRPr>
            </a:p>
          </p:txBody>
        </p:sp>
      </p:grp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41392"/>
              </p:ext>
            </p:extLst>
          </p:nvPr>
        </p:nvGraphicFramePr>
        <p:xfrm>
          <a:off x="1737868" y="3801236"/>
          <a:ext cx="4595184" cy="2520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60798"/>
                <a:gridCol w="860798"/>
                <a:gridCol w="928008"/>
                <a:gridCol w="894404"/>
                <a:gridCol w="1051176"/>
              </a:tblGrid>
              <a:tr h="908744"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اسم المريض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رقم المريض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رقم الغرفة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تاريخ الميلاد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العنوان</a:t>
                      </a:r>
                      <a:endParaRPr lang="ar-SA" sz="1800" dirty="0"/>
                    </a:p>
                  </a:txBody>
                  <a:tcPr anchor="ctr"/>
                </a:tc>
              </a:tr>
              <a:tr h="402884"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محمد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313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100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1980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الروضة</a:t>
                      </a:r>
                      <a:endParaRPr lang="ar-SA" sz="1800" dirty="0"/>
                    </a:p>
                  </a:txBody>
                  <a:tcPr anchor="ctr"/>
                </a:tc>
              </a:tr>
              <a:tr h="402884"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حنان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345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300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1987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الملز</a:t>
                      </a:r>
                      <a:endParaRPr lang="ar-SA" sz="1800" dirty="0"/>
                    </a:p>
                  </a:txBody>
                  <a:tcPr anchor="ctr"/>
                </a:tc>
              </a:tr>
              <a:tr h="402884"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خالد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988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100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1990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العليا</a:t>
                      </a:r>
                      <a:endParaRPr lang="ar-SA" sz="1800" dirty="0"/>
                    </a:p>
                  </a:txBody>
                  <a:tcPr anchor="ctr"/>
                </a:tc>
              </a:tr>
              <a:tr h="402884"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منى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456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200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2000</a:t>
                      </a:r>
                      <a:endParaRPr lang="ar-SA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dirty="0" smtClean="0"/>
                        <a:t>الربوة</a:t>
                      </a:r>
                      <a:endParaRPr lang="ar-SA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شكل حر 20"/>
          <p:cNvSpPr/>
          <p:nvPr/>
        </p:nvSpPr>
        <p:spPr>
          <a:xfrm>
            <a:off x="2888968" y="1484784"/>
            <a:ext cx="3505199" cy="1063511"/>
          </a:xfrm>
          <a:custGeom>
            <a:avLst/>
            <a:gdLst>
              <a:gd name="connsiteX0" fmla="*/ 0 w 2059100"/>
              <a:gd name="connsiteY0" fmla="*/ 82210 h 822098"/>
              <a:gd name="connsiteX1" fmla="*/ 24079 w 2059100"/>
              <a:gd name="connsiteY1" fmla="*/ 24079 h 822098"/>
              <a:gd name="connsiteX2" fmla="*/ 82210 w 2059100"/>
              <a:gd name="connsiteY2" fmla="*/ 0 h 822098"/>
              <a:gd name="connsiteX3" fmla="*/ 1976890 w 2059100"/>
              <a:gd name="connsiteY3" fmla="*/ 0 h 822098"/>
              <a:gd name="connsiteX4" fmla="*/ 2035021 w 2059100"/>
              <a:gd name="connsiteY4" fmla="*/ 24079 h 822098"/>
              <a:gd name="connsiteX5" fmla="*/ 2059100 w 2059100"/>
              <a:gd name="connsiteY5" fmla="*/ 82210 h 822098"/>
              <a:gd name="connsiteX6" fmla="*/ 2059100 w 2059100"/>
              <a:gd name="connsiteY6" fmla="*/ 739888 h 822098"/>
              <a:gd name="connsiteX7" fmla="*/ 2035021 w 2059100"/>
              <a:gd name="connsiteY7" fmla="*/ 798019 h 822098"/>
              <a:gd name="connsiteX8" fmla="*/ 1976890 w 2059100"/>
              <a:gd name="connsiteY8" fmla="*/ 822098 h 822098"/>
              <a:gd name="connsiteX9" fmla="*/ 82210 w 2059100"/>
              <a:gd name="connsiteY9" fmla="*/ 822098 h 822098"/>
              <a:gd name="connsiteX10" fmla="*/ 24079 w 2059100"/>
              <a:gd name="connsiteY10" fmla="*/ 798019 h 822098"/>
              <a:gd name="connsiteX11" fmla="*/ 0 w 2059100"/>
              <a:gd name="connsiteY11" fmla="*/ 739888 h 822098"/>
              <a:gd name="connsiteX12" fmla="*/ 0 w 2059100"/>
              <a:gd name="connsiteY12" fmla="*/ 82210 h 82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9100" h="822098">
                <a:moveTo>
                  <a:pt x="0" y="82210"/>
                </a:moveTo>
                <a:cubicBezTo>
                  <a:pt x="0" y="60407"/>
                  <a:pt x="8661" y="39496"/>
                  <a:pt x="24079" y="24079"/>
                </a:cubicBezTo>
                <a:cubicBezTo>
                  <a:pt x="39496" y="8662"/>
                  <a:pt x="60407" y="0"/>
                  <a:pt x="82210" y="0"/>
                </a:cubicBezTo>
                <a:lnTo>
                  <a:pt x="1976890" y="0"/>
                </a:lnTo>
                <a:cubicBezTo>
                  <a:pt x="1998693" y="0"/>
                  <a:pt x="2019604" y="8661"/>
                  <a:pt x="2035021" y="24079"/>
                </a:cubicBezTo>
                <a:cubicBezTo>
                  <a:pt x="2050438" y="39496"/>
                  <a:pt x="2059100" y="60407"/>
                  <a:pt x="2059100" y="82210"/>
                </a:cubicBezTo>
                <a:lnTo>
                  <a:pt x="2059100" y="739888"/>
                </a:lnTo>
                <a:cubicBezTo>
                  <a:pt x="2059100" y="761691"/>
                  <a:pt x="2050439" y="782602"/>
                  <a:pt x="2035021" y="798019"/>
                </a:cubicBezTo>
                <a:cubicBezTo>
                  <a:pt x="2019604" y="813436"/>
                  <a:pt x="1998693" y="822098"/>
                  <a:pt x="1976890" y="822098"/>
                </a:cubicBezTo>
                <a:lnTo>
                  <a:pt x="82210" y="822098"/>
                </a:lnTo>
                <a:cubicBezTo>
                  <a:pt x="60407" y="822098"/>
                  <a:pt x="39496" y="813437"/>
                  <a:pt x="24079" y="798019"/>
                </a:cubicBezTo>
                <a:cubicBezTo>
                  <a:pt x="8662" y="782602"/>
                  <a:pt x="0" y="761691"/>
                  <a:pt x="0" y="739888"/>
                </a:cubicBezTo>
                <a:lnTo>
                  <a:pt x="0" y="82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58" tIns="92658" rIns="92658" bIns="9265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800" kern="1200" dirty="0" smtClean="0"/>
              <a:t>رسم نموذج</a:t>
            </a:r>
            <a:r>
              <a:rPr lang="ar-JO" sz="2800" kern="1200" dirty="0" smtClean="0"/>
              <a:t> الكي</a:t>
            </a:r>
            <a:r>
              <a:rPr lang="ar-SA" sz="2800" kern="1200" dirty="0" smtClean="0"/>
              <a:t>ان و</a:t>
            </a:r>
            <a:r>
              <a:rPr lang="ar-JO" sz="2800" kern="1200" dirty="0" smtClean="0"/>
              <a:t> العلا</a:t>
            </a:r>
            <a:r>
              <a:rPr lang="ar-SA" sz="2800" kern="1200" dirty="0" err="1" smtClean="0"/>
              <a:t>قة</a:t>
            </a:r>
            <a:r>
              <a:rPr lang="ar-SA" sz="2800" kern="1200" dirty="0" smtClean="0"/>
              <a:t> الرابطة </a:t>
            </a:r>
            <a:r>
              <a:rPr lang="ar-JO" sz="2800" kern="1200" dirty="0" smtClean="0"/>
              <a:t> </a:t>
            </a:r>
            <a:r>
              <a:rPr lang="en-US" sz="2800" kern="1200" dirty="0" smtClean="0"/>
              <a:t>(ER Diagram)</a:t>
            </a:r>
            <a:endParaRPr lang="en-US" sz="2800" kern="1200" dirty="0"/>
          </a:p>
        </p:txBody>
      </p:sp>
      <p:sp>
        <p:nvSpPr>
          <p:cNvPr id="22" name="شكل حر 21"/>
          <p:cNvSpPr/>
          <p:nvPr/>
        </p:nvSpPr>
        <p:spPr>
          <a:xfrm>
            <a:off x="4247043" y="2692469"/>
            <a:ext cx="629756" cy="398818"/>
          </a:xfrm>
          <a:custGeom>
            <a:avLst/>
            <a:gdLst>
              <a:gd name="connsiteX0" fmla="*/ 0 w 308287"/>
              <a:gd name="connsiteY0" fmla="*/ 73989 h 369944"/>
              <a:gd name="connsiteX1" fmla="*/ 154144 w 308287"/>
              <a:gd name="connsiteY1" fmla="*/ 73989 h 369944"/>
              <a:gd name="connsiteX2" fmla="*/ 154144 w 308287"/>
              <a:gd name="connsiteY2" fmla="*/ 0 h 369944"/>
              <a:gd name="connsiteX3" fmla="*/ 308287 w 308287"/>
              <a:gd name="connsiteY3" fmla="*/ 184972 h 369944"/>
              <a:gd name="connsiteX4" fmla="*/ 154144 w 308287"/>
              <a:gd name="connsiteY4" fmla="*/ 369944 h 369944"/>
              <a:gd name="connsiteX5" fmla="*/ 154144 w 308287"/>
              <a:gd name="connsiteY5" fmla="*/ 295955 h 369944"/>
              <a:gd name="connsiteX6" fmla="*/ 0 w 308287"/>
              <a:gd name="connsiteY6" fmla="*/ 295955 h 369944"/>
              <a:gd name="connsiteX7" fmla="*/ 0 w 308287"/>
              <a:gd name="connsiteY7" fmla="*/ 73989 h 36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287" h="369944">
                <a:moveTo>
                  <a:pt x="246629" y="1"/>
                </a:moveTo>
                <a:lnTo>
                  <a:pt x="246629" y="184973"/>
                </a:lnTo>
                <a:lnTo>
                  <a:pt x="308287" y="184973"/>
                </a:lnTo>
                <a:lnTo>
                  <a:pt x="154144" y="369943"/>
                </a:lnTo>
                <a:lnTo>
                  <a:pt x="0" y="184973"/>
                </a:lnTo>
                <a:lnTo>
                  <a:pt x="61658" y="184973"/>
                </a:lnTo>
                <a:lnTo>
                  <a:pt x="61658" y="1"/>
                </a:lnTo>
                <a:lnTo>
                  <a:pt x="246629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990" tIns="0" rIns="73989" bIns="9248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3" name="شكل حر 22"/>
          <p:cNvSpPr/>
          <p:nvPr/>
        </p:nvSpPr>
        <p:spPr>
          <a:xfrm>
            <a:off x="2888969" y="3199297"/>
            <a:ext cx="3505199" cy="1395858"/>
          </a:xfrm>
          <a:custGeom>
            <a:avLst/>
            <a:gdLst>
              <a:gd name="connsiteX0" fmla="*/ 0 w 2059100"/>
              <a:gd name="connsiteY0" fmla="*/ 82210 h 822098"/>
              <a:gd name="connsiteX1" fmla="*/ 24079 w 2059100"/>
              <a:gd name="connsiteY1" fmla="*/ 24079 h 822098"/>
              <a:gd name="connsiteX2" fmla="*/ 82210 w 2059100"/>
              <a:gd name="connsiteY2" fmla="*/ 0 h 822098"/>
              <a:gd name="connsiteX3" fmla="*/ 1976890 w 2059100"/>
              <a:gd name="connsiteY3" fmla="*/ 0 h 822098"/>
              <a:gd name="connsiteX4" fmla="*/ 2035021 w 2059100"/>
              <a:gd name="connsiteY4" fmla="*/ 24079 h 822098"/>
              <a:gd name="connsiteX5" fmla="*/ 2059100 w 2059100"/>
              <a:gd name="connsiteY5" fmla="*/ 82210 h 822098"/>
              <a:gd name="connsiteX6" fmla="*/ 2059100 w 2059100"/>
              <a:gd name="connsiteY6" fmla="*/ 739888 h 822098"/>
              <a:gd name="connsiteX7" fmla="*/ 2035021 w 2059100"/>
              <a:gd name="connsiteY7" fmla="*/ 798019 h 822098"/>
              <a:gd name="connsiteX8" fmla="*/ 1976890 w 2059100"/>
              <a:gd name="connsiteY8" fmla="*/ 822098 h 822098"/>
              <a:gd name="connsiteX9" fmla="*/ 82210 w 2059100"/>
              <a:gd name="connsiteY9" fmla="*/ 822098 h 822098"/>
              <a:gd name="connsiteX10" fmla="*/ 24079 w 2059100"/>
              <a:gd name="connsiteY10" fmla="*/ 798019 h 822098"/>
              <a:gd name="connsiteX11" fmla="*/ 0 w 2059100"/>
              <a:gd name="connsiteY11" fmla="*/ 739888 h 822098"/>
              <a:gd name="connsiteX12" fmla="*/ 0 w 2059100"/>
              <a:gd name="connsiteY12" fmla="*/ 82210 h 82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9100" h="822098">
                <a:moveTo>
                  <a:pt x="0" y="82210"/>
                </a:moveTo>
                <a:cubicBezTo>
                  <a:pt x="0" y="60407"/>
                  <a:pt x="8661" y="39496"/>
                  <a:pt x="24079" y="24079"/>
                </a:cubicBezTo>
                <a:cubicBezTo>
                  <a:pt x="39496" y="8662"/>
                  <a:pt x="60407" y="0"/>
                  <a:pt x="82210" y="0"/>
                </a:cubicBezTo>
                <a:lnTo>
                  <a:pt x="1976890" y="0"/>
                </a:lnTo>
                <a:cubicBezTo>
                  <a:pt x="1998693" y="0"/>
                  <a:pt x="2019604" y="8661"/>
                  <a:pt x="2035021" y="24079"/>
                </a:cubicBezTo>
                <a:cubicBezTo>
                  <a:pt x="2050438" y="39496"/>
                  <a:pt x="2059100" y="60407"/>
                  <a:pt x="2059100" y="82210"/>
                </a:cubicBezTo>
                <a:lnTo>
                  <a:pt x="2059100" y="739888"/>
                </a:lnTo>
                <a:cubicBezTo>
                  <a:pt x="2059100" y="761691"/>
                  <a:pt x="2050439" y="782602"/>
                  <a:pt x="2035021" y="798019"/>
                </a:cubicBezTo>
                <a:cubicBezTo>
                  <a:pt x="2019604" y="813436"/>
                  <a:pt x="1998693" y="822098"/>
                  <a:pt x="1976890" y="822098"/>
                </a:cubicBezTo>
                <a:lnTo>
                  <a:pt x="82210" y="822098"/>
                </a:lnTo>
                <a:cubicBezTo>
                  <a:pt x="60407" y="822098"/>
                  <a:pt x="39496" y="813437"/>
                  <a:pt x="24079" y="798019"/>
                </a:cubicBezTo>
                <a:cubicBezTo>
                  <a:pt x="8662" y="782602"/>
                  <a:pt x="0" y="761691"/>
                  <a:pt x="0" y="739888"/>
                </a:cubicBezTo>
                <a:lnTo>
                  <a:pt x="0" y="82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58" tIns="92658" rIns="92658" bIns="92658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ar-SA" sz="1600" b="1" dirty="0" smtClean="0"/>
              <a:t>تحويل </a:t>
            </a:r>
            <a:r>
              <a:rPr lang="ar-SA" sz="1600" b="1" dirty="0"/>
              <a:t>نموذج الكيان والعلاقة الرابطة إلى </a:t>
            </a:r>
            <a:r>
              <a:rPr lang="ar-SA" sz="1600" b="1" dirty="0" smtClean="0"/>
              <a:t>جداول</a:t>
            </a:r>
            <a:endParaRPr lang="ar-JO" sz="1600" kern="1200" dirty="0" smtClean="0"/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/>
              <a:t>( Database Schema)</a:t>
            </a:r>
            <a:endParaRPr lang="en-US" sz="2800" kern="1200" dirty="0"/>
          </a:p>
        </p:txBody>
      </p:sp>
      <p:sp>
        <p:nvSpPr>
          <p:cNvPr id="24" name="شكل حر 23"/>
          <p:cNvSpPr/>
          <p:nvPr/>
        </p:nvSpPr>
        <p:spPr>
          <a:xfrm>
            <a:off x="4326691" y="4687651"/>
            <a:ext cx="629756" cy="398818"/>
          </a:xfrm>
          <a:custGeom>
            <a:avLst/>
            <a:gdLst>
              <a:gd name="connsiteX0" fmla="*/ 0 w 308287"/>
              <a:gd name="connsiteY0" fmla="*/ 73989 h 369944"/>
              <a:gd name="connsiteX1" fmla="*/ 154144 w 308287"/>
              <a:gd name="connsiteY1" fmla="*/ 73989 h 369944"/>
              <a:gd name="connsiteX2" fmla="*/ 154144 w 308287"/>
              <a:gd name="connsiteY2" fmla="*/ 0 h 369944"/>
              <a:gd name="connsiteX3" fmla="*/ 308287 w 308287"/>
              <a:gd name="connsiteY3" fmla="*/ 184972 h 369944"/>
              <a:gd name="connsiteX4" fmla="*/ 154144 w 308287"/>
              <a:gd name="connsiteY4" fmla="*/ 369944 h 369944"/>
              <a:gd name="connsiteX5" fmla="*/ 154144 w 308287"/>
              <a:gd name="connsiteY5" fmla="*/ 295955 h 369944"/>
              <a:gd name="connsiteX6" fmla="*/ 0 w 308287"/>
              <a:gd name="connsiteY6" fmla="*/ 295955 h 369944"/>
              <a:gd name="connsiteX7" fmla="*/ 0 w 308287"/>
              <a:gd name="connsiteY7" fmla="*/ 73989 h 36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287" h="369944">
                <a:moveTo>
                  <a:pt x="246629" y="1"/>
                </a:moveTo>
                <a:lnTo>
                  <a:pt x="246629" y="184973"/>
                </a:lnTo>
                <a:lnTo>
                  <a:pt x="308287" y="184973"/>
                </a:lnTo>
                <a:lnTo>
                  <a:pt x="154144" y="369943"/>
                </a:lnTo>
                <a:lnTo>
                  <a:pt x="0" y="184973"/>
                </a:lnTo>
                <a:lnTo>
                  <a:pt x="61658" y="184973"/>
                </a:lnTo>
                <a:lnTo>
                  <a:pt x="61658" y="1"/>
                </a:lnTo>
                <a:lnTo>
                  <a:pt x="246629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990" tIns="0" rIns="73989" bIns="92487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kern="1200"/>
          </a:p>
        </p:txBody>
      </p:sp>
      <p:sp>
        <p:nvSpPr>
          <p:cNvPr id="25" name="شكل حر 24"/>
          <p:cNvSpPr/>
          <p:nvPr/>
        </p:nvSpPr>
        <p:spPr>
          <a:xfrm>
            <a:off x="2888969" y="5190489"/>
            <a:ext cx="3505199" cy="1063511"/>
          </a:xfrm>
          <a:custGeom>
            <a:avLst/>
            <a:gdLst>
              <a:gd name="connsiteX0" fmla="*/ 0 w 2059100"/>
              <a:gd name="connsiteY0" fmla="*/ 82210 h 822098"/>
              <a:gd name="connsiteX1" fmla="*/ 24079 w 2059100"/>
              <a:gd name="connsiteY1" fmla="*/ 24079 h 822098"/>
              <a:gd name="connsiteX2" fmla="*/ 82210 w 2059100"/>
              <a:gd name="connsiteY2" fmla="*/ 0 h 822098"/>
              <a:gd name="connsiteX3" fmla="*/ 1976890 w 2059100"/>
              <a:gd name="connsiteY3" fmla="*/ 0 h 822098"/>
              <a:gd name="connsiteX4" fmla="*/ 2035021 w 2059100"/>
              <a:gd name="connsiteY4" fmla="*/ 24079 h 822098"/>
              <a:gd name="connsiteX5" fmla="*/ 2059100 w 2059100"/>
              <a:gd name="connsiteY5" fmla="*/ 82210 h 822098"/>
              <a:gd name="connsiteX6" fmla="*/ 2059100 w 2059100"/>
              <a:gd name="connsiteY6" fmla="*/ 739888 h 822098"/>
              <a:gd name="connsiteX7" fmla="*/ 2035021 w 2059100"/>
              <a:gd name="connsiteY7" fmla="*/ 798019 h 822098"/>
              <a:gd name="connsiteX8" fmla="*/ 1976890 w 2059100"/>
              <a:gd name="connsiteY8" fmla="*/ 822098 h 822098"/>
              <a:gd name="connsiteX9" fmla="*/ 82210 w 2059100"/>
              <a:gd name="connsiteY9" fmla="*/ 822098 h 822098"/>
              <a:gd name="connsiteX10" fmla="*/ 24079 w 2059100"/>
              <a:gd name="connsiteY10" fmla="*/ 798019 h 822098"/>
              <a:gd name="connsiteX11" fmla="*/ 0 w 2059100"/>
              <a:gd name="connsiteY11" fmla="*/ 739888 h 822098"/>
              <a:gd name="connsiteX12" fmla="*/ 0 w 2059100"/>
              <a:gd name="connsiteY12" fmla="*/ 82210 h 82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9100" h="822098">
                <a:moveTo>
                  <a:pt x="0" y="82210"/>
                </a:moveTo>
                <a:cubicBezTo>
                  <a:pt x="0" y="60407"/>
                  <a:pt x="8661" y="39496"/>
                  <a:pt x="24079" y="24079"/>
                </a:cubicBezTo>
                <a:cubicBezTo>
                  <a:pt x="39496" y="8662"/>
                  <a:pt x="60407" y="0"/>
                  <a:pt x="82210" y="0"/>
                </a:cubicBezTo>
                <a:lnTo>
                  <a:pt x="1976890" y="0"/>
                </a:lnTo>
                <a:cubicBezTo>
                  <a:pt x="1998693" y="0"/>
                  <a:pt x="2019604" y="8661"/>
                  <a:pt x="2035021" y="24079"/>
                </a:cubicBezTo>
                <a:cubicBezTo>
                  <a:pt x="2050438" y="39496"/>
                  <a:pt x="2059100" y="60407"/>
                  <a:pt x="2059100" y="82210"/>
                </a:cubicBezTo>
                <a:lnTo>
                  <a:pt x="2059100" y="739888"/>
                </a:lnTo>
                <a:cubicBezTo>
                  <a:pt x="2059100" y="761691"/>
                  <a:pt x="2050439" y="782602"/>
                  <a:pt x="2035021" y="798019"/>
                </a:cubicBezTo>
                <a:cubicBezTo>
                  <a:pt x="2019604" y="813436"/>
                  <a:pt x="1998693" y="822098"/>
                  <a:pt x="1976890" y="822098"/>
                </a:cubicBezTo>
                <a:lnTo>
                  <a:pt x="82210" y="822098"/>
                </a:lnTo>
                <a:cubicBezTo>
                  <a:pt x="60407" y="822098"/>
                  <a:pt x="39496" y="813437"/>
                  <a:pt x="24079" y="798019"/>
                </a:cubicBezTo>
                <a:cubicBezTo>
                  <a:pt x="8662" y="782602"/>
                  <a:pt x="0" y="761691"/>
                  <a:pt x="0" y="739888"/>
                </a:cubicBezTo>
                <a:lnTo>
                  <a:pt x="0" y="82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658" tIns="92658" rIns="92658" bIns="92658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ar-SA" sz="2400" kern="1200" dirty="0" smtClean="0"/>
              <a:t>تخزين ال</a:t>
            </a:r>
            <a:r>
              <a:rPr lang="ar-JO" sz="2400" kern="1200" dirty="0" smtClean="0"/>
              <a:t>جداول</a:t>
            </a:r>
            <a:r>
              <a:rPr lang="ar-SA" sz="2400" kern="1200" dirty="0" smtClean="0"/>
              <a:t> </a:t>
            </a:r>
            <a:r>
              <a:rPr lang="ar-JO" sz="2400" kern="1200" dirty="0" smtClean="0"/>
              <a:t> في </a:t>
            </a:r>
            <a:r>
              <a:rPr lang="en-US" sz="2400" kern="1200" dirty="0" smtClean="0"/>
              <a:t> </a:t>
            </a:r>
            <a:r>
              <a:rPr lang="ar-SA" sz="2400" kern="1200" dirty="0" smtClean="0"/>
              <a:t>نظام إدارة قواعد البيانات</a:t>
            </a:r>
            <a:r>
              <a:rPr lang="ar-JO" sz="2400" kern="1200" dirty="0" smtClean="0"/>
              <a:t> </a:t>
            </a:r>
            <a:r>
              <a:rPr lang="ar-SA" sz="2400" kern="1200" dirty="0" smtClean="0"/>
              <a:t> </a:t>
            </a:r>
            <a:r>
              <a:rPr lang="en-US" sz="2400" kern="1200" dirty="0" smtClean="0"/>
              <a:t>DBMS</a:t>
            </a:r>
            <a:endParaRPr lang="en-US" sz="2400" kern="1200" dirty="0"/>
          </a:p>
        </p:txBody>
      </p:sp>
      <p:sp>
        <p:nvSpPr>
          <p:cNvPr id="30" name="WordArt 15"/>
          <p:cNvSpPr>
            <a:spLocks noChangeArrowheads="1" noChangeShapeType="1" noTextEdit="1"/>
          </p:cNvSpPr>
          <p:nvPr/>
        </p:nvSpPr>
        <p:spPr bwMode="auto">
          <a:xfrm>
            <a:off x="7020270" y="1566081"/>
            <a:ext cx="1293971" cy="90091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ar-SA" sz="36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abic Transparent"/>
              </a:rPr>
              <a:t>المرحلة الأولى</a:t>
            </a:r>
          </a:p>
        </p:txBody>
      </p:sp>
      <p:sp>
        <p:nvSpPr>
          <p:cNvPr id="31" name="WordArt 16"/>
          <p:cNvSpPr>
            <a:spLocks noChangeArrowheads="1" noChangeShapeType="1" noTextEdit="1"/>
          </p:cNvSpPr>
          <p:nvPr/>
        </p:nvSpPr>
        <p:spPr bwMode="auto">
          <a:xfrm>
            <a:off x="7020272" y="3489540"/>
            <a:ext cx="1293971" cy="81537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ar-SA" sz="36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abic Transparent"/>
              </a:rPr>
              <a:t>المرحلة الثانية</a:t>
            </a:r>
          </a:p>
        </p:txBody>
      </p:sp>
      <p:sp>
        <p:nvSpPr>
          <p:cNvPr id="32" name="WordArt 16"/>
          <p:cNvSpPr>
            <a:spLocks noChangeArrowheads="1" noChangeShapeType="1" noTextEdit="1"/>
          </p:cNvSpPr>
          <p:nvPr/>
        </p:nvSpPr>
        <p:spPr bwMode="auto">
          <a:xfrm>
            <a:off x="7020272" y="5229608"/>
            <a:ext cx="1438557" cy="7772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ar-SA" sz="3600" kern="10" spc="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/>
                <a:latin typeface="Arabic Transparent"/>
              </a:rPr>
              <a:t>المرحلة الثالثة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850106"/>
          </a:xfrm>
        </p:spPr>
        <p:txBody>
          <a:bodyPr>
            <a:normAutofit/>
          </a:bodyPr>
          <a:lstStyle/>
          <a:p>
            <a:pPr algn="ctr"/>
            <a:r>
              <a:rPr lang="ar-SA" sz="4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خطوات</a:t>
            </a:r>
            <a:r>
              <a:rPr lang="ar-SA" dirty="0" smtClean="0">
                <a:solidFill>
                  <a:schemeClr val="accent1"/>
                </a:solidFill>
              </a:rPr>
              <a:t> </a:t>
            </a:r>
            <a:r>
              <a:rPr lang="ar-SA" sz="4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بناء </a:t>
            </a:r>
            <a:r>
              <a:rPr lang="ar-SA" sz="4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قواعد البيانات </a:t>
            </a:r>
            <a:endParaRPr lang="ar-S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4350" y="1196752"/>
            <a:ext cx="8363272" cy="2808312"/>
          </a:xfrm>
        </p:spPr>
        <p:txBody>
          <a:bodyPr>
            <a:normAutofit/>
          </a:bodyPr>
          <a:lstStyle/>
          <a:p>
            <a:pPr lvl="1" algn="just">
              <a:buFont typeface="Wingdings" pitchFamily="2" charset="2"/>
              <a:buChar char="q"/>
            </a:pPr>
            <a:r>
              <a:rPr lang="ar-SA" b="1" dirty="0" smtClean="0"/>
              <a:t>المفتاح </a:t>
            </a:r>
            <a:r>
              <a:rPr lang="ar-SA" b="1" dirty="0" err="1" smtClean="0"/>
              <a:t>الرئیسي</a:t>
            </a:r>
            <a:r>
              <a:rPr lang="ar-SA" b="1" dirty="0" smtClean="0"/>
              <a:t> </a:t>
            </a:r>
            <a:r>
              <a:rPr lang="en-US" b="1" dirty="0" smtClean="0"/>
              <a:t>:</a:t>
            </a:r>
            <a:endParaRPr lang="ar-SA" dirty="0" smtClean="0"/>
          </a:p>
          <a:p>
            <a:pPr marL="457200" lvl="1" indent="0" algn="just">
              <a:buNone/>
            </a:pPr>
            <a:r>
              <a:rPr lang="ar-SA" dirty="0"/>
              <a:t>	</a:t>
            </a:r>
            <a:r>
              <a:rPr lang="ar-SA" dirty="0" err="1" smtClean="0"/>
              <a:t>ھو</a:t>
            </a:r>
            <a:r>
              <a:rPr lang="ar-SA" dirty="0" smtClean="0"/>
              <a:t> صفة مميزة في جدول الكيان یتمیز بأن </a:t>
            </a:r>
            <a:r>
              <a:rPr lang="ar-SA" dirty="0" err="1" smtClean="0"/>
              <a:t>قیمت</a:t>
            </a:r>
            <a:r>
              <a:rPr lang="ar-JO" dirty="0" smtClean="0"/>
              <a:t>ه </a:t>
            </a:r>
            <a:r>
              <a:rPr lang="ar-SA" dirty="0" smtClean="0"/>
              <a:t>فريدة ولا يمكن أن تتكرر أو تكون خالية .</a:t>
            </a:r>
          </a:p>
          <a:p>
            <a:pPr marL="457200" lvl="1" indent="0" algn="just">
              <a:buNone/>
            </a:pPr>
            <a:r>
              <a:rPr lang="ar-SA" dirty="0" smtClean="0"/>
              <a:t>مثال : الطالب : (اسم الطالب , </a:t>
            </a:r>
            <a:r>
              <a:rPr lang="ar-SA" u="sng" dirty="0" smtClean="0">
                <a:solidFill>
                  <a:schemeClr val="accent1"/>
                </a:solidFill>
              </a:rPr>
              <a:t>الرقم الجامعي </a:t>
            </a:r>
            <a:r>
              <a:rPr lang="ar-SA" dirty="0" smtClean="0"/>
              <a:t>، الهاتف)</a:t>
            </a:r>
          </a:p>
          <a:p>
            <a:pPr marL="457200" lvl="1" indent="0">
              <a:buNone/>
            </a:pPr>
            <a:endParaRPr lang="ar-SA" b="1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3528" y="320040"/>
            <a:ext cx="8377591" cy="732696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ar-SA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Arial Unicode MS" pitchFamily="34" charset="-128"/>
                <a:cs typeface="Arial Unicode MS" pitchFamily="34" charset="-128"/>
              </a:rPr>
              <a:t>أنواع المفاتيح في الجداول</a:t>
            </a:r>
            <a:endParaRPr lang="ar-SA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9457" y="3981207"/>
            <a:ext cx="8363272" cy="2692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pitchFamily="2" charset="2"/>
              <a:buChar char="q"/>
            </a:pPr>
            <a:r>
              <a:rPr lang="ar-SA" b="1" dirty="0" smtClean="0"/>
              <a:t>المفتاح الأجنبي </a:t>
            </a:r>
            <a:r>
              <a:rPr lang="en-US" b="1" dirty="0" smtClean="0"/>
              <a:t> :</a:t>
            </a:r>
            <a:endParaRPr lang="ar-SA" b="1" dirty="0" smtClean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ar-SA" b="1" dirty="0" smtClean="0"/>
              <a:t>	</a:t>
            </a:r>
            <a:r>
              <a:rPr lang="ar-SA" dirty="0" smtClean="0">
                <a:solidFill>
                  <a:schemeClr val="tx2"/>
                </a:solidFill>
              </a:rPr>
              <a:t> </a:t>
            </a:r>
            <a:r>
              <a:rPr lang="ar-SA" dirty="0" err="1" smtClean="0">
                <a:solidFill>
                  <a:schemeClr val="tx2"/>
                </a:solidFill>
              </a:rPr>
              <a:t>ھو</a:t>
            </a:r>
            <a:r>
              <a:rPr lang="ar-SA" dirty="0" smtClean="0">
                <a:solidFill>
                  <a:schemeClr val="tx2"/>
                </a:solidFill>
              </a:rPr>
              <a:t> صفة موجود في جدول لكنه لا </a:t>
            </a:r>
            <a:r>
              <a:rPr lang="ar-SA" dirty="0" err="1" smtClean="0">
                <a:solidFill>
                  <a:schemeClr val="tx2"/>
                </a:solidFill>
              </a:rPr>
              <a:t>یمثل</a:t>
            </a:r>
            <a:r>
              <a:rPr lang="ar-SA" dirty="0" smtClean="0">
                <a:solidFill>
                  <a:schemeClr val="tx2"/>
                </a:solidFill>
              </a:rPr>
              <a:t> واحدة من صفات</a:t>
            </a:r>
            <a:r>
              <a:rPr lang="ar-JO" dirty="0" smtClean="0">
                <a:solidFill>
                  <a:schemeClr val="tx2"/>
                </a:solidFill>
              </a:rPr>
              <a:t>ه</a:t>
            </a:r>
            <a:r>
              <a:rPr lang="ar-SA" dirty="0" smtClean="0">
                <a:solidFill>
                  <a:schemeClr val="tx2"/>
                </a:solidFill>
              </a:rPr>
              <a:t> 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ar-SA" dirty="0" smtClean="0"/>
              <a:t>و يسمى مفتاح أجنبي لأن</a:t>
            </a:r>
            <a:r>
              <a:rPr lang="ar-JO" dirty="0" smtClean="0"/>
              <a:t>ه</a:t>
            </a:r>
            <a:r>
              <a:rPr lang="ar-SA" dirty="0" smtClean="0"/>
              <a:t> </a:t>
            </a:r>
            <a:r>
              <a:rPr lang="ar-SA" dirty="0" err="1" smtClean="0"/>
              <a:t>یمثل</a:t>
            </a:r>
            <a:r>
              <a:rPr lang="ar-SA" dirty="0" smtClean="0"/>
              <a:t> مفتاحاً رئيسياً في جدول آخر 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ar-SA" dirty="0" smtClean="0">
                <a:solidFill>
                  <a:srgbClr val="C00000"/>
                </a:solidFill>
              </a:rPr>
              <a:t>وظيفته الربط بين الجداول 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ar-SA" dirty="0" smtClean="0"/>
              <a:t>الطالب : (اسم الطالب , </a:t>
            </a:r>
            <a:r>
              <a:rPr lang="ar-SA" u="sng" dirty="0" smtClean="0"/>
              <a:t>الرقم الجامعي </a:t>
            </a:r>
            <a:r>
              <a:rPr lang="ar-SA" dirty="0" smtClean="0"/>
              <a:t>، الهاتف، </a:t>
            </a:r>
            <a:r>
              <a:rPr lang="ar-SA" dirty="0" smtClean="0">
                <a:solidFill>
                  <a:schemeClr val="accent1"/>
                </a:solidFill>
              </a:rPr>
              <a:t>رقم المقرر</a:t>
            </a:r>
            <a:r>
              <a:rPr lang="ar-SA" dirty="0" smtClean="0"/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ar-SA" b="1" dirty="0" smtClean="0"/>
          </a:p>
        </p:txBody>
      </p:sp>
    </p:spTree>
    <p:extLst>
      <p:ext uri="{BB962C8B-B14F-4D97-AF65-F5344CB8AC3E}">
        <p14:creationId xmlns:p14="http://schemas.microsoft.com/office/powerpoint/2010/main" val="23423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579493"/>
          </a:xfrm>
        </p:spPr>
        <p:txBody>
          <a:bodyPr/>
          <a:lstStyle/>
          <a:p>
            <a:pPr marL="0" indent="0" algn="just">
              <a:buNone/>
            </a:pPr>
            <a:endParaRPr lang="ar-SA" sz="1000" dirty="0" smtClean="0"/>
          </a:p>
          <a:p>
            <a:pPr marL="0" indent="0" algn="just">
              <a:buNone/>
            </a:pPr>
            <a:r>
              <a:rPr lang="ar-SA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تتم </a:t>
            </a:r>
            <a:r>
              <a:rPr lang="ar-SA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عملية </a:t>
            </a:r>
            <a:r>
              <a:rPr lang="ar-SA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التحويل </a:t>
            </a:r>
            <a:r>
              <a:rPr lang="ar-SA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من مخطط الكيان و العلاقة الرابطة </a:t>
            </a:r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ERD</a:t>
            </a:r>
            <a:r>
              <a:rPr lang="ar-SA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إلى جداول</a:t>
            </a:r>
            <a:r>
              <a:rPr lang="ar-SA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، </a:t>
            </a:r>
            <a:r>
              <a:rPr lang="ar-SA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بتطبیق مجموعة من الخطوات البسیطة، تسمى </a:t>
            </a:r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Mapping</a:t>
            </a:r>
            <a:r>
              <a:rPr lang="ar-SA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  <a:ea typeface="+mj-ea"/>
                <a:cs typeface="+mj-cs"/>
              </a:rPr>
              <a:t> .</a:t>
            </a:r>
          </a:p>
          <a:p>
            <a:pPr algn="just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078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148064" y="1268760"/>
            <a:ext cx="3610744" cy="69671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457200" indent="-457200" algn="r">
              <a:buFont typeface="Wingdings" pitchFamily="2" charset="2"/>
              <a:buChar char="v"/>
            </a:pPr>
            <a:r>
              <a:rPr lang="ar-SA" sz="32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Arial Unicode MS" pitchFamily="34" charset="-128"/>
                <a:cs typeface="Arial Unicode MS" pitchFamily="34" charset="-128"/>
              </a:rPr>
              <a:t>الخطوة الأولى :</a:t>
            </a:r>
            <a:endParaRPr lang="ar-SA" sz="3200" b="1" u="sng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988840"/>
            <a:ext cx="7995828" cy="4275856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r>
              <a:rPr lang="ar-SA" dirty="0"/>
              <a:t>	</a:t>
            </a:r>
            <a:endParaRPr lang="ar-SA" dirty="0" smtClean="0"/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r>
              <a:rPr lang="ar-SA" sz="2800" dirty="0" smtClean="0"/>
              <a:t>1- كل كيان </a:t>
            </a:r>
            <a:r>
              <a:rPr lang="ar-SA" sz="2800" dirty="0"/>
              <a:t>في </a:t>
            </a:r>
            <a:r>
              <a:rPr lang="ar-SA" sz="2800" dirty="0" smtClean="0"/>
              <a:t>نموذج </a:t>
            </a:r>
            <a:r>
              <a:rPr lang="en-US" sz="2800" dirty="0" smtClean="0"/>
              <a:t>ERD</a:t>
            </a:r>
            <a:r>
              <a:rPr lang="ar-SA" sz="2800" dirty="0" smtClean="0"/>
              <a:t> </a:t>
            </a:r>
            <a:r>
              <a:rPr lang="ar-SA" sz="2800" dirty="0"/>
              <a:t>يتحول إلى </a:t>
            </a:r>
            <a:r>
              <a:rPr lang="ar-SA" sz="2800" dirty="0" smtClean="0"/>
              <a:t>جدول ، </a:t>
            </a:r>
            <a:r>
              <a:rPr lang="ar-SA" sz="2800" dirty="0"/>
              <a:t>ويكون اسم الجدول بنفس اسم </a:t>
            </a:r>
            <a:r>
              <a:rPr lang="ar-SA" sz="2800" dirty="0" smtClean="0"/>
              <a:t>الكيان . </a:t>
            </a:r>
            <a:endParaRPr lang="ar-SA" sz="2800" dirty="0"/>
          </a:p>
          <a:p>
            <a:pPr>
              <a:lnSpc>
                <a:spcPct val="150000"/>
              </a:lnSpc>
              <a:buNone/>
            </a:pPr>
            <a:r>
              <a:rPr lang="ar-SA" sz="2800" dirty="0"/>
              <a:t>2- خصائص الكيان تصبح هي حقول الجدول أي عناوين أعمدته </a:t>
            </a:r>
            <a:r>
              <a:rPr lang="ar-SA" sz="2800" dirty="0" smtClean="0"/>
              <a:t>،</a:t>
            </a:r>
          </a:p>
          <a:p>
            <a:pPr>
              <a:lnSpc>
                <a:spcPct val="150000"/>
              </a:lnSpc>
              <a:buNone/>
            </a:pPr>
            <a:r>
              <a:rPr lang="ar-SA" sz="2800" dirty="0" smtClean="0"/>
              <a:t>ولا </a:t>
            </a:r>
            <a:r>
              <a:rPr lang="ar-SA" sz="2800" dirty="0" smtClean="0"/>
              <a:t>ننسى </a:t>
            </a:r>
            <a:r>
              <a:rPr lang="ar-SA" sz="2800" dirty="0"/>
              <a:t>أن نضع خطاً تحت المفتاح الأساسي </a:t>
            </a:r>
            <a:r>
              <a:rPr lang="ar-SA" sz="2800" dirty="0" smtClean="0"/>
              <a:t> .</a:t>
            </a:r>
          </a:p>
          <a:p>
            <a:pPr>
              <a:lnSpc>
                <a:spcPct val="150000"/>
              </a:lnSpc>
              <a:buNone/>
            </a:pPr>
            <a:r>
              <a:rPr lang="ar-SA" sz="2800" dirty="0" smtClean="0">
                <a:solidFill>
                  <a:srgbClr val="C00000"/>
                </a:solidFill>
              </a:rPr>
              <a:t>نضع </a:t>
            </a:r>
            <a:r>
              <a:rPr lang="ar-SA" sz="2800" dirty="0">
                <a:solidFill>
                  <a:srgbClr val="C00000"/>
                </a:solidFill>
              </a:rPr>
              <a:t>اسم الجدول ثم </a:t>
            </a:r>
            <a:r>
              <a:rPr lang="ar-SA" sz="2800" dirty="0" smtClean="0">
                <a:solidFill>
                  <a:srgbClr val="C00000"/>
                </a:solidFill>
              </a:rPr>
              <a:t>أسماء الحقول </a:t>
            </a:r>
            <a:r>
              <a:rPr lang="ar-SA" sz="2800" dirty="0">
                <a:solidFill>
                  <a:srgbClr val="C00000"/>
                </a:solidFill>
              </a:rPr>
              <a:t>بين </a:t>
            </a:r>
            <a:r>
              <a:rPr lang="ar-SA" sz="2800" dirty="0" smtClean="0">
                <a:solidFill>
                  <a:srgbClr val="C00000"/>
                </a:solidFill>
              </a:rPr>
              <a:t>قوسين </a:t>
            </a:r>
            <a:r>
              <a:rPr lang="ar-SA" sz="2800" dirty="0" smtClean="0">
                <a:solidFill>
                  <a:srgbClr val="C00000"/>
                </a:solidFill>
              </a:rPr>
              <a:t>كالتالي :</a:t>
            </a:r>
            <a:endParaRPr lang="ar-SA" sz="2800" dirty="0"/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r>
              <a:rPr lang="ar-SA" sz="2800" dirty="0" smtClean="0"/>
              <a:t>    اسم الكيان (صفة 1 </a:t>
            </a:r>
            <a:r>
              <a:rPr lang="ar-SA" sz="2800" dirty="0"/>
              <a:t>, </a:t>
            </a:r>
            <a:r>
              <a:rPr lang="ar-SA" sz="2800" u="sng" dirty="0" smtClean="0">
                <a:solidFill>
                  <a:schemeClr val="accent1"/>
                </a:solidFill>
              </a:rPr>
              <a:t>صفة 2 مفتاح رئيسي </a:t>
            </a:r>
            <a:r>
              <a:rPr lang="ar-SA" sz="2800" dirty="0"/>
              <a:t>، </a:t>
            </a:r>
            <a:r>
              <a:rPr lang="ar-SA" sz="2800" dirty="0" smtClean="0"/>
              <a:t>صفة 3 ، ... )</a:t>
            </a:r>
            <a:endParaRPr lang="ar-SA" sz="2800" dirty="0"/>
          </a:p>
          <a:p>
            <a:pPr marL="0" lvl="1" indent="0" algn="just">
              <a:spcBef>
                <a:spcPts val="580"/>
              </a:spcBef>
              <a:buClr>
                <a:schemeClr val="accent1"/>
              </a:buClr>
              <a:buNone/>
            </a:pPr>
            <a:endParaRPr lang="ar-SA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512" y="404664"/>
            <a:ext cx="8784976" cy="64807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ar-S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التحويل من مخطط الكيان و العلاقة الرابطة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ERD</a:t>
            </a:r>
            <a:r>
              <a:rPr lang="ar-S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  إلى جداول :</a:t>
            </a:r>
            <a:endParaRPr lang="ar-S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47248" cy="1143000"/>
          </a:xfrm>
        </p:spPr>
        <p:txBody>
          <a:bodyPr>
            <a:normAutofit/>
          </a:bodyPr>
          <a:lstStyle/>
          <a:p>
            <a:pPr algn="r"/>
            <a:r>
              <a:rPr lang="ar-SA" sz="2400" b="1" u="sng" dirty="0" smtClean="0"/>
              <a:t>مثال : حولي نموذج الكيان والعلاقة الرابطة التالي إلى جداول:</a:t>
            </a:r>
            <a:endParaRPr lang="ar-SA" sz="2400" b="1" u="sng" dirty="0"/>
          </a:p>
        </p:txBody>
      </p:sp>
      <p:sp>
        <p:nvSpPr>
          <p:cNvPr id="3" name="مستطيل 2"/>
          <p:cNvSpPr/>
          <p:nvPr/>
        </p:nvSpPr>
        <p:spPr>
          <a:xfrm>
            <a:off x="1255167" y="4869160"/>
            <a:ext cx="69527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ar-SA" sz="2800" dirty="0" smtClean="0">
                <a:solidFill>
                  <a:schemeClr val="accent1"/>
                </a:solidFill>
                <a:latin typeface="+mn-lt"/>
                <a:cs typeface="+mn-cs"/>
              </a:rPr>
              <a:t>أولا : </a:t>
            </a:r>
          </a:p>
          <a:p>
            <a:pPr>
              <a:buNone/>
            </a:pPr>
            <a:r>
              <a:rPr lang="ar-SA" sz="2800" dirty="0" smtClean="0">
                <a:solidFill>
                  <a:schemeClr val="accent1"/>
                </a:solidFill>
                <a:latin typeface="+mn-lt"/>
                <a:cs typeface="+mn-cs"/>
              </a:rPr>
              <a:t>المدير</a:t>
            </a:r>
            <a:r>
              <a:rPr lang="ar-SA" sz="2800" dirty="0" smtClean="0">
                <a:latin typeface="+mn-lt"/>
                <a:cs typeface="+mn-cs"/>
              </a:rPr>
              <a:t>(</a:t>
            </a:r>
            <a:r>
              <a:rPr lang="ar-SA" sz="2800" u="sng" dirty="0" smtClean="0">
                <a:solidFill>
                  <a:srgbClr val="C00000"/>
                </a:solidFill>
                <a:latin typeface="+mn-lt"/>
                <a:cs typeface="+mn-cs"/>
              </a:rPr>
              <a:t>رقم المدير </a:t>
            </a:r>
            <a:r>
              <a:rPr lang="ar-SA" sz="2800" dirty="0" smtClean="0">
                <a:solidFill>
                  <a:srgbClr val="C00000"/>
                </a:solidFill>
                <a:latin typeface="+mn-lt"/>
                <a:cs typeface="+mn-cs"/>
              </a:rPr>
              <a:t>, الاسم</a:t>
            </a:r>
            <a:r>
              <a:rPr lang="ar-SA" sz="2800" dirty="0" smtClean="0">
                <a:latin typeface="+mn-lt"/>
                <a:cs typeface="+mn-cs"/>
              </a:rPr>
              <a:t>)</a:t>
            </a:r>
          </a:p>
          <a:p>
            <a:pPr>
              <a:buNone/>
            </a:pPr>
            <a:r>
              <a:rPr lang="ar-SA" sz="2800" dirty="0" smtClean="0">
                <a:solidFill>
                  <a:schemeClr val="accent1"/>
                </a:solidFill>
                <a:latin typeface="+mn-lt"/>
                <a:cs typeface="+mn-cs"/>
              </a:rPr>
              <a:t>القسم </a:t>
            </a:r>
            <a:r>
              <a:rPr lang="ar-SA" sz="2800" dirty="0">
                <a:latin typeface="+mn-lt"/>
                <a:cs typeface="+mn-cs"/>
              </a:rPr>
              <a:t>(</a:t>
            </a:r>
            <a:r>
              <a:rPr lang="ar-SA" sz="2800" u="sng" dirty="0">
                <a:solidFill>
                  <a:srgbClr val="C00000"/>
                </a:solidFill>
                <a:latin typeface="+mn-lt"/>
                <a:cs typeface="+mn-cs"/>
              </a:rPr>
              <a:t>رقم القسم </a:t>
            </a:r>
            <a:r>
              <a:rPr lang="ar-SA" sz="2800" dirty="0">
                <a:solidFill>
                  <a:srgbClr val="C00000"/>
                </a:solidFill>
                <a:latin typeface="+mn-lt"/>
                <a:cs typeface="+mn-cs"/>
              </a:rPr>
              <a:t>, اسم القسم</a:t>
            </a:r>
            <a:r>
              <a:rPr lang="ar-SA" sz="2800" dirty="0">
                <a:latin typeface="+mn-lt"/>
                <a:cs typeface="+mn-cs"/>
              </a:rPr>
              <a:t>)</a:t>
            </a:r>
          </a:p>
          <a:p>
            <a:pPr>
              <a:buNone/>
            </a:pPr>
            <a:endParaRPr lang="ar-SA" sz="2800" dirty="0">
              <a:latin typeface="+mn-lt"/>
              <a:cs typeface="+mn-cs"/>
            </a:endParaRPr>
          </a:p>
        </p:txBody>
      </p:sp>
      <p:grpSp>
        <p:nvGrpSpPr>
          <p:cNvPr id="16" name="Group 33"/>
          <p:cNvGrpSpPr/>
          <p:nvPr/>
        </p:nvGrpSpPr>
        <p:grpSpPr>
          <a:xfrm>
            <a:off x="827584" y="1548239"/>
            <a:ext cx="8064896" cy="2814657"/>
            <a:chOff x="714348" y="2651120"/>
            <a:chExt cx="6929486" cy="1706574"/>
          </a:xfrm>
          <a:solidFill>
            <a:schemeClr val="bg1"/>
          </a:solidFill>
        </p:grpSpPr>
        <p:grpSp>
          <p:nvGrpSpPr>
            <p:cNvPr id="19" name="Group 17"/>
            <p:cNvGrpSpPr/>
            <p:nvPr/>
          </p:nvGrpSpPr>
          <p:grpSpPr>
            <a:xfrm>
              <a:off x="1142976" y="2928934"/>
              <a:ext cx="6500858" cy="1428760"/>
              <a:chOff x="1142976" y="1857364"/>
              <a:chExt cx="6500858" cy="1428760"/>
            </a:xfrm>
            <a:grpFill/>
          </p:grpSpPr>
          <p:sp>
            <p:nvSpPr>
              <p:cNvPr id="37" name="Rectangle 3"/>
              <p:cNvSpPr/>
              <p:nvPr/>
            </p:nvSpPr>
            <p:spPr>
              <a:xfrm>
                <a:off x="5643570" y="2643182"/>
                <a:ext cx="1357322" cy="5000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المدير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11"/>
              <p:cNvCxnSpPr>
                <a:stCxn id="37" idx="1"/>
              </p:cNvCxnSpPr>
              <p:nvPr/>
            </p:nvCxnSpPr>
            <p:spPr>
              <a:xfrm flipH="1" flipV="1">
                <a:off x="4858554" y="2890914"/>
                <a:ext cx="785016" cy="230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owchart: Decision 12"/>
              <p:cNvSpPr/>
              <p:nvPr/>
            </p:nvSpPr>
            <p:spPr>
              <a:xfrm>
                <a:off x="3500430" y="2500306"/>
                <a:ext cx="1357322" cy="785818"/>
              </a:xfrm>
              <a:prstGeom prst="flowChartDecis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يرأس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13"/>
              <p:cNvSpPr/>
              <p:nvPr/>
            </p:nvSpPr>
            <p:spPr>
              <a:xfrm>
                <a:off x="1142976" y="2643182"/>
                <a:ext cx="1357322" cy="5000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القسم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14"/>
              <p:cNvCxnSpPr>
                <a:endCxn id="40" idx="3"/>
              </p:cNvCxnSpPr>
              <p:nvPr/>
            </p:nvCxnSpPr>
            <p:spPr>
              <a:xfrm flipH="1" flipV="1">
                <a:off x="2500298" y="2893215"/>
                <a:ext cx="1000132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16"/>
              <p:cNvSpPr/>
              <p:nvPr/>
            </p:nvSpPr>
            <p:spPr>
              <a:xfrm>
                <a:off x="6286512" y="1857364"/>
                <a:ext cx="1357322" cy="50006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u="sng" dirty="0" smtClean="0">
                    <a:solidFill>
                      <a:schemeClr val="tx1"/>
                    </a:solidFill>
                  </a:rPr>
                  <a:t>رقم المدير</a:t>
                </a:r>
                <a:endParaRPr lang="ar-SA" b="1" u="sn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Oval 20"/>
            <p:cNvSpPr/>
            <p:nvPr/>
          </p:nvSpPr>
          <p:spPr>
            <a:xfrm>
              <a:off x="5000628" y="2928934"/>
              <a:ext cx="1071570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dirty="0" smtClean="0">
                  <a:solidFill>
                    <a:schemeClr val="tx1"/>
                  </a:solidFill>
                </a:rPr>
                <a:t>الاسم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2"/>
            <p:cNvCxnSpPr>
              <a:stCxn id="42" idx="4"/>
            </p:cNvCxnSpPr>
            <p:nvPr/>
          </p:nvCxnSpPr>
          <p:spPr>
            <a:xfrm flipH="1">
              <a:off x="6786578" y="3429000"/>
              <a:ext cx="178595" cy="28575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4"/>
            <p:cNvCxnSpPr>
              <a:stCxn id="20" idx="4"/>
            </p:cNvCxnSpPr>
            <p:nvPr/>
          </p:nvCxnSpPr>
          <p:spPr>
            <a:xfrm>
              <a:off x="5536413" y="3429000"/>
              <a:ext cx="372005" cy="28575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5"/>
            <p:cNvSpPr/>
            <p:nvPr/>
          </p:nvSpPr>
          <p:spPr>
            <a:xfrm>
              <a:off x="714348" y="2770183"/>
              <a:ext cx="1285884" cy="51594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dirty="0" smtClean="0">
                  <a:solidFill>
                    <a:schemeClr val="tx1"/>
                  </a:solidFill>
                </a:rPr>
                <a:t>اسم القسم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6"/>
            <p:cNvSpPr/>
            <p:nvPr/>
          </p:nvSpPr>
          <p:spPr>
            <a:xfrm>
              <a:off x="2071670" y="2651120"/>
              <a:ext cx="1285884" cy="56356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u="sng" dirty="0" smtClean="0">
                  <a:solidFill>
                    <a:schemeClr val="tx1"/>
                  </a:solidFill>
                </a:rPr>
                <a:t>رقم القسم</a:t>
              </a:r>
              <a:endParaRPr lang="ar-SA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28"/>
            <p:cNvCxnSpPr>
              <a:stCxn id="30" idx="4"/>
              <a:endCxn id="40" idx="0"/>
            </p:cNvCxnSpPr>
            <p:nvPr/>
          </p:nvCxnSpPr>
          <p:spPr>
            <a:xfrm flipH="1">
              <a:off x="1821637" y="3214687"/>
              <a:ext cx="892975" cy="50006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0"/>
            <p:cNvCxnSpPr>
              <a:endCxn id="40" idx="0"/>
            </p:cNvCxnSpPr>
            <p:nvPr/>
          </p:nvCxnSpPr>
          <p:spPr>
            <a:xfrm>
              <a:off x="1500165" y="3286124"/>
              <a:ext cx="321471" cy="42862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1"/>
            <p:cNvSpPr txBox="1"/>
            <p:nvPr/>
          </p:nvSpPr>
          <p:spPr>
            <a:xfrm>
              <a:off x="5050107" y="3643313"/>
              <a:ext cx="266634" cy="205184"/>
            </a:xfrm>
            <a:prstGeom prst="rect">
              <a:avLst/>
            </a:prstGeom>
            <a:grpFill/>
          </p:spPr>
          <p:txBody>
            <a:bodyPr wrap="none" rtlCol="1">
              <a:spAutoFit/>
            </a:bodyPr>
            <a:lstStyle/>
            <a:p>
              <a:r>
                <a:rPr lang="ar-SA" b="1" dirty="0" smtClean="0"/>
                <a:t>1</a:t>
              </a:r>
              <a:endParaRPr lang="ar-SA" b="1" dirty="0"/>
            </a:p>
          </p:txBody>
        </p:sp>
        <p:sp>
          <p:nvSpPr>
            <p:cNvPr id="36" name="TextBox 32"/>
            <p:cNvSpPr txBox="1"/>
            <p:nvPr/>
          </p:nvSpPr>
          <p:spPr>
            <a:xfrm>
              <a:off x="2835530" y="3571875"/>
              <a:ext cx="266634" cy="205184"/>
            </a:xfrm>
            <a:prstGeom prst="rect">
              <a:avLst/>
            </a:prstGeom>
            <a:grpFill/>
          </p:spPr>
          <p:txBody>
            <a:bodyPr wrap="none" rtlCol="1">
              <a:spAutoFit/>
            </a:bodyPr>
            <a:lstStyle/>
            <a:p>
              <a:r>
                <a:rPr lang="ar-SA" b="1" dirty="0" smtClean="0"/>
                <a:t>1</a:t>
              </a:r>
              <a:endParaRPr lang="ar-S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45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196752"/>
            <a:ext cx="820891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ar-SA" sz="32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Arial Unicode MS" pitchFamily="34" charset="-128"/>
                <a:cs typeface="Arial Unicode MS" pitchFamily="34" charset="-128"/>
              </a:rPr>
              <a:t>الخطوة الثانية : </a:t>
            </a:r>
            <a:endParaRPr lang="ar-SA" sz="3200" b="1" u="sng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</a:pPr>
            <a:r>
              <a:rPr lang="ar-SA" sz="2800" dirty="0" smtClean="0">
                <a:latin typeface="+mn-lt"/>
                <a:cs typeface="+mn-cs"/>
              </a:rPr>
              <a:t>الربط </a:t>
            </a:r>
            <a:r>
              <a:rPr lang="ar-SA" sz="2800" dirty="0">
                <a:latin typeface="+mn-lt"/>
                <a:cs typeface="+mn-cs"/>
              </a:rPr>
              <a:t>بين هذه </a:t>
            </a:r>
            <a:r>
              <a:rPr lang="ar-SA" sz="2800" dirty="0" smtClean="0">
                <a:latin typeface="+mn-lt"/>
                <a:cs typeface="+mn-cs"/>
              </a:rPr>
              <a:t>الجداول عن طريق المفاتيح </a:t>
            </a:r>
            <a:r>
              <a:rPr lang="ar-SA" sz="2800" dirty="0">
                <a:latin typeface="+mn-lt"/>
                <a:cs typeface="+mn-cs"/>
              </a:rPr>
              <a:t>ويكون ذلك </a:t>
            </a:r>
            <a:r>
              <a:rPr lang="ar-SA" sz="2800" dirty="0" smtClean="0">
                <a:latin typeface="+mn-lt"/>
                <a:cs typeface="+mn-cs"/>
              </a:rPr>
              <a:t>حسب </a:t>
            </a:r>
            <a:r>
              <a:rPr lang="ar-SA" sz="2800" dirty="0" smtClean="0">
                <a:latin typeface="+mn-lt"/>
                <a:cs typeface="+mn-cs"/>
              </a:rPr>
              <a:t>العلاقات </a:t>
            </a:r>
            <a:r>
              <a:rPr lang="ar-SA" sz="2800" dirty="0" smtClean="0">
                <a:latin typeface="+mn-lt"/>
                <a:cs typeface="+mn-cs"/>
              </a:rPr>
              <a:t>: </a:t>
            </a:r>
          </a:p>
          <a:p>
            <a:pPr>
              <a:lnSpc>
                <a:spcPct val="150000"/>
              </a:lnSpc>
            </a:pPr>
            <a:endParaRPr lang="ar-SA" sz="1000" dirty="0">
              <a:latin typeface="+mn-lt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u="sng" dirty="0" smtClean="0">
                <a:solidFill>
                  <a:srgbClr val="C00000"/>
                </a:solidFill>
                <a:latin typeface="+mn-lt"/>
                <a:cs typeface="+mn-cs"/>
              </a:rPr>
              <a:t>الحالة </a:t>
            </a:r>
            <a:r>
              <a:rPr lang="ar-SA" sz="2800" u="sng" dirty="0">
                <a:solidFill>
                  <a:srgbClr val="C00000"/>
                </a:solidFill>
                <a:latin typeface="+mn-lt"/>
                <a:cs typeface="+mn-cs"/>
              </a:rPr>
              <a:t>الأولى </a:t>
            </a:r>
            <a:r>
              <a:rPr lang="ar-SA" sz="2800" u="sng" dirty="0" smtClean="0">
                <a:solidFill>
                  <a:srgbClr val="C00000"/>
                </a:solidFill>
                <a:latin typeface="+mn-lt"/>
                <a:cs typeface="+mn-cs"/>
              </a:rPr>
              <a:t>عندما </a:t>
            </a:r>
            <a:r>
              <a:rPr lang="ar-SA" sz="2800" u="sng" dirty="0">
                <a:solidFill>
                  <a:srgbClr val="C00000"/>
                </a:solidFill>
                <a:latin typeface="+mn-lt"/>
                <a:cs typeface="+mn-cs"/>
              </a:rPr>
              <a:t>تكون العلاقة بين الكيانين هي واحد إلى </a:t>
            </a:r>
            <a:r>
              <a:rPr lang="ar-SA" sz="2800" u="sng" dirty="0" smtClean="0">
                <a:solidFill>
                  <a:srgbClr val="C00000"/>
                </a:solidFill>
                <a:latin typeface="+mn-lt"/>
                <a:cs typeface="+mn-cs"/>
              </a:rPr>
              <a:t>واحد : </a:t>
            </a:r>
            <a:r>
              <a:rPr lang="ar-SA" sz="2800" dirty="0" smtClean="0">
                <a:latin typeface="+mn-lt"/>
                <a:cs typeface="+mn-cs"/>
              </a:rPr>
              <a:t>فأننا عند </a:t>
            </a:r>
            <a:r>
              <a:rPr lang="ar-SA" sz="2800" dirty="0">
                <a:latin typeface="+mn-lt"/>
                <a:cs typeface="+mn-cs"/>
              </a:rPr>
              <a:t>تحويلها  </a:t>
            </a:r>
            <a:r>
              <a:rPr lang="ar-SA" sz="2800" dirty="0" smtClean="0">
                <a:latin typeface="+mn-lt"/>
                <a:cs typeface="+mn-cs"/>
              </a:rPr>
              <a:t>إلى </a:t>
            </a:r>
            <a:r>
              <a:rPr lang="ar-SA" sz="2800" dirty="0">
                <a:latin typeface="+mn-lt"/>
                <a:cs typeface="+mn-cs"/>
              </a:rPr>
              <a:t>جداول فإن </a:t>
            </a:r>
            <a:r>
              <a:rPr lang="ar-SA" sz="2800" dirty="0">
                <a:solidFill>
                  <a:schemeClr val="accent1"/>
                </a:solidFill>
                <a:latin typeface="+mn-lt"/>
                <a:cs typeface="+mn-cs"/>
              </a:rPr>
              <a:t>المفتاح الأساسي </a:t>
            </a:r>
            <a:r>
              <a:rPr lang="ar-SA" sz="2800" u="sng" dirty="0">
                <a:solidFill>
                  <a:schemeClr val="accent1"/>
                </a:solidFill>
                <a:latin typeface="+mn-lt"/>
                <a:cs typeface="+mn-cs"/>
              </a:rPr>
              <a:t>لأحد الجدولين </a:t>
            </a:r>
            <a:r>
              <a:rPr lang="ar-SA" sz="2800" dirty="0">
                <a:solidFill>
                  <a:schemeClr val="accent1"/>
                </a:solidFill>
                <a:latin typeface="+mn-lt"/>
                <a:cs typeface="+mn-cs"/>
              </a:rPr>
              <a:t>يظهر كحقل إضافي عند الجدول </a:t>
            </a:r>
            <a:r>
              <a:rPr lang="ar-SA" sz="2800" dirty="0" smtClean="0">
                <a:solidFill>
                  <a:schemeClr val="accent1"/>
                </a:solidFill>
                <a:latin typeface="+mn-lt"/>
                <a:cs typeface="+mn-cs"/>
              </a:rPr>
              <a:t>الآخر </a:t>
            </a:r>
            <a:r>
              <a:rPr lang="ar-SA" sz="2800" dirty="0" smtClean="0">
                <a:latin typeface="+mn-lt"/>
                <a:cs typeface="+mn-cs"/>
              </a:rPr>
              <a:t>– تحديد المفتاح </a:t>
            </a:r>
            <a:r>
              <a:rPr lang="ar-SA" sz="2800" dirty="0">
                <a:latin typeface="+mn-lt"/>
                <a:cs typeface="+mn-cs"/>
              </a:rPr>
              <a:t>ا</a:t>
            </a:r>
            <a:r>
              <a:rPr lang="ar-SA" sz="2800" dirty="0" smtClean="0">
                <a:latin typeface="+mn-lt"/>
                <a:cs typeface="+mn-cs"/>
              </a:rPr>
              <a:t>ختياري-</a:t>
            </a:r>
          </a:p>
          <a:p>
            <a:pPr>
              <a:lnSpc>
                <a:spcPct val="150000"/>
              </a:lnSpc>
            </a:pPr>
            <a:r>
              <a:rPr lang="ar-SA" sz="2800" dirty="0" smtClean="0">
                <a:solidFill>
                  <a:schemeClr val="accent1"/>
                </a:solidFill>
                <a:latin typeface="+mn-lt"/>
                <a:cs typeface="+mn-cs"/>
              </a:rPr>
              <a:t> </a:t>
            </a:r>
            <a:r>
              <a:rPr lang="ar-SA" sz="2800" dirty="0" smtClean="0">
                <a:latin typeface="+mn-lt"/>
                <a:cs typeface="+mn-cs"/>
              </a:rPr>
              <a:t>، ويسمى </a:t>
            </a:r>
            <a:r>
              <a:rPr lang="ar-SA" sz="2800" dirty="0">
                <a:solidFill>
                  <a:schemeClr val="accent1"/>
                </a:solidFill>
                <a:latin typeface="+mn-lt"/>
                <a:cs typeface="+mn-cs"/>
              </a:rPr>
              <a:t>مفتاح أجنبي </a:t>
            </a:r>
            <a:r>
              <a:rPr lang="ar-SA" sz="2800" dirty="0">
                <a:latin typeface="+mn-lt"/>
                <a:cs typeface="+mn-cs"/>
              </a:rPr>
              <a:t>لأنه مفتاح أساسي لجدول وظهر في جدول آخر ونضع تحته خط </a:t>
            </a:r>
            <a:r>
              <a:rPr lang="ar-SA" sz="2800" dirty="0" smtClean="0">
                <a:latin typeface="+mn-lt"/>
                <a:cs typeface="+mn-cs"/>
              </a:rPr>
              <a:t>متقطع </a:t>
            </a:r>
            <a:r>
              <a:rPr lang="ar-SA" sz="2800" dirty="0" smtClean="0">
                <a:latin typeface="+mn-lt"/>
                <a:cs typeface="+mn-cs"/>
              </a:rPr>
              <a:t>.</a:t>
            </a:r>
            <a:endParaRPr lang="ar-SA" sz="2800" dirty="0">
              <a:latin typeface="+mn-lt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512" y="158071"/>
            <a:ext cx="8784976" cy="64807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ar-S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التحويل من مخطط الكيان و العلاقة الرابطة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ERD</a:t>
            </a:r>
            <a:r>
              <a:rPr lang="ar-SA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  إلى جداول :</a:t>
            </a:r>
            <a:endParaRPr lang="ar-S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47248" cy="1143000"/>
          </a:xfrm>
        </p:spPr>
        <p:txBody>
          <a:bodyPr>
            <a:normAutofit/>
          </a:bodyPr>
          <a:lstStyle/>
          <a:p>
            <a:pPr algn="r"/>
            <a:r>
              <a:rPr lang="ar-SA" sz="2400" b="1" u="sng" dirty="0" smtClean="0"/>
              <a:t>مثال : حولي نموذج الكيان والعلاقة الرابطة التالي إلى جداول:</a:t>
            </a:r>
            <a:endParaRPr lang="ar-SA" sz="2400" b="1" u="sng" dirty="0"/>
          </a:p>
        </p:txBody>
      </p:sp>
      <p:sp>
        <p:nvSpPr>
          <p:cNvPr id="3" name="مستطيل 2"/>
          <p:cNvSpPr/>
          <p:nvPr/>
        </p:nvSpPr>
        <p:spPr>
          <a:xfrm>
            <a:off x="1255167" y="4869160"/>
            <a:ext cx="69527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ar-SA" sz="2800" dirty="0" smtClean="0">
                <a:solidFill>
                  <a:schemeClr val="accent1"/>
                </a:solidFill>
                <a:latin typeface="+mn-lt"/>
                <a:cs typeface="+mn-cs"/>
              </a:rPr>
              <a:t>أولا : </a:t>
            </a:r>
          </a:p>
          <a:p>
            <a:pPr>
              <a:buNone/>
            </a:pPr>
            <a:r>
              <a:rPr lang="ar-SA" sz="2800" dirty="0" smtClean="0">
                <a:solidFill>
                  <a:schemeClr val="accent1"/>
                </a:solidFill>
                <a:latin typeface="+mn-lt"/>
                <a:cs typeface="+mn-cs"/>
              </a:rPr>
              <a:t>المدير</a:t>
            </a:r>
            <a:r>
              <a:rPr lang="ar-SA" sz="2800" dirty="0" smtClean="0">
                <a:latin typeface="+mn-lt"/>
                <a:cs typeface="+mn-cs"/>
              </a:rPr>
              <a:t>(</a:t>
            </a:r>
            <a:r>
              <a:rPr lang="ar-SA" sz="2800" u="sng" dirty="0" smtClean="0">
                <a:solidFill>
                  <a:srgbClr val="C00000"/>
                </a:solidFill>
                <a:latin typeface="+mn-lt"/>
                <a:cs typeface="+mn-cs"/>
              </a:rPr>
              <a:t>رقم المدير </a:t>
            </a:r>
            <a:r>
              <a:rPr lang="ar-SA" sz="2800" dirty="0" smtClean="0">
                <a:solidFill>
                  <a:srgbClr val="C00000"/>
                </a:solidFill>
                <a:latin typeface="+mn-lt"/>
                <a:cs typeface="+mn-cs"/>
              </a:rPr>
              <a:t>, الاسم</a:t>
            </a:r>
            <a:r>
              <a:rPr lang="ar-SA" sz="2800" dirty="0" smtClean="0">
                <a:latin typeface="+mn-lt"/>
                <a:cs typeface="+mn-cs"/>
              </a:rPr>
              <a:t>)</a:t>
            </a:r>
          </a:p>
          <a:p>
            <a:pPr>
              <a:buNone/>
            </a:pPr>
            <a:r>
              <a:rPr lang="ar-SA" sz="2800" dirty="0" smtClean="0">
                <a:solidFill>
                  <a:schemeClr val="accent1"/>
                </a:solidFill>
                <a:latin typeface="+mn-lt"/>
                <a:cs typeface="+mn-cs"/>
              </a:rPr>
              <a:t>القسم </a:t>
            </a:r>
            <a:r>
              <a:rPr lang="ar-SA" sz="2800" dirty="0">
                <a:latin typeface="+mn-lt"/>
                <a:cs typeface="+mn-cs"/>
              </a:rPr>
              <a:t>(</a:t>
            </a:r>
            <a:r>
              <a:rPr lang="ar-SA" sz="2800" u="sng" dirty="0">
                <a:solidFill>
                  <a:srgbClr val="C00000"/>
                </a:solidFill>
                <a:latin typeface="+mn-lt"/>
                <a:cs typeface="+mn-cs"/>
              </a:rPr>
              <a:t>رقم القسم </a:t>
            </a:r>
            <a:r>
              <a:rPr lang="ar-SA" sz="2800" dirty="0">
                <a:solidFill>
                  <a:srgbClr val="C00000"/>
                </a:solidFill>
                <a:latin typeface="+mn-lt"/>
                <a:cs typeface="+mn-cs"/>
              </a:rPr>
              <a:t>, اسم القسم</a:t>
            </a:r>
            <a:r>
              <a:rPr lang="ar-SA" sz="2800" dirty="0">
                <a:latin typeface="+mn-lt"/>
                <a:cs typeface="+mn-cs"/>
              </a:rPr>
              <a:t>)</a:t>
            </a:r>
          </a:p>
          <a:p>
            <a:pPr>
              <a:buNone/>
            </a:pPr>
            <a:endParaRPr lang="ar-SA" sz="2800" dirty="0">
              <a:latin typeface="+mn-lt"/>
              <a:cs typeface="+mn-cs"/>
            </a:endParaRPr>
          </a:p>
        </p:txBody>
      </p:sp>
      <p:grpSp>
        <p:nvGrpSpPr>
          <p:cNvPr id="16" name="Group 33"/>
          <p:cNvGrpSpPr/>
          <p:nvPr/>
        </p:nvGrpSpPr>
        <p:grpSpPr>
          <a:xfrm>
            <a:off x="827584" y="1548239"/>
            <a:ext cx="8064896" cy="2814657"/>
            <a:chOff x="714348" y="2651120"/>
            <a:chExt cx="6929486" cy="1706574"/>
          </a:xfrm>
          <a:solidFill>
            <a:schemeClr val="bg1"/>
          </a:solidFill>
        </p:grpSpPr>
        <p:grpSp>
          <p:nvGrpSpPr>
            <p:cNvPr id="19" name="Group 17"/>
            <p:cNvGrpSpPr/>
            <p:nvPr/>
          </p:nvGrpSpPr>
          <p:grpSpPr>
            <a:xfrm>
              <a:off x="1142976" y="2928934"/>
              <a:ext cx="6500858" cy="1428760"/>
              <a:chOff x="1142976" y="1857364"/>
              <a:chExt cx="6500858" cy="1428760"/>
            </a:xfrm>
            <a:grpFill/>
          </p:grpSpPr>
          <p:sp>
            <p:nvSpPr>
              <p:cNvPr id="37" name="Rectangle 3"/>
              <p:cNvSpPr/>
              <p:nvPr/>
            </p:nvSpPr>
            <p:spPr>
              <a:xfrm>
                <a:off x="5643570" y="2643182"/>
                <a:ext cx="1357322" cy="5000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المدير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11"/>
              <p:cNvCxnSpPr>
                <a:stCxn id="37" idx="1"/>
              </p:cNvCxnSpPr>
              <p:nvPr/>
            </p:nvCxnSpPr>
            <p:spPr>
              <a:xfrm flipH="1" flipV="1">
                <a:off x="4858554" y="2890914"/>
                <a:ext cx="785016" cy="2301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owchart: Decision 12"/>
              <p:cNvSpPr/>
              <p:nvPr/>
            </p:nvSpPr>
            <p:spPr>
              <a:xfrm>
                <a:off x="3500430" y="2500306"/>
                <a:ext cx="1357322" cy="785818"/>
              </a:xfrm>
              <a:prstGeom prst="flowChartDecis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يرأس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13"/>
              <p:cNvSpPr/>
              <p:nvPr/>
            </p:nvSpPr>
            <p:spPr>
              <a:xfrm>
                <a:off x="1142976" y="2643182"/>
                <a:ext cx="1357322" cy="50006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dirty="0" smtClean="0">
                    <a:solidFill>
                      <a:schemeClr val="tx1"/>
                    </a:solidFill>
                  </a:rPr>
                  <a:t>القسم</a:t>
                </a:r>
                <a:endParaRPr lang="ar-SA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Connector 14"/>
              <p:cNvCxnSpPr>
                <a:endCxn id="40" idx="3"/>
              </p:cNvCxnSpPr>
              <p:nvPr/>
            </p:nvCxnSpPr>
            <p:spPr>
              <a:xfrm flipH="1" flipV="1">
                <a:off x="2500298" y="2893215"/>
                <a:ext cx="1000132" cy="158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16"/>
              <p:cNvSpPr/>
              <p:nvPr/>
            </p:nvSpPr>
            <p:spPr>
              <a:xfrm>
                <a:off x="6286512" y="1857364"/>
                <a:ext cx="1357322" cy="50006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SA" b="1" u="sng" dirty="0" smtClean="0">
                    <a:solidFill>
                      <a:schemeClr val="tx1"/>
                    </a:solidFill>
                  </a:rPr>
                  <a:t>رقم المدير</a:t>
                </a:r>
                <a:endParaRPr lang="ar-SA" b="1" u="sng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Oval 20"/>
            <p:cNvSpPr/>
            <p:nvPr/>
          </p:nvSpPr>
          <p:spPr>
            <a:xfrm>
              <a:off x="5000628" y="2928934"/>
              <a:ext cx="1071570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dirty="0" smtClean="0">
                  <a:solidFill>
                    <a:schemeClr val="tx1"/>
                  </a:solidFill>
                </a:rPr>
                <a:t>الاسم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2"/>
            <p:cNvCxnSpPr>
              <a:stCxn id="42" idx="4"/>
            </p:cNvCxnSpPr>
            <p:nvPr/>
          </p:nvCxnSpPr>
          <p:spPr>
            <a:xfrm flipH="1">
              <a:off x="6786578" y="3429000"/>
              <a:ext cx="178595" cy="28575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4"/>
            <p:cNvCxnSpPr>
              <a:stCxn id="20" idx="4"/>
            </p:cNvCxnSpPr>
            <p:nvPr/>
          </p:nvCxnSpPr>
          <p:spPr>
            <a:xfrm>
              <a:off x="5536413" y="3429000"/>
              <a:ext cx="372005" cy="28575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5"/>
            <p:cNvSpPr/>
            <p:nvPr/>
          </p:nvSpPr>
          <p:spPr>
            <a:xfrm>
              <a:off x="714348" y="2770183"/>
              <a:ext cx="1285884" cy="51594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dirty="0" smtClean="0">
                  <a:solidFill>
                    <a:schemeClr val="tx1"/>
                  </a:solidFill>
                </a:rPr>
                <a:t>اسم القسم</a:t>
              </a:r>
              <a:endParaRPr lang="ar-SA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6"/>
            <p:cNvSpPr/>
            <p:nvPr/>
          </p:nvSpPr>
          <p:spPr>
            <a:xfrm>
              <a:off x="2071670" y="2651120"/>
              <a:ext cx="1285884" cy="56356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b="1" u="sng" dirty="0" smtClean="0">
                  <a:solidFill>
                    <a:schemeClr val="tx1"/>
                  </a:solidFill>
                </a:rPr>
                <a:t>رقم القسم</a:t>
              </a:r>
              <a:endParaRPr lang="ar-SA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28"/>
            <p:cNvCxnSpPr>
              <a:stCxn id="30" idx="4"/>
              <a:endCxn id="40" idx="0"/>
            </p:cNvCxnSpPr>
            <p:nvPr/>
          </p:nvCxnSpPr>
          <p:spPr>
            <a:xfrm flipH="1">
              <a:off x="1821637" y="3214687"/>
              <a:ext cx="892975" cy="50006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0"/>
            <p:cNvCxnSpPr>
              <a:endCxn id="40" idx="0"/>
            </p:cNvCxnSpPr>
            <p:nvPr/>
          </p:nvCxnSpPr>
          <p:spPr>
            <a:xfrm>
              <a:off x="1500165" y="3286124"/>
              <a:ext cx="321471" cy="42862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1"/>
            <p:cNvSpPr txBox="1"/>
            <p:nvPr/>
          </p:nvSpPr>
          <p:spPr>
            <a:xfrm>
              <a:off x="5050107" y="3643313"/>
              <a:ext cx="266634" cy="205184"/>
            </a:xfrm>
            <a:prstGeom prst="rect">
              <a:avLst/>
            </a:prstGeom>
            <a:grpFill/>
          </p:spPr>
          <p:txBody>
            <a:bodyPr wrap="none" rtlCol="1">
              <a:spAutoFit/>
            </a:bodyPr>
            <a:lstStyle/>
            <a:p>
              <a:r>
                <a:rPr lang="ar-SA" b="1" dirty="0" smtClean="0"/>
                <a:t>1</a:t>
              </a:r>
              <a:endParaRPr lang="ar-SA" b="1" dirty="0"/>
            </a:p>
          </p:txBody>
        </p:sp>
        <p:sp>
          <p:nvSpPr>
            <p:cNvPr id="36" name="TextBox 32"/>
            <p:cNvSpPr txBox="1"/>
            <p:nvPr/>
          </p:nvSpPr>
          <p:spPr>
            <a:xfrm>
              <a:off x="2835530" y="3571875"/>
              <a:ext cx="266634" cy="205184"/>
            </a:xfrm>
            <a:prstGeom prst="rect">
              <a:avLst/>
            </a:prstGeom>
            <a:grpFill/>
          </p:spPr>
          <p:txBody>
            <a:bodyPr wrap="none" rtlCol="1">
              <a:spAutoFit/>
            </a:bodyPr>
            <a:lstStyle/>
            <a:p>
              <a:r>
                <a:rPr lang="ar-SA" b="1" dirty="0" smtClean="0"/>
                <a:t>1</a:t>
              </a:r>
              <a:endParaRPr lang="ar-S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0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24A8EF81518844905C9EE96F3BA77B" ma:contentTypeVersion="0" ma:contentTypeDescription="Create a new document." ma:contentTypeScope="" ma:versionID="8451154b3b9f472bdf091692708e30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E33DCD-1368-4E81-88CE-2BF1C0C20D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2E706F-4ED9-4193-91F6-9F0A309A4B5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0ECF95-5D3C-43DD-A5A7-243AF8EA90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1395</TotalTime>
  <Words>870</Words>
  <Application>Microsoft Office PowerPoint</Application>
  <PresentationFormat>عرض على الشاشة (3:4)‏</PresentationFormat>
  <Paragraphs>226</Paragraphs>
  <Slides>18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2</vt:i4>
      </vt:variant>
      <vt:variant>
        <vt:lpstr>عناوين الشرائح</vt:lpstr>
      </vt:variant>
      <vt:variant>
        <vt:i4>18</vt:i4>
      </vt:variant>
    </vt:vector>
  </HeadingPairs>
  <TitlesOfParts>
    <vt:vector size="20" baseType="lpstr">
      <vt:lpstr>Equity</vt:lpstr>
      <vt:lpstr>Office Theme</vt:lpstr>
      <vt:lpstr>عرض تقديمي في PowerPoint</vt:lpstr>
      <vt:lpstr>عرض تقديمي في PowerPoint</vt:lpstr>
      <vt:lpstr>خطوات بناء قواعد البيانات </vt:lpstr>
      <vt:lpstr>أنواع المفاتيح في الجداول</vt:lpstr>
      <vt:lpstr>عرض تقديمي في PowerPoint</vt:lpstr>
      <vt:lpstr>الخطوة الأولى :</vt:lpstr>
      <vt:lpstr>مثال : حولي نموذج الكيان والعلاقة الرابطة التالي إلى جداول:</vt:lpstr>
      <vt:lpstr>عرض تقديمي في PowerPoint</vt:lpstr>
      <vt:lpstr>مثال : حولي نموذج الكيان والعلاقة الرابطة التالي إلى جداول: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تطبيق</vt:lpstr>
      <vt:lpstr>عرض تقديمي في PowerPoint</vt:lpstr>
      <vt:lpstr>عرض تقديمي في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Marwa</dc:creator>
  <cp:lastModifiedBy>user</cp:lastModifiedBy>
  <cp:revision>168</cp:revision>
  <dcterms:created xsi:type="dcterms:W3CDTF">2010-02-27T14:27:27Z</dcterms:created>
  <dcterms:modified xsi:type="dcterms:W3CDTF">2015-02-19T07:01:15Z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0x010100D624A8EF81518844905C9EE96F3BA77B</vt:lpwstr>
  </property>
</Properties>
</file>