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0" r:id="rId1"/>
  </p:sldMasterIdLst>
  <p:notesMasterIdLst>
    <p:notesMasterId r:id="rId11"/>
  </p:notesMasterIdLst>
  <p:handoutMasterIdLst>
    <p:handoutMasterId r:id="rId12"/>
  </p:handoutMasterIdLst>
  <p:sldIdLst>
    <p:sldId id="257" r:id="rId2"/>
    <p:sldId id="264" r:id="rId3"/>
    <p:sldId id="265" r:id="rId4"/>
    <p:sldId id="258" r:id="rId5"/>
    <p:sldId id="259" r:id="rId6"/>
    <p:sldId id="260" r:id="rId7"/>
    <p:sldId id="261" r:id="rId8"/>
    <p:sldId id="262" r:id="rId9"/>
    <p:sldId id="263"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006" autoAdjust="0"/>
    <p:restoredTop sz="94660"/>
  </p:normalViewPr>
  <p:slideViewPr>
    <p:cSldViewPr snapToGrid="0">
      <p:cViewPr varScale="1">
        <p:scale>
          <a:sx n="77" d="100"/>
          <a:sy n="77" d="100"/>
        </p:scale>
        <p:origin x="336" y="54"/>
      </p:cViewPr>
      <p:guideLst/>
    </p:cSldViewPr>
  </p:slideViewPr>
  <p:notesTextViewPr>
    <p:cViewPr>
      <p:scale>
        <a:sx n="1" d="1"/>
        <a:sy n="1" d="1"/>
      </p:scale>
      <p:origin x="0" y="0"/>
    </p:cViewPr>
  </p:notesTextViewPr>
  <p:notesViewPr>
    <p:cSldViewPr snapToGrid="0">
      <p:cViewPr varScale="1">
        <p:scale>
          <a:sx n="123" d="100"/>
          <a:sy n="123" d="100"/>
        </p:scale>
        <p:origin x="497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4F4D1D80-2B57-4ED3-8990-C8C4D17B8BE1}" type="datetime1">
              <a:rPr lang="ar-SA" smtClean="0"/>
              <a:t>21/11/1441</a:t>
            </a:fld>
            <a:endParaRPr lang="en-US" dirty="0"/>
          </a:p>
        </p:txBody>
      </p:sp>
      <p:sp>
        <p:nvSpPr>
          <p:cNvPr id="4" name="عنصر نائب لتذييل الصفحة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ED92CB86-0DB9-4A70-B1CF-B23508471F6B}" type="slidenum">
              <a:rPr lang="en-US" smtClean="0"/>
              <a:pPr algn="l" rtl="1"/>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8E0560BF-7FC6-492C-BEDA-4AE81FE84D35}" type="datetime1">
              <a:rPr lang="ar-SA" smtClean="0"/>
              <a:t>21/11/1441</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C2B151B-D7D1-48E5-8230-5AADBC794F88}" type="slidenum">
              <a:rPr lang="en-US" smtClean="0"/>
              <a:pPr/>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E897F74-E8ED-486C-9499-4D2722582F3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8DA889CD-6664-4A92-B0C2-A78261716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03577847-4302-4C40-80E4-26A2099337C8}"/>
              </a:ext>
            </a:extLst>
          </p:cNvPr>
          <p:cNvSpPr>
            <a:spLocks noGrp="1"/>
          </p:cNvSpPr>
          <p:nvPr>
            <p:ph type="dt" sz="half" idx="10"/>
          </p:nvPr>
        </p:nvSpPr>
        <p:spPr/>
        <p:txBody>
          <a:bodyPr/>
          <a:lstStyle/>
          <a:p>
            <a:fld id="{B15B660E-038F-4F93-BD3C-E796088698AA}" type="datetime1">
              <a:rPr lang="ar-SA" smtClean="0"/>
              <a:t>21/11/1441</a:t>
            </a:fld>
            <a:endParaRPr lang="en-US" dirty="0"/>
          </a:p>
        </p:txBody>
      </p:sp>
      <p:sp>
        <p:nvSpPr>
          <p:cNvPr id="5" name="عنصر نائب للتذييل 4">
            <a:extLst>
              <a:ext uri="{FF2B5EF4-FFF2-40B4-BE49-F238E27FC236}">
                <a16:creationId xmlns:a16="http://schemas.microsoft.com/office/drawing/2014/main" id="{96C601B4-BCD9-4F44-BD91-A8468E2F2845}"/>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A880CA23-1750-4CAD-9F16-347E28FB120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8980275"/>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5DE47F-5071-464D-8D3E-15F7CD7BFE6A}"/>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4EDAFD01-CD4A-430F-958C-B253EA6B832C}"/>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F25D39D0-6620-4991-8C7C-C152CA97C29C}"/>
              </a:ext>
            </a:extLst>
          </p:cNvPr>
          <p:cNvSpPr>
            <a:spLocks noGrp="1"/>
          </p:cNvSpPr>
          <p:nvPr>
            <p:ph type="dt" sz="half" idx="10"/>
          </p:nvPr>
        </p:nvSpPr>
        <p:spPr/>
        <p:txBody>
          <a:bodyPr/>
          <a:lstStyle/>
          <a:p>
            <a:fld id="{B15B660E-038F-4F93-BD3C-E796088698AA}" type="datetime1">
              <a:rPr lang="ar-SA" smtClean="0"/>
              <a:t>21/11/1441</a:t>
            </a:fld>
            <a:endParaRPr lang="en-US" dirty="0"/>
          </a:p>
        </p:txBody>
      </p:sp>
      <p:sp>
        <p:nvSpPr>
          <p:cNvPr id="5" name="عنصر نائب للتذييل 4">
            <a:extLst>
              <a:ext uri="{FF2B5EF4-FFF2-40B4-BE49-F238E27FC236}">
                <a16:creationId xmlns:a16="http://schemas.microsoft.com/office/drawing/2014/main" id="{75DB8C96-1323-4E96-ACE1-1610E7EA0338}"/>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4F39A7A1-0ECE-411F-A343-BFA9CFCFEBB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58674929"/>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BB99779C-27C0-49AB-94B8-8855C7C9DD80}"/>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B4A2D84B-B0B5-4697-B875-9C01F3490A7C}"/>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8E1F470F-D57F-4456-900B-AF0B28616212}"/>
              </a:ext>
            </a:extLst>
          </p:cNvPr>
          <p:cNvSpPr>
            <a:spLocks noGrp="1"/>
          </p:cNvSpPr>
          <p:nvPr>
            <p:ph type="dt" sz="half" idx="10"/>
          </p:nvPr>
        </p:nvSpPr>
        <p:spPr/>
        <p:txBody>
          <a:bodyPr/>
          <a:lstStyle/>
          <a:p>
            <a:fld id="{B15B660E-038F-4F93-BD3C-E796088698AA}" type="datetime1">
              <a:rPr lang="ar-SA" smtClean="0"/>
              <a:t>21/11/1441</a:t>
            </a:fld>
            <a:endParaRPr lang="en-US" dirty="0"/>
          </a:p>
        </p:txBody>
      </p:sp>
      <p:sp>
        <p:nvSpPr>
          <p:cNvPr id="5" name="عنصر نائب للتذييل 4">
            <a:extLst>
              <a:ext uri="{FF2B5EF4-FFF2-40B4-BE49-F238E27FC236}">
                <a16:creationId xmlns:a16="http://schemas.microsoft.com/office/drawing/2014/main" id="{0A57D5EF-E9E0-46E8-A964-FEDEB1EDBECD}"/>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344133FD-2FAB-44AF-8311-2777CA6FB84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3323990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AA473DF-71A3-4C44-A535-3D18DF88CF0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324302B-201F-4BE9-8F6F-D9A5C9A83870}"/>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1D53214D-E8BF-4786-B4A6-508D1C50A4B1}"/>
              </a:ext>
            </a:extLst>
          </p:cNvPr>
          <p:cNvSpPr>
            <a:spLocks noGrp="1"/>
          </p:cNvSpPr>
          <p:nvPr>
            <p:ph type="dt" sz="half" idx="10"/>
          </p:nvPr>
        </p:nvSpPr>
        <p:spPr/>
        <p:txBody>
          <a:bodyPr/>
          <a:lstStyle/>
          <a:p>
            <a:fld id="{B15B660E-038F-4F93-BD3C-E796088698AA}" type="datetime1">
              <a:rPr lang="ar-SA" smtClean="0"/>
              <a:t>21/11/1441</a:t>
            </a:fld>
            <a:endParaRPr lang="en-US" dirty="0"/>
          </a:p>
        </p:txBody>
      </p:sp>
      <p:sp>
        <p:nvSpPr>
          <p:cNvPr id="5" name="عنصر نائب للتذييل 4">
            <a:extLst>
              <a:ext uri="{FF2B5EF4-FFF2-40B4-BE49-F238E27FC236}">
                <a16:creationId xmlns:a16="http://schemas.microsoft.com/office/drawing/2014/main" id="{AC636BFA-0BB8-4813-8F2E-CECEA4547EE1}"/>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CDB92772-E66F-4E77-8BDA-F7370F2C5FC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9609793"/>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E2F54D-8AFD-4F7E-B454-821320B52BE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7A2B386-5291-4506-9ECF-F68F702EC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7C649DCC-D4AF-4303-BF9E-09C205719823}"/>
              </a:ext>
            </a:extLst>
          </p:cNvPr>
          <p:cNvSpPr>
            <a:spLocks noGrp="1"/>
          </p:cNvSpPr>
          <p:nvPr>
            <p:ph type="dt" sz="half" idx="10"/>
          </p:nvPr>
        </p:nvSpPr>
        <p:spPr/>
        <p:txBody>
          <a:bodyPr/>
          <a:lstStyle/>
          <a:p>
            <a:fld id="{DC10D2C4-DC01-4219-AB38-85E4FBD245F5}" type="datetime1">
              <a:rPr lang="ar-SA" smtClean="0"/>
              <a:t>21/11/1441</a:t>
            </a:fld>
            <a:endParaRPr lang="en-US" dirty="0"/>
          </a:p>
        </p:txBody>
      </p:sp>
      <p:sp>
        <p:nvSpPr>
          <p:cNvPr id="5" name="عنصر نائب للتذييل 4">
            <a:extLst>
              <a:ext uri="{FF2B5EF4-FFF2-40B4-BE49-F238E27FC236}">
                <a16:creationId xmlns:a16="http://schemas.microsoft.com/office/drawing/2014/main" id="{7B6E26B6-1EC4-41E7-8CA3-6E3EBF5984FF}"/>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DA6E9EC7-86C9-4BFE-8F64-DD16D1A79D3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605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6BCA36-05AA-4ED1-BCE5-DF29183E7982}"/>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23D51E30-F12B-4E34-B033-3CF988986CD1}"/>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6EF3635F-36EA-42BB-9B7F-48B08BF8403D}"/>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030DF434-DB98-460F-988B-E56CDB1476C2}"/>
              </a:ext>
            </a:extLst>
          </p:cNvPr>
          <p:cNvSpPr>
            <a:spLocks noGrp="1"/>
          </p:cNvSpPr>
          <p:nvPr>
            <p:ph type="dt" sz="half" idx="10"/>
          </p:nvPr>
        </p:nvSpPr>
        <p:spPr/>
        <p:txBody>
          <a:bodyPr/>
          <a:lstStyle/>
          <a:p>
            <a:fld id="{F337152C-E21D-4501-8905-0F496B320EEF}" type="datetime1">
              <a:rPr lang="ar-SA" smtClean="0"/>
              <a:t>21/11/1441</a:t>
            </a:fld>
            <a:endParaRPr lang="en-US" dirty="0"/>
          </a:p>
        </p:txBody>
      </p:sp>
      <p:sp>
        <p:nvSpPr>
          <p:cNvPr id="6" name="عنصر نائب للتذييل 5">
            <a:extLst>
              <a:ext uri="{FF2B5EF4-FFF2-40B4-BE49-F238E27FC236}">
                <a16:creationId xmlns:a16="http://schemas.microsoft.com/office/drawing/2014/main" id="{273EC579-B854-472B-A14D-E02F69D24B65}"/>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34B42E49-1A26-47ED-89A1-79E8EEA4960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9491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45D272C-C567-486B-AC69-F4A0B54855B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29492ED-41B9-4A3C-9786-1F04FFC67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0C2086D-F19F-475C-A7BE-F95D824E1754}"/>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EC498FB2-E23E-4524-884B-38060DCAD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9F4725D6-2BA3-48C2-880E-3CC293B85CD5}"/>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775ECF41-BEAC-4274-B4A1-D257C50837BA}"/>
              </a:ext>
            </a:extLst>
          </p:cNvPr>
          <p:cNvSpPr>
            <a:spLocks noGrp="1"/>
          </p:cNvSpPr>
          <p:nvPr>
            <p:ph type="dt" sz="half" idx="10"/>
          </p:nvPr>
        </p:nvSpPr>
        <p:spPr/>
        <p:txBody>
          <a:bodyPr/>
          <a:lstStyle/>
          <a:p>
            <a:fld id="{68205897-995A-48D4-BF2A-AA1DD25276D0}" type="datetime1">
              <a:rPr lang="ar-SA" smtClean="0"/>
              <a:t>21/11/1441</a:t>
            </a:fld>
            <a:endParaRPr lang="en-US" dirty="0"/>
          </a:p>
        </p:txBody>
      </p:sp>
      <p:sp>
        <p:nvSpPr>
          <p:cNvPr id="8" name="عنصر نائب للتذييل 7">
            <a:extLst>
              <a:ext uri="{FF2B5EF4-FFF2-40B4-BE49-F238E27FC236}">
                <a16:creationId xmlns:a16="http://schemas.microsoft.com/office/drawing/2014/main" id="{894A49A1-9537-4ECC-A702-882A01A1A06A}"/>
              </a:ext>
            </a:extLst>
          </p:cNvPr>
          <p:cNvSpPr>
            <a:spLocks noGrp="1"/>
          </p:cNvSpPr>
          <p:nvPr>
            <p:ph type="ftr" sz="quarter" idx="11"/>
          </p:nvPr>
        </p:nvSpPr>
        <p:spPr/>
        <p:txBody>
          <a:bodyPr/>
          <a:lstStyle/>
          <a:p>
            <a:endParaRPr lang="en-US" dirty="0"/>
          </a:p>
        </p:txBody>
      </p:sp>
      <p:sp>
        <p:nvSpPr>
          <p:cNvPr id="9" name="عنصر نائب لرقم الشريحة 8">
            <a:extLst>
              <a:ext uri="{FF2B5EF4-FFF2-40B4-BE49-F238E27FC236}">
                <a16:creationId xmlns:a16="http://schemas.microsoft.com/office/drawing/2014/main" id="{B9C28357-FC68-4D68-A1C0-BC5524AD6C5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938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468CBF9-7FA7-445E-AED3-7FC94BC347D4}"/>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B34FE58C-7552-4283-9834-CA48CF36A0AA}"/>
              </a:ext>
            </a:extLst>
          </p:cNvPr>
          <p:cNvSpPr>
            <a:spLocks noGrp="1"/>
          </p:cNvSpPr>
          <p:nvPr>
            <p:ph type="dt" sz="half" idx="10"/>
          </p:nvPr>
        </p:nvSpPr>
        <p:spPr/>
        <p:txBody>
          <a:bodyPr/>
          <a:lstStyle/>
          <a:p>
            <a:fld id="{B15B660E-038F-4F93-BD3C-E796088698AA}" type="datetime1">
              <a:rPr lang="ar-SA" smtClean="0"/>
              <a:t>21/11/1441</a:t>
            </a:fld>
            <a:endParaRPr lang="en-US" dirty="0"/>
          </a:p>
        </p:txBody>
      </p:sp>
      <p:sp>
        <p:nvSpPr>
          <p:cNvPr id="4" name="عنصر نائب للتذييل 3">
            <a:extLst>
              <a:ext uri="{FF2B5EF4-FFF2-40B4-BE49-F238E27FC236}">
                <a16:creationId xmlns:a16="http://schemas.microsoft.com/office/drawing/2014/main" id="{A5549E68-08DD-4AA0-8144-78DD4EA62EF0}"/>
              </a:ext>
            </a:extLst>
          </p:cNvPr>
          <p:cNvSpPr>
            <a:spLocks noGrp="1"/>
          </p:cNvSpPr>
          <p:nvPr>
            <p:ph type="ftr" sz="quarter" idx="11"/>
          </p:nvPr>
        </p:nvSpPr>
        <p:spPr/>
        <p:txBody>
          <a:bodyPr/>
          <a:lstStyle/>
          <a:p>
            <a:endParaRPr lang="en-US" dirty="0"/>
          </a:p>
        </p:txBody>
      </p:sp>
      <p:sp>
        <p:nvSpPr>
          <p:cNvPr id="5" name="عنصر نائب لرقم الشريحة 4">
            <a:extLst>
              <a:ext uri="{FF2B5EF4-FFF2-40B4-BE49-F238E27FC236}">
                <a16:creationId xmlns:a16="http://schemas.microsoft.com/office/drawing/2014/main" id="{C98C351F-A503-4A10-B402-AC5FC87B48D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43207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2F4D068-E47E-4920-A32F-53DC7AC24A78}"/>
              </a:ext>
            </a:extLst>
          </p:cNvPr>
          <p:cNvSpPr>
            <a:spLocks noGrp="1"/>
          </p:cNvSpPr>
          <p:nvPr>
            <p:ph type="dt" sz="half" idx="10"/>
          </p:nvPr>
        </p:nvSpPr>
        <p:spPr/>
        <p:txBody>
          <a:bodyPr/>
          <a:lstStyle/>
          <a:p>
            <a:fld id="{1999BC38-0D29-4775-8209-318F38CD65D0}" type="datetime1">
              <a:rPr lang="ar-SA" smtClean="0"/>
              <a:t>21/11/1441</a:t>
            </a:fld>
            <a:endParaRPr lang="en-US" dirty="0"/>
          </a:p>
        </p:txBody>
      </p:sp>
      <p:sp>
        <p:nvSpPr>
          <p:cNvPr id="3" name="عنصر نائب للتذييل 2">
            <a:extLst>
              <a:ext uri="{FF2B5EF4-FFF2-40B4-BE49-F238E27FC236}">
                <a16:creationId xmlns:a16="http://schemas.microsoft.com/office/drawing/2014/main" id="{0D545E37-A14F-4B5B-AFD2-6242B2820BFB}"/>
              </a:ext>
            </a:extLst>
          </p:cNvPr>
          <p:cNvSpPr>
            <a:spLocks noGrp="1"/>
          </p:cNvSpPr>
          <p:nvPr>
            <p:ph type="ftr" sz="quarter" idx="11"/>
          </p:nvPr>
        </p:nvSpPr>
        <p:spPr/>
        <p:txBody>
          <a:bodyPr/>
          <a:lstStyle/>
          <a:p>
            <a:endParaRPr lang="en-US" dirty="0"/>
          </a:p>
        </p:txBody>
      </p:sp>
      <p:sp>
        <p:nvSpPr>
          <p:cNvPr id="4" name="عنصر نائب لرقم الشريحة 3">
            <a:extLst>
              <a:ext uri="{FF2B5EF4-FFF2-40B4-BE49-F238E27FC236}">
                <a16:creationId xmlns:a16="http://schemas.microsoft.com/office/drawing/2014/main" id="{B193EE1E-F74B-45E8-A206-FCD286167DA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120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DC2C760-6092-457F-ACB3-D40F8708EA9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3DFCF75-CA4D-45AC-8166-59631AE0AB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456DDB3C-D18E-4D98-9F3C-6D52CB60C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BB55A600-3E43-4CAC-ACE8-36C2E69B6CD7}"/>
              </a:ext>
            </a:extLst>
          </p:cNvPr>
          <p:cNvSpPr>
            <a:spLocks noGrp="1"/>
          </p:cNvSpPr>
          <p:nvPr>
            <p:ph type="dt" sz="half" idx="10"/>
          </p:nvPr>
        </p:nvSpPr>
        <p:spPr/>
        <p:txBody>
          <a:bodyPr/>
          <a:lstStyle/>
          <a:p>
            <a:fld id="{B15B660E-038F-4F93-BD3C-E796088698AA}" type="datetime1">
              <a:rPr lang="ar-SA" smtClean="0"/>
              <a:t>21/11/1441</a:t>
            </a:fld>
            <a:endParaRPr lang="en-US" dirty="0"/>
          </a:p>
        </p:txBody>
      </p:sp>
      <p:sp>
        <p:nvSpPr>
          <p:cNvPr id="6" name="عنصر نائب للتذييل 5">
            <a:extLst>
              <a:ext uri="{FF2B5EF4-FFF2-40B4-BE49-F238E27FC236}">
                <a16:creationId xmlns:a16="http://schemas.microsoft.com/office/drawing/2014/main" id="{BEFC6108-2AE5-4AD2-90B0-4FFD99DC470D}"/>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1179B308-24B1-498F-B2A0-F8FB56EC2CD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4888034"/>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D1A4BEB-2BB8-4F79-B6CC-8219A85D4F94}"/>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6D26C190-6B75-4320-89AE-B5B2C0327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A0B7569F-DB2A-44D1-9EAD-CD934EA45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22D577D-0971-4BE6-A548-A114628912D8}"/>
              </a:ext>
            </a:extLst>
          </p:cNvPr>
          <p:cNvSpPr>
            <a:spLocks noGrp="1"/>
          </p:cNvSpPr>
          <p:nvPr>
            <p:ph type="dt" sz="half" idx="10"/>
          </p:nvPr>
        </p:nvSpPr>
        <p:spPr/>
        <p:txBody>
          <a:bodyPr/>
          <a:lstStyle/>
          <a:p>
            <a:fld id="{A91C3A1E-4BEE-4AF9-884B-7BBB2F0B127B}" type="datetime1">
              <a:rPr lang="ar-SA" smtClean="0"/>
              <a:t>21/11/1441</a:t>
            </a:fld>
            <a:endParaRPr lang="en-US" dirty="0"/>
          </a:p>
        </p:txBody>
      </p:sp>
      <p:sp>
        <p:nvSpPr>
          <p:cNvPr id="6" name="عنصر نائب للتذييل 5">
            <a:extLst>
              <a:ext uri="{FF2B5EF4-FFF2-40B4-BE49-F238E27FC236}">
                <a16:creationId xmlns:a16="http://schemas.microsoft.com/office/drawing/2014/main" id="{04BF759D-0E47-4DB5-849C-41CD8DD64B2A}"/>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423C1DD0-6B70-45F3-8D76-893465F3DC7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708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C61D2905-F583-418D-80D9-4528B16FC03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C0E66F7E-0098-40E7-9BE9-97947857363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95B45197-B06C-4932-BB22-262069711C2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15B660E-038F-4F93-BD3C-E796088698AA}" type="datetime1">
              <a:rPr lang="ar-SA" smtClean="0"/>
              <a:t>21/11/1441</a:t>
            </a:fld>
            <a:endParaRPr lang="en-US" dirty="0"/>
          </a:p>
        </p:txBody>
      </p:sp>
      <p:sp>
        <p:nvSpPr>
          <p:cNvPr id="5" name="عنصر نائب للتذييل 4">
            <a:extLst>
              <a:ext uri="{FF2B5EF4-FFF2-40B4-BE49-F238E27FC236}">
                <a16:creationId xmlns:a16="http://schemas.microsoft.com/office/drawing/2014/main" id="{79D1D2C4-54F2-46D8-9FAB-7F6AD5911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dirty="0"/>
          </a:p>
        </p:txBody>
      </p:sp>
      <p:sp>
        <p:nvSpPr>
          <p:cNvPr id="6" name="عنصر نائب لرقم الشريحة 5">
            <a:extLst>
              <a:ext uri="{FF2B5EF4-FFF2-40B4-BE49-F238E27FC236}">
                <a16:creationId xmlns:a16="http://schemas.microsoft.com/office/drawing/2014/main" id="{C2F1A24F-F0BC-4646-B3D9-05049777B19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820076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video" Target="https://www.youtube.com/embed/rphiCdR68TE?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4">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العنوان 1">
            <a:extLst>
              <a:ext uri="{FF2B5EF4-FFF2-40B4-BE49-F238E27FC236}">
                <a16:creationId xmlns:a16="http://schemas.microsoft.com/office/drawing/2014/main" id="{78FD68DA-43BA-4508-8DE2-BA9BB7B2FA5B}"/>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rtl="0"/>
            <a:r>
              <a:rPr lang="en-US" sz="4400" dirty="0">
                <a:solidFill>
                  <a:srgbClr val="002060"/>
                </a:solidFill>
              </a:rPr>
              <a:t>مادة المستقبل </a:t>
            </a:r>
          </a:p>
        </p:txBody>
      </p:sp>
      <p:sp>
        <p:nvSpPr>
          <p:cNvPr id="29" name="Date Placeholder 4">
            <a:extLst>
              <a:ext uri="{FF2B5EF4-FFF2-40B4-BE49-F238E27FC236}">
                <a16:creationId xmlns:a16="http://schemas.microsoft.com/office/drawing/2014/main" id="{2A482F76-AC38-4271-BAEF-2B3F0EE6DFCA}"/>
              </a:ext>
            </a:extLst>
          </p:cNvPr>
          <p:cNvSpPr>
            <a:spLocks noGrp="1"/>
          </p:cNvSpPr>
          <p:nvPr>
            <p:ph type="dt" sz="half" idx="10"/>
          </p:nvPr>
        </p:nvSpPr>
        <p:spPr>
          <a:xfrm>
            <a:off x="9573768" y="5522976"/>
            <a:ext cx="2185416" cy="365125"/>
          </a:xfrm>
        </p:spPr>
        <p:txBody>
          <a:bodyPr vert="horz" lIns="91440" tIns="45720" rIns="91440" bIns="45720" rtlCol="0" anchor="ctr">
            <a:normAutofit/>
          </a:bodyPr>
          <a:lstStyle/>
          <a:p>
            <a:pPr rtl="0">
              <a:spcAft>
                <a:spcPts val="600"/>
              </a:spcAft>
              <a:defRPr/>
            </a:pPr>
            <a:fld id="{A91C3A1E-4BEE-4AF9-884B-7BBB2F0B127B}" type="datetime1">
              <a:rPr lang="en-US" sz="1100">
                <a:solidFill>
                  <a:schemeClr val="tx1">
                    <a:alpha val="80000"/>
                  </a:schemeClr>
                </a:solidFill>
                <a:latin typeface="Calibri" panose="020F0502020204030204"/>
              </a:rPr>
              <a:pPr rtl="0">
                <a:spcAft>
                  <a:spcPts val="600"/>
                </a:spcAft>
                <a:defRPr/>
              </a:pPr>
              <a:t>7/11/2020</a:t>
            </a:fld>
            <a:endParaRPr lang="en-US" sz="1100" dirty="0">
              <a:solidFill>
                <a:schemeClr val="tx1">
                  <a:alpha val="80000"/>
                </a:schemeClr>
              </a:solidFill>
              <a:latin typeface="Calibri" panose="020F0502020204030204"/>
            </a:endParaRPr>
          </a:p>
        </p:txBody>
      </p:sp>
      <p:sp>
        <p:nvSpPr>
          <p:cNvPr id="3" name="عنوان فرعي 2">
            <a:extLst>
              <a:ext uri="{FF2B5EF4-FFF2-40B4-BE49-F238E27FC236}">
                <a16:creationId xmlns:a16="http://schemas.microsoft.com/office/drawing/2014/main" id="{A8E9CFF2-3777-4FF4-A759-8491175B0B7C}"/>
              </a:ext>
            </a:extLst>
          </p:cNvPr>
          <p:cNvSpPr>
            <a:spLocks noGrp="1"/>
          </p:cNvSpPr>
          <p:nvPr>
            <p:ph type="body" sz="half" idx="2"/>
          </p:nvPr>
        </p:nvSpPr>
        <p:spPr>
          <a:xfrm>
            <a:off x="7529886" y="4905356"/>
            <a:ext cx="4165290" cy="617620"/>
          </a:xfrm>
        </p:spPr>
        <p:txBody>
          <a:bodyPr vert="horz" lIns="91440" tIns="45720" rIns="91440" bIns="45720" rtlCol="0">
            <a:normAutofit/>
          </a:bodyPr>
          <a:lstStyle/>
          <a:p>
            <a:pPr rtl="0"/>
            <a:r>
              <a:rPr lang="en-US" sz="2400" dirty="0">
                <a:solidFill>
                  <a:srgbClr val="002060"/>
                </a:solidFill>
              </a:rPr>
              <a:t>الغرافين </a:t>
            </a:r>
          </a:p>
        </p:txBody>
      </p:sp>
      <p:pic>
        <p:nvPicPr>
          <p:cNvPr id="8" name="صورة 7">
            <a:extLst>
              <a:ext uri="{FF2B5EF4-FFF2-40B4-BE49-F238E27FC236}">
                <a16:creationId xmlns:a16="http://schemas.microsoft.com/office/drawing/2014/main" id="{9F7F813B-BA1A-4A25-A01B-8A8856EAB6F7}"/>
              </a:ext>
            </a:extLst>
          </p:cNvPr>
          <p:cNvPicPr>
            <a:picLocks noChangeAspect="1"/>
          </p:cNvPicPr>
          <p:nvPr/>
        </p:nvPicPr>
        <p:blipFill rotWithShape="1">
          <a:blip r:embed="rId2">
            <a:extLst>
              <a:ext uri="{28A0092B-C50C-407E-A947-70E740481C1C}">
                <a14:useLocalDpi xmlns:a14="http://schemas.microsoft.com/office/drawing/2010/main" val="0"/>
              </a:ext>
            </a:extLst>
          </a:blip>
          <a:srcRect l="29665" r="8828"/>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عنصر نائب للصورة 10">
            <a:extLst>
              <a:ext uri="{FF2B5EF4-FFF2-40B4-BE49-F238E27FC236}">
                <a16:creationId xmlns:a16="http://schemas.microsoft.com/office/drawing/2014/main" id="{02B99175-85BF-4DF8-91CC-24DE2B3C219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235" t="6484" r="9662" b="-1"/>
          <a:stretch/>
        </p:blipFill>
        <p:spPr>
          <a:xfrm>
            <a:off x="20" y="10"/>
            <a:ext cx="8668492" cy="6857990"/>
          </a:xfrm>
          <a:prstGeom prst="rect">
            <a:avLst/>
          </a:prstGeom>
        </p:spPr>
      </p:pic>
      <p:sp>
        <p:nvSpPr>
          <p:cNvPr id="19" name="Rectangle 18">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DA548329-41C2-400D-9279-473C4966B88A}"/>
              </a:ext>
            </a:extLst>
          </p:cNvPr>
          <p:cNvSpPr>
            <a:spLocks noGrp="1"/>
          </p:cNvSpPr>
          <p:nvPr>
            <p:ph type="title"/>
          </p:nvPr>
        </p:nvSpPr>
        <p:spPr>
          <a:xfrm>
            <a:off x="8233562" y="4732274"/>
            <a:ext cx="3438144" cy="1282192"/>
          </a:xfrm>
        </p:spPr>
        <p:txBody>
          <a:bodyPr vert="horz" lIns="91440" tIns="45720" rIns="91440" bIns="45720" rtlCol="0" anchor="b">
            <a:noAutofit/>
          </a:bodyPr>
          <a:lstStyle/>
          <a:p>
            <a:pPr algn="ctr" rtl="0"/>
            <a:r>
              <a:rPr lang="en-US" sz="2000" dirty="0"/>
              <a:t>ماهو الغرافين </a:t>
            </a:r>
            <a:br>
              <a:rPr lang="en-US" sz="2000" dirty="0"/>
            </a:br>
            <a:br>
              <a:rPr lang="en-US" sz="2000" dirty="0"/>
            </a:br>
            <a:r>
              <a:rPr lang="en-US" sz="2000" dirty="0"/>
              <a:t>كيف تم كتشاف مادة الغرافين</a:t>
            </a:r>
            <a:br>
              <a:rPr lang="en-US" sz="2000" dirty="0"/>
            </a:br>
            <a:br>
              <a:rPr lang="en-US" sz="2000" dirty="0"/>
            </a:br>
            <a:r>
              <a:rPr lang="en-US" sz="2000" dirty="0"/>
              <a:t>كيف يتم صنع الغرافين</a:t>
            </a:r>
            <a:br>
              <a:rPr lang="en-US" sz="2000" dirty="0"/>
            </a:br>
            <a:br>
              <a:rPr lang="en-US" sz="2000" dirty="0"/>
            </a:br>
            <a:r>
              <a:rPr lang="en-US" sz="2000" dirty="0"/>
              <a:t>خواص و مميزات الغرافين</a:t>
            </a:r>
            <a:br>
              <a:rPr lang="en-US" sz="2000" dirty="0"/>
            </a:br>
            <a:br>
              <a:rPr lang="en-US" sz="2000" dirty="0"/>
            </a:br>
            <a:r>
              <a:rPr lang="en-US" sz="2000" dirty="0"/>
              <a:t>استخدامات الغرافين</a:t>
            </a:r>
            <a:br>
              <a:rPr lang="en-US" sz="2000" dirty="0"/>
            </a:br>
            <a:br>
              <a:rPr lang="en-US" sz="2000" dirty="0"/>
            </a:br>
            <a:br>
              <a:rPr lang="en-US" sz="2000" dirty="0"/>
            </a:br>
            <a:endParaRPr lang="en-US" sz="2000" dirty="0"/>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عنصر نائب للنص 3">
            <a:extLst>
              <a:ext uri="{FF2B5EF4-FFF2-40B4-BE49-F238E27FC236}">
                <a16:creationId xmlns:a16="http://schemas.microsoft.com/office/drawing/2014/main" id="{E903366E-8E03-441F-9705-6FC919DF5023}"/>
              </a:ext>
            </a:extLst>
          </p:cNvPr>
          <p:cNvSpPr>
            <a:spLocks noGrp="1"/>
          </p:cNvSpPr>
          <p:nvPr>
            <p:ph type="body" sz="half" idx="2"/>
          </p:nvPr>
        </p:nvSpPr>
        <p:spPr>
          <a:xfrm>
            <a:off x="8342909" y="660188"/>
            <a:ext cx="3438906" cy="1746716"/>
          </a:xfrm>
        </p:spPr>
        <p:txBody>
          <a:bodyPr vert="horz" lIns="91440" tIns="45720" rIns="91440" bIns="45720" rtlCol="0" anchor="t">
            <a:normAutofit fontScale="70000" lnSpcReduction="20000"/>
          </a:bodyPr>
          <a:lstStyle/>
          <a:p>
            <a:pPr indent="-228600" algn="ctr" rtl="0">
              <a:buFont typeface="Arial" panose="020B0604020202020204" pitchFamily="34" charset="0"/>
              <a:buChar char="•"/>
            </a:pPr>
            <a:endParaRPr lang="en-US" sz="2800" b="1" dirty="0"/>
          </a:p>
          <a:p>
            <a:pPr indent="-228600" algn="ctr" rtl="0">
              <a:buFont typeface="Arial" panose="020B0604020202020204" pitchFamily="34" charset="0"/>
              <a:buChar char="•"/>
            </a:pPr>
            <a:endParaRPr lang="en-US" sz="2800" b="1" dirty="0"/>
          </a:p>
          <a:p>
            <a:pPr indent="-228600" algn="ctr" rtl="0">
              <a:buFont typeface="Arial" panose="020B0604020202020204" pitchFamily="34" charset="0"/>
              <a:buChar char="•"/>
            </a:pPr>
            <a:endParaRPr lang="en-US" sz="2800" b="1" dirty="0"/>
          </a:p>
          <a:p>
            <a:pPr indent="-228600" algn="ctr" rtl="0">
              <a:buFont typeface="Arial" panose="020B0604020202020204" pitchFamily="34" charset="0"/>
              <a:buChar char="•"/>
            </a:pPr>
            <a:endParaRPr lang="en-US" sz="2800" b="1" dirty="0"/>
          </a:p>
          <a:p>
            <a:pPr algn="ctr"/>
            <a:r>
              <a:rPr lang="en-US" sz="2800" b="1" dirty="0">
                <a:highlight>
                  <a:srgbClr val="000000"/>
                </a:highlight>
              </a:rPr>
              <a:t>محاور العرض </a:t>
            </a:r>
          </a:p>
        </p:txBody>
      </p:sp>
      <p:sp>
        <p:nvSpPr>
          <p:cNvPr id="5" name="عنصر نائب للتاريخ 4">
            <a:extLst>
              <a:ext uri="{FF2B5EF4-FFF2-40B4-BE49-F238E27FC236}">
                <a16:creationId xmlns:a16="http://schemas.microsoft.com/office/drawing/2014/main" id="{BFEB5CE1-240D-4AA8-8071-BB197685108B}"/>
              </a:ext>
            </a:extLst>
          </p:cNvPr>
          <p:cNvSpPr>
            <a:spLocks noGrp="1"/>
          </p:cNvSpPr>
          <p:nvPr>
            <p:ph type="dt" sz="half" idx="10"/>
          </p:nvPr>
        </p:nvSpPr>
        <p:spPr>
          <a:xfrm>
            <a:off x="371094" y="6356350"/>
            <a:ext cx="2743200" cy="365125"/>
          </a:xfrm>
        </p:spPr>
        <p:txBody>
          <a:bodyPr vert="horz" lIns="91440" tIns="45720" rIns="91440" bIns="45720" rtlCol="0" anchor="ctr">
            <a:normAutofit/>
          </a:bodyPr>
          <a:lstStyle/>
          <a:p>
            <a:pPr algn="l" rtl="0">
              <a:spcAft>
                <a:spcPts val="600"/>
              </a:spcAft>
              <a:defRPr/>
            </a:pPr>
            <a:r>
              <a:rPr lang="en-US" dirty="0">
                <a:solidFill>
                  <a:schemeClr val="tx1"/>
                </a:solidFill>
                <a:latin typeface="Calibri" panose="020F0502020204030204"/>
              </a:rPr>
              <a:t>2</a:t>
            </a:r>
          </a:p>
        </p:txBody>
      </p:sp>
    </p:spTree>
    <p:extLst>
      <p:ext uri="{BB962C8B-B14F-4D97-AF65-F5344CB8AC3E}">
        <p14:creationId xmlns:p14="http://schemas.microsoft.com/office/powerpoint/2010/main" val="14613792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صورة 8" descr="صورة تحتوي على شاشة, تشبث, سيدة, كمبيوتر&#10;&#10;تم إنشاء الوصف تلقائياً">
            <a:extLst>
              <a:ext uri="{FF2B5EF4-FFF2-40B4-BE49-F238E27FC236}">
                <a16:creationId xmlns:a16="http://schemas.microsoft.com/office/drawing/2014/main" id="{A6CA59F9-4A38-4335-864F-066081341A59}"/>
              </a:ext>
            </a:extLst>
          </p:cNvPr>
          <p:cNvPicPr>
            <a:picLocks noChangeAspect="1"/>
          </p:cNvPicPr>
          <p:nvPr/>
        </p:nvPicPr>
        <p:blipFill rotWithShape="1">
          <a:blip r:embed="rId2">
            <a:extLst>
              <a:ext uri="{28A0092B-C50C-407E-A947-70E740481C1C}">
                <a14:useLocalDpi xmlns:a14="http://schemas.microsoft.com/office/drawing/2010/main" val="0"/>
              </a:ext>
            </a:extLst>
          </a:blip>
          <a:srcRect l="1319" t="9091" r="10776"/>
          <a:stretch/>
        </p:blipFill>
        <p:spPr>
          <a:xfrm>
            <a:off x="20" y="10"/>
            <a:ext cx="8668492" cy="6857990"/>
          </a:xfrm>
          <a:prstGeom prst="rect">
            <a:avLst/>
          </a:prstGeom>
        </p:spPr>
      </p:pic>
      <p:sp>
        <p:nvSpPr>
          <p:cNvPr id="16" name="Rectangle 15">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93450086-DE31-4ECA-B6D8-D4A214D8D58E}"/>
              </a:ext>
            </a:extLst>
          </p:cNvPr>
          <p:cNvSpPr>
            <a:spLocks noGrp="1"/>
          </p:cNvSpPr>
          <p:nvPr>
            <p:ph type="title"/>
          </p:nvPr>
        </p:nvSpPr>
        <p:spPr>
          <a:xfrm>
            <a:off x="8395868" y="1161288"/>
            <a:ext cx="3438144" cy="1124712"/>
          </a:xfrm>
        </p:spPr>
        <p:txBody>
          <a:bodyPr vert="horz" lIns="91440" tIns="45720" rIns="91440" bIns="45720" rtlCol="0" anchor="b">
            <a:normAutofit/>
          </a:bodyPr>
          <a:lstStyle/>
          <a:p>
            <a:pPr algn="ctr" rtl="0"/>
            <a:r>
              <a:rPr lang="en-US" sz="2800" b="1" dirty="0"/>
              <a:t>مقدم العرض </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عنصر نائب للنص 3">
            <a:extLst>
              <a:ext uri="{FF2B5EF4-FFF2-40B4-BE49-F238E27FC236}">
                <a16:creationId xmlns:a16="http://schemas.microsoft.com/office/drawing/2014/main" id="{80B431F2-86BA-4A45-B1B9-3B7E8C32F75E}"/>
              </a:ext>
            </a:extLst>
          </p:cNvPr>
          <p:cNvSpPr>
            <a:spLocks noGrp="1"/>
          </p:cNvSpPr>
          <p:nvPr>
            <p:ph type="body" sz="half" idx="2"/>
          </p:nvPr>
        </p:nvSpPr>
        <p:spPr>
          <a:xfrm>
            <a:off x="8395868" y="2718054"/>
            <a:ext cx="3438906" cy="3207258"/>
          </a:xfrm>
        </p:spPr>
        <p:txBody>
          <a:bodyPr vert="horz" lIns="91440" tIns="45720" rIns="91440" bIns="45720" rtlCol="0" anchor="t">
            <a:normAutofit/>
          </a:bodyPr>
          <a:lstStyle/>
          <a:p>
            <a:pPr indent="-228600" algn="ctr">
              <a:buFont typeface="Arial" panose="020B0604020202020204" pitchFamily="34" charset="0"/>
              <a:buChar char="•"/>
            </a:pPr>
            <a:r>
              <a:rPr lang="en-US" sz="1700" b="1" dirty="0"/>
              <a:t> الاسم : بندر عبدالله مباركي</a:t>
            </a:r>
          </a:p>
          <a:p>
            <a:pPr indent="-228600" algn="ctr">
              <a:buFont typeface="Arial" panose="020B0604020202020204" pitchFamily="34" charset="0"/>
              <a:buChar char="•"/>
            </a:pPr>
            <a:r>
              <a:rPr lang="en-US" sz="1700" b="1" dirty="0"/>
              <a:t>الرقم الأكاديمي 43921328:</a:t>
            </a:r>
          </a:p>
          <a:p>
            <a:pPr indent="-228600" algn="ctr">
              <a:buFont typeface="Arial" panose="020B0604020202020204" pitchFamily="34" charset="0"/>
              <a:buChar char="•"/>
            </a:pPr>
            <a:r>
              <a:rPr lang="en-US" sz="1700" b="1" dirty="0"/>
              <a:t>التخصص: برمجة </a:t>
            </a:r>
          </a:p>
        </p:txBody>
      </p:sp>
      <p:sp>
        <p:nvSpPr>
          <p:cNvPr id="5" name="عنصر نائب للتاريخ 4">
            <a:extLst>
              <a:ext uri="{FF2B5EF4-FFF2-40B4-BE49-F238E27FC236}">
                <a16:creationId xmlns:a16="http://schemas.microsoft.com/office/drawing/2014/main" id="{97416261-E99F-4F61-ABDF-A377C69AB498}"/>
              </a:ext>
            </a:extLst>
          </p:cNvPr>
          <p:cNvSpPr>
            <a:spLocks noGrp="1"/>
          </p:cNvSpPr>
          <p:nvPr>
            <p:ph type="dt" sz="half" idx="10"/>
          </p:nvPr>
        </p:nvSpPr>
        <p:spPr>
          <a:xfrm>
            <a:off x="371094" y="6356350"/>
            <a:ext cx="2743200" cy="365125"/>
          </a:xfrm>
        </p:spPr>
        <p:txBody>
          <a:bodyPr vert="horz" lIns="91440" tIns="45720" rIns="91440" bIns="45720" rtlCol="0" anchor="ctr">
            <a:normAutofit/>
          </a:bodyPr>
          <a:lstStyle/>
          <a:p>
            <a:pPr algn="l" rtl="0">
              <a:spcAft>
                <a:spcPts val="600"/>
              </a:spcAft>
              <a:defRPr/>
            </a:pPr>
            <a:r>
              <a:rPr lang="en-US" dirty="0">
                <a:solidFill>
                  <a:schemeClr val="tx1"/>
                </a:solidFill>
                <a:latin typeface="Calibri" panose="020F0502020204030204"/>
              </a:rPr>
              <a:t>3</a:t>
            </a:r>
          </a:p>
        </p:txBody>
      </p:sp>
    </p:spTree>
    <p:extLst>
      <p:ext uri="{BB962C8B-B14F-4D97-AF65-F5344CB8AC3E}">
        <p14:creationId xmlns:p14="http://schemas.microsoft.com/office/powerpoint/2010/main" val="11915706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796930-B4BA-44C2-97E0-1CE429E40F9C}"/>
              </a:ext>
            </a:extLst>
          </p:cNvPr>
          <p:cNvSpPr>
            <a:spLocks noGrp="1"/>
          </p:cNvSpPr>
          <p:nvPr>
            <p:ph type="title"/>
          </p:nvPr>
        </p:nvSpPr>
        <p:spPr>
          <a:xfrm>
            <a:off x="702002" y="-12526"/>
            <a:ext cx="3932237" cy="1531307"/>
          </a:xfrm>
        </p:spPr>
        <p:txBody>
          <a:bodyPr/>
          <a:lstStyle/>
          <a:p>
            <a:pPr algn="ctr"/>
            <a:r>
              <a:rPr lang="ar-SA" b="1" dirty="0">
                <a:solidFill>
                  <a:schemeClr val="accent1">
                    <a:lumMod val="50000"/>
                  </a:schemeClr>
                </a:solidFill>
              </a:rPr>
              <a:t>ما هو الغرافين ؟</a:t>
            </a:r>
          </a:p>
        </p:txBody>
      </p:sp>
      <p:pic>
        <p:nvPicPr>
          <p:cNvPr id="7" name="عنصر نائب للصورة 6" descr="صورة تحتوي على تشبث, ثابت, صف, رجل&#10;&#10;تم إنشاء الوصف تلقائياً">
            <a:extLst>
              <a:ext uri="{FF2B5EF4-FFF2-40B4-BE49-F238E27FC236}">
                <a16:creationId xmlns:a16="http://schemas.microsoft.com/office/drawing/2014/main" id="{CB3B20AB-E35E-4710-9A6E-863B29F5D47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49" b="649"/>
          <a:stretch>
            <a:fillRect/>
          </a:stretch>
        </p:blipFill>
        <p:spPr>
          <a:xfrm>
            <a:off x="5183188" y="0"/>
            <a:ext cx="7008812" cy="6857999"/>
          </a:xfrm>
        </p:spPr>
      </p:pic>
      <p:sp>
        <p:nvSpPr>
          <p:cNvPr id="4" name="عنصر نائب للنص 3">
            <a:extLst>
              <a:ext uri="{FF2B5EF4-FFF2-40B4-BE49-F238E27FC236}">
                <a16:creationId xmlns:a16="http://schemas.microsoft.com/office/drawing/2014/main" id="{2042409A-9389-43A0-8356-F7C30EC64EB1}"/>
              </a:ext>
            </a:extLst>
          </p:cNvPr>
          <p:cNvSpPr>
            <a:spLocks noGrp="1"/>
          </p:cNvSpPr>
          <p:nvPr>
            <p:ph type="body" sz="half" idx="2"/>
          </p:nvPr>
        </p:nvSpPr>
        <p:spPr>
          <a:xfrm>
            <a:off x="0" y="1703539"/>
            <a:ext cx="5183188" cy="5017935"/>
          </a:xfrm>
        </p:spPr>
        <p:txBody>
          <a:bodyPr>
            <a:normAutofit fontScale="62500" lnSpcReduction="20000"/>
          </a:bodyPr>
          <a:lstStyle/>
          <a:p>
            <a:pPr algn="ctr"/>
            <a:r>
              <a:rPr lang="ar-SA" sz="3400" b="1" dirty="0">
                <a:solidFill>
                  <a:schemeClr val="tx1">
                    <a:lumMod val="95000"/>
                    <a:lumOff val="5000"/>
                  </a:schemeClr>
                </a:solidFill>
              </a:rPr>
              <a:t>هو عبارةٌ عن طبقةٍ أحاديةٍ من ذرات الكربون المترابطة بإحكامٍ، حيث تجتمع كل 6 ذراتٍ لتشكّل شكلًا سداسيًّا بلّوريًّا، ترتبط الأشكال السداسية جميعها لتكوِّن الغرافين، ويكون شكلها شبيه لقرص العسل.</a:t>
            </a:r>
          </a:p>
          <a:p>
            <a:pPr algn="ctr"/>
            <a:endParaRPr lang="ar-SA" sz="3400" b="1" dirty="0">
              <a:solidFill>
                <a:schemeClr val="tx1">
                  <a:lumMod val="95000"/>
                  <a:lumOff val="5000"/>
                </a:schemeClr>
              </a:solidFill>
            </a:endParaRPr>
          </a:p>
          <a:p>
            <a:pPr algn="ctr"/>
            <a:r>
              <a:rPr lang="ar-SA" sz="3400" b="1" dirty="0"/>
              <a:t>يُعدّ الغرافين أرقّ مركّبٍ على سطح الأرض، حيث تقارب سماكته سماكة الذرة الواحدة، وهو مادّةٌ خفيفةٌ جدًّا كما أنّ قوته أقوى من الفولاذ بنحو 100إلى 300 مرةٍ.</a:t>
            </a:r>
          </a:p>
          <a:p>
            <a:pPr algn="ctr"/>
            <a:endParaRPr lang="ar-SA" sz="3400" b="1" dirty="0"/>
          </a:p>
          <a:p>
            <a:pPr algn="ctr"/>
            <a:r>
              <a:rPr lang="ar-SA" sz="3400" b="1" dirty="0">
                <a:solidFill>
                  <a:schemeClr val="tx1">
                    <a:lumMod val="95000"/>
                    <a:lumOff val="5000"/>
                  </a:schemeClr>
                </a:solidFill>
              </a:rPr>
              <a:t>لأن </a:t>
            </a:r>
            <a:r>
              <a:rPr lang="ar-SA" sz="3400" b="1" dirty="0"/>
              <a:t> إنّ اجتماع طبقات أحادية عدّة من الغرافين فوق بعضها في الغرافيت يكون بفعل قوى فاندرفالس</a:t>
            </a:r>
          </a:p>
          <a:p>
            <a:pPr algn="ctr"/>
            <a:r>
              <a:rPr lang="ar-SA" sz="3400" b="1" dirty="0"/>
              <a:t>(التي تعرف باسم قوة لندن ) </a:t>
            </a:r>
          </a:p>
          <a:p>
            <a:pPr algn="ctr"/>
            <a:endParaRPr lang="ar-SA" sz="3400" b="1" dirty="0">
              <a:solidFill>
                <a:schemeClr val="tx1">
                  <a:lumMod val="95000"/>
                  <a:lumOff val="5000"/>
                </a:schemeClr>
              </a:solidFill>
            </a:endParaRPr>
          </a:p>
          <a:p>
            <a:pPr algn="ctr"/>
            <a:r>
              <a:rPr lang="ar-SA" sz="3400" b="1" dirty="0"/>
              <a:t>لدرجة أن البروفسور جيمس هون من جامعة كولومبيا قال : "إنه قوي إلى درجة أنك بحاجة لوجود فيل متوازن فوق قلم رصاص حتي تستطيع اختراق صفيحة من الغرافين بسماكة كيس حافظ".</a:t>
            </a:r>
            <a:br>
              <a:rPr lang="ar-SA" dirty="0"/>
            </a:br>
            <a:endParaRPr lang="ar-SA" b="1" dirty="0">
              <a:solidFill>
                <a:schemeClr val="tx1">
                  <a:lumMod val="95000"/>
                  <a:lumOff val="5000"/>
                </a:schemeClr>
              </a:solidFill>
            </a:endParaRPr>
          </a:p>
        </p:txBody>
      </p:sp>
      <p:sp>
        <p:nvSpPr>
          <p:cNvPr id="5" name="عنصر نائب للتاريخ 4">
            <a:extLst>
              <a:ext uri="{FF2B5EF4-FFF2-40B4-BE49-F238E27FC236}">
                <a16:creationId xmlns:a16="http://schemas.microsoft.com/office/drawing/2014/main" id="{1E0B2172-774C-4E69-9395-F7272F196FD9}"/>
              </a:ext>
            </a:extLst>
          </p:cNvPr>
          <p:cNvSpPr>
            <a:spLocks noGrp="1"/>
          </p:cNvSpPr>
          <p:nvPr>
            <p:ph type="dt" sz="half" idx="10"/>
          </p:nvPr>
        </p:nvSpPr>
        <p:spPr/>
        <p:txBody>
          <a:bodyPr/>
          <a:lstStyle/>
          <a:p>
            <a:r>
              <a:rPr lang="en-US" dirty="0">
                <a:solidFill>
                  <a:schemeClr val="bg1"/>
                </a:solidFill>
              </a:rPr>
              <a:t>4</a:t>
            </a:r>
          </a:p>
        </p:txBody>
      </p:sp>
    </p:spTree>
    <p:extLst>
      <p:ext uri="{BB962C8B-B14F-4D97-AF65-F5344CB8AC3E}">
        <p14:creationId xmlns:p14="http://schemas.microsoft.com/office/powerpoint/2010/main" val="267819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D660B06-5CB7-456F-B760-D8745B835E25}"/>
              </a:ext>
            </a:extLst>
          </p:cNvPr>
          <p:cNvSpPr>
            <a:spLocks noGrp="1"/>
          </p:cNvSpPr>
          <p:nvPr>
            <p:ph type="title"/>
          </p:nvPr>
        </p:nvSpPr>
        <p:spPr>
          <a:xfrm>
            <a:off x="7380407" y="-526093"/>
            <a:ext cx="3973385" cy="8442541"/>
          </a:xfrm>
          <a:noFill/>
        </p:spPr>
        <p:txBody>
          <a:bodyPr vert="horz" lIns="91440" tIns="45720" rIns="91440" bIns="45720" rtlCol="0" anchor="b">
            <a:normAutofit fontScale="90000"/>
          </a:bodyPr>
          <a:lstStyle/>
          <a:p>
            <a:pPr algn="ctr" rtl="0"/>
            <a:r>
              <a:rPr lang="ar-SA" sz="2800" b="1" dirty="0">
                <a:solidFill>
                  <a:schemeClr val="accent1">
                    <a:lumMod val="50000"/>
                  </a:schemeClr>
                </a:solidFill>
              </a:rPr>
              <a:t>كيف تم اكتشاف مادة الغرافين</a:t>
            </a:r>
            <a:br>
              <a:rPr lang="en-US" sz="2800" b="1" dirty="0"/>
            </a:br>
            <a:br>
              <a:rPr lang="en-US" sz="2800" b="1" dirty="0"/>
            </a:br>
            <a:br>
              <a:rPr lang="en-US" sz="2800" b="1" dirty="0"/>
            </a:br>
            <a:r>
              <a:rPr lang="ar-SA" sz="2400" dirty="0"/>
              <a:t>دُرس الغرافين نظرياً في أربعينات القرن الماضي. وفي ذلك الوقت، اعتقد العلماء أنه من المستحيل وجود مادة ثنائية الأبعاد، ولذلك لم يحاولوا عزل الغرافين. بعد تلك الدراسات ببضعة عقود، ازدادت أهمية ذلك المجال، وبدأ الباحثون بالحلم بوجود تقنيات قادرة على تقشير الغرافيت.</a:t>
            </a:r>
            <a:br>
              <a:rPr lang="en-US" sz="2400" dirty="0"/>
            </a:br>
            <a:br>
              <a:rPr lang="en-US" sz="2400" dirty="0"/>
            </a:br>
            <a:r>
              <a:rPr lang="ar-SA" dirty="0"/>
              <a:t>حاول الباحثون إقحام جزيئات بين طبقات الغرافيت وقشر وفرك الغرافيت، لكن لم يصلوا أبداً إلى طبقة أحادية الذرات. في النهاية، تمكّنوا من عزل الغرافين على سطح مواد أخرى، لكن ليس على مادته الأصلية.  </a:t>
            </a:r>
            <a:br>
              <a:rPr lang="ar-SA" sz="2800" dirty="0"/>
            </a:br>
            <a:br>
              <a:rPr lang="ar-SA" sz="2800" dirty="0"/>
            </a:br>
            <a:br>
              <a:rPr lang="ar-SA" sz="2800" dirty="0"/>
            </a:br>
            <a:endParaRPr lang="en-US" sz="2800" b="1" dirty="0"/>
          </a:p>
        </p:txBody>
      </p:sp>
      <p:pic>
        <p:nvPicPr>
          <p:cNvPr id="7" name="عنصر نائب للصورة 6" descr="صورة تحتوي على شخص, سيدة, أزرق, تشبث&#10;&#10;تم إنشاء الوصف تلقائياً">
            <a:extLst>
              <a:ext uri="{FF2B5EF4-FFF2-40B4-BE49-F238E27FC236}">
                <a16:creationId xmlns:a16="http://schemas.microsoft.com/office/drawing/2014/main" id="{C5A12C4E-CF65-45FB-9DAB-27238FC9B9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 b="1928"/>
          <a:stretch/>
        </p:blipFill>
        <p:spPr>
          <a:xfrm>
            <a:off x="0" y="0"/>
            <a:ext cx="6992881" cy="6857990"/>
          </a:xfrm>
          <a:prstGeom prst="rect">
            <a:avLst/>
          </a:prstGeom>
        </p:spPr>
      </p:pic>
      <p:sp>
        <p:nvSpPr>
          <p:cNvPr id="5" name="عنصر نائب للتاريخ 4">
            <a:extLst>
              <a:ext uri="{FF2B5EF4-FFF2-40B4-BE49-F238E27FC236}">
                <a16:creationId xmlns:a16="http://schemas.microsoft.com/office/drawing/2014/main" id="{D5AC1726-5D18-446E-B761-CA7DBB378A0E}"/>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lgn="l" rtl="0">
              <a:spcAft>
                <a:spcPts val="600"/>
              </a:spcAft>
              <a:defRPr/>
            </a:pPr>
            <a:r>
              <a:rPr lang="en-US" dirty="0">
                <a:solidFill>
                  <a:srgbClr val="FFFFFF"/>
                </a:solidFill>
                <a:latin typeface="Calibri" panose="020F0502020204030204"/>
              </a:rPr>
              <a:t>5</a:t>
            </a:r>
          </a:p>
        </p:txBody>
      </p:sp>
      <p:sp>
        <p:nvSpPr>
          <p:cNvPr id="4" name="عنصر نائب للنص 3">
            <a:extLst>
              <a:ext uri="{FF2B5EF4-FFF2-40B4-BE49-F238E27FC236}">
                <a16:creationId xmlns:a16="http://schemas.microsoft.com/office/drawing/2014/main" id="{67CE7FDB-6B2E-4E82-9D78-DF3DD8852CEF}"/>
              </a:ext>
            </a:extLst>
          </p:cNvPr>
          <p:cNvSpPr>
            <a:spLocks noGrp="1"/>
          </p:cNvSpPr>
          <p:nvPr>
            <p:ph type="body" sz="half" idx="2"/>
          </p:nvPr>
        </p:nvSpPr>
        <p:spPr>
          <a:xfrm flipH="1">
            <a:off x="8183011" y="6967876"/>
            <a:ext cx="45719" cy="45719"/>
          </a:xfrm>
        </p:spPr>
        <p:txBody>
          <a:bodyPr>
            <a:normAutofit fontScale="25000" lnSpcReduction="20000"/>
          </a:bodyPr>
          <a:lstStyle/>
          <a:p>
            <a:endParaRPr lang="ar-SA" dirty="0"/>
          </a:p>
        </p:txBody>
      </p:sp>
    </p:spTree>
    <p:extLst>
      <p:ext uri="{BB962C8B-B14F-4D97-AF65-F5344CB8AC3E}">
        <p14:creationId xmlns:p14="http://schemas.microsoft.com/office/powerpoint/2010/main" val="396831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1480733-5BFE-4B3A-AF78-A00606EC5E14}"/>
              </a:ext>
            </a:extLst>
          </p:cNvPr>
          <p:cNvSpPr>
            <a:spLocks noGrp="1"/>
          </p:cNvSpPr>
          <p:nvPr>
            <p:ph type="title"/>
          </p:nvPr>
        </p:nvSpPr>
        <p:spPr>
          <a:xfrm>
            <a:off x="7432760" y="375781"/>
            <a:ext cx="4148093" cy="4606752"/>
          </a:xfrm>
        </p:spPr>
        <p:txBody>
          <a:bodyPr vert="horz" lIns="91440" tIns="45720" rIns="91440" bIns="45720" rtlCol="0" anchor="b">
            <a:normAutofit/>
          </a:bodyPr>
          <a:lstStyle/>
          <a:p>
            <a:pPr algn="ctr" rtl="0"/>
            <a:br>
              <a:rPr lang="ar-SA" sz="2400" b="1" dirty="0"/>
            </a:br>
            <a:r>
              <a:rPr lang="ar-SA" sz="2400" b="1" dirty="0">
                <a:solidFill>
                  <a:schemeClr val="accent1">
                    <a:lumMod val="50000"/>
                  </a:schemeClr>
                </a:solidFill>
              </a:rPr>
              <a:t>كيف يتم صنع مادة الغرافين</a:t>
            </a:r>
            <a:br>
              <a:rPr lang="ar-SA" sz="2400" b="1" dirty="0"/>
            </a:br>
            <a:br>
              <a:rPr lang="ar-SA" sz="2400" b="1" dirty="0"/>
            </a:br>
            <a:br>
              <a:rPr lang="ar-SA" sz="2400" b="1" dirty="0"/>
            </a:br>
            <a:br>
              <a:rPr lang="ar-SA" sz="2400" b="1" dirty="0"/>
            </a:br>
            <a:r>
              <a:rPr lang="ar-SA" sz="2400" b="1" dirty="0"/>
              <a:t>هكذا يتم صنع مادة الغرافين أو عزلها </a:t>
            </a:r>
            <a:br>
              <a:rPr lang="ar-SA" sz="2400" b="1" dirty="0"/>
            </a:br>
            <a:br>
              <a:rPr lang="ar-SA" sz="2400" b="1" dirty="0"/>
            </a:br>
            <a:r>
              <a:rPr lang="ar-SA" sz="2400" b="1" dirty="0"/>
              <a:t>حيث يتم وضع مادة الرصاص على لاصق شفاف و يتم من خلال هذا الاصق تقشير الرصاص وبذلك يتم استخراج الغرافين و لكن هذه العملية جداً متعبة و طويلة و قد تصل المحاولات إلى1000 !  </a:t>
            </a:r>
            <a:endParaRPr lang="en-US" sz="2400" b="1" kern="1200" dirty="0">
              <a:solidFill>
                <a:schemeClr val="tx1"/>
              </a:solidFill>
              <a:latin typeface="+mj-lt"/>
              <a:ea typeface="+mj-ea"/>
              <a:cs typeface="+mj-cs"/>
            </a:endParaRPr>
          </a:p>
        </p:txBody>
      </p:sp>
      <p:pic>
        <p:nvPicPr>
          <p:cNvPr id="6" name="وسائط عبر الإنترنت 5" title="Making Graphene 101, Ozyilmaz' Group">
            <a:hlinkClick r:id="" action="ppaction://media"/>
            <a:extLst>
              <a:ext uri="{FF2B5EF4-FFF2-40B4-BE49-F238E27FC236}">
                <a16:creationId xmlns:a16="http://schemas.microsoft.com/office/drawing/2014/main" id="{F1EAD5BA-8882-416D-81C3-BF6720C0C958}"/>
              </a:ext>
            </a:extLst>
          </p:cNvPr>
          <p:cNvPicPr>
            <a:picLocks noRot="1" noChangeAspect="1"/>
          </p:cNvPicPr>
          <p:nvPr>
            <a:videoFile r:link="rId1"/>
          </p:nvPr>
        </p:nvPicPr>
        <p:blipFill>
          <a:blip r:embed="rId3"/>
          <a:stretch>
            <a:fillRect/>
          </a:stretch>
        </p:blipFill>
        <p:spPr>
          <a:xfrm>
            <a:off x="-1" y="0"/>
            <a:ext cx="6824664" cy="6858000"/>
          </a:xfrm>
          <a:prstGeom prst="rect">
            <a:avLst/>
          </a:prstGeom>
        </p:spPr>
      </p:pic>
      <p:sp>
        <p:nvSpPr>
          <p:cNvPr id="5" name="عنصر نائب للتاريخ 4">
            <a:extLst>
              <a:ext uri="{FF2B5EF4-FFF2-40B4-BE49-F238E27FC236}">
                <a16:creationId xmlns:a16="http://schemas.microsoft.com/office/drawing/2014/main" id="{3E742A53-64A2-49C1-9021-115B259369E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rtl="0">
              <a:spcAft>
                <a:spcPts val="600"/>
              </a:spcAft>
            </a:pPr>
            <a:r>
              <a:rPr lang="en-US" dirty="0">
                <a:solidFill>
                  <a:schemeClr val="bg1"/>
                </a:solidFill>
              </a:rPr>
              <a:t>6</a:t>
            </a:r>
          </a:p>
        </p:txBody>
      </p:sp>
    </p:spTree>
    <p:extLst>
      <p:ext uri="{BB962C8B-B14F-4D97-AF65-F5344CB8AC3E}">
        <p14:creationId xmlns:p14="http://schemas.microsoft.com/office/powerpoint/2010/main" val="267552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A51A599-1609-410A-8E47-9F131A528E70}"/>
              </a:ext>
            </a:extLst>
          </p:cNvPr>
          <p:cNvSpPr>
            <a:spLocks noGrp="1"/>
          </p:cNvSpPr>
          <p:nvPr>
            <p:ph type="title"/>
          </p:nvPr>
        </p:nvSpPr>
        <p:spPr>
          <a:xfrm>
            <a:off x="539163" y="0"/>
            <a:ext cx="3932237" cy="1681619"/>
          </a:xfrm>
        </p:spPr>
        <p:txBody>
          <a:bodyPr/>
          <a:lstStyle/>
          <a:p>
            <a:r>
              <a:rPr lang="ar-SA" dirty="0">
                <a:solidFill>
                  <a:schemeClr val="accent1">
                    <a:lumMod val="50000"/>
                  </a:schemeClr>
                </a:solidFill>
              </a:rPr>
              <a:t>خواص و مميزات الغرافين</a:t>
            </a:r>
          </a:p>
        </p:txBody>
      </p:sp>
      <p:pic>
        <p:nvPicPr>
          <p:cNvPr id="7" name="عنصر نائب للصورة 6" descr="صورة تحتوي على سلك, صغير, جالس, معلق&#10;&#10;تم إنشاء الوصف تلقائياً">
            <a:extLst>
              <a:ext uri="{FF2B5EF4-FFF2-40B4-BE49-F238E27FC236}">
                <a16:creationId xmlns:a16="http://schemas.microsoft.com/office/drawing/2014/main" id="{40F60117-3E19-4CB0-A16A-19293F572A1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66" r="14366"/>
          <a:stretch>
            <a:fillRect/>
          </a:stretch>
        </p:blipFill>
        <p:spPr>
          <a:xfrm>
            <a:off x="5183188" y="0"/>
            <a:ext cx="7008812" cy="6857999"/>
          </a:xfrm>
        </p:spPr>
      </p:pic>
      <p:sp>
        <p:nvSpPr>
          <p:cNvPr id="4" name="عنصر نائب للنص 3">
            <a:extLst>
              <a:ext uri="{FF2B5EF4-FFF2-40B4-BE49-F238E27FC236}">
                <a16:creationId xmlns:a16="http://schemas.microsoft.com/office/drawing/2014/main" id="{F31C5210-C7AD-4134-AD92-D2BC0E2BD91E}"/>
              </a:ext>
            </a:extLst>
          </p:cNvPr>
          <p:cNvSpPr>
            <a:spLocks noGrp="1"/>
          </p:cNvSpPr>
          <p:nvPr>
            <p:ph type="body" sz="half" idx="2"/>
          </p:nvPr>
        </p:nvSpPr>
        <p:spPr>
          <a:xfrm>
            <a:off x="0" y="2057400"/>
            <a:ext cx="5183188" cy="3811588"/>
          </a:xfrm>
        </p:spPr>
        <p:txBody>
          <a:bodyPr>
            <a:noAutofit/>
          </a:bodyPr>
          <a:lstStyle/>
          <a:p>
            <a:pPr algn="ctr"/>
            <a:r>
              <a:rPr lang="ar-SA" b="1" dirty="0"/>
              <a:t>لتفهم مادة الغرافين عليك أن ترى العالم بأعين جديدة خلافاً للأبعاد الثلاثة الطول و العرض و العمق، فإن عالم الغرافين يتألف من مطبقة واحدة من ذرات و بعد اثنين فقط </a:t>
            </a:r>
          </a:p>
          <a:p>
            <a:pPr algn="ctr"/>
            <a:r>
              <a:rPr lang="ar-SA" b="1" dirty="0"/>
              <a:t>و هي نموذجية جداً لصنع أي شيء لأنها تنقل الكهرباء و بشكل أكثر فعالية من النحاس و هي مادة مهمة لصناعة للاكترونيات في المستقبل كما أنها مرنة و تستطيع صنع منها شاشة كمبيوتر ويتم طويها </a:t>
            </a:r>
          </a:p>
          <a:p>
            <a:pPr algn="ctr"/>
            <a:endParaRPr lang="ar-SA" b="1" dirty="0"/>
          </a:p>
          <a:p>
            <a:pPr algn="ctr"/>
            <a:endParaRPr lang="ar-SA" b="1" dirty="0"/>
          </a:p>
          <a:p>
            <a:pPr marL="285750" indent="-285750" algn="ctr">
              <a:buFont typeface="Arial" panose="020B0604020202020204" pitchFamily="34" charset="0"/>
              <a:buChar char="•"/>
            </a:pPr>
            <a:r>
              <a:rPr lang="ar-SA" b="1" dirty="0"/>
              <a:t>الشفافية: يمتص الغرافين 2.3% من الضوء المرئي الذي يصدم سطحه، مما يعني أنه بإمكانك الرؤية عبر هذه المادة دون أن تواجه أي وهج.</a:t>
            </a:r>
          </a:p>
          <a:p>
            <a:pPr marL="285750" indent="-285750" algn="ctr">
              <a:buFont typeface="Arial" panose="020B0604020202020204" pitchFamily="34" charset="0"/>
              <a:buChar char="•"/>
            </a:pPr>
            <a:r>
              <a:rPr lang="ar-SA" b="1" dirty="0"/>
              <a:t>المرونة  : إذ يُمكن سحب وحني صفيحة الغرافين إلى حدودٍ معينة دون أن تتحطم، مما يعني أن الغرافين مادة قابلة للحني وللتمديد.</a:t>
            </a:r>
            <a:br>
              <a:rPr lang="ar-SA" dirty="0"/>
            </a:br>
            <a:br>
              <a:rPr lang="ar-SA" dirty="0"/>
            </a:br>
            <a:br>
              <a:rPr lang="ar-SA" dirty="0"/>
            </a:br>
            <a:br>
              <a:rPr lang="ar-SA" dirty="0"/>
            </a:br>
            <a:endParaRPr lang="ar-SA" b="1" dirty="0"/>
          </a:p>
        </p:txBody>
      </p:sp>
      <p:sp>
        <p:nvSpPr>
          <p:cNvPr id="5" name="عنصر نائب للتاريخ 4">
            <a:extLst>
              <a:ext uri="{FF2B5EF4-FFF2-40B4-BE49-F238E27FC236}">
                <a16:creationId xmlns:a16="http://schemas.microsoft.com/office/drawing/2014/main" id="{346A2C96-24C8-4BDF-BF51-E8B2507EAC85}"/>
              </a:ext>
            </a:extLst>
          </p:cNvPr>
          <p:cNvSpPr>
            <a:spLocks noGrp="1"/>
          </p:cNvSpPr>
          <p:nvPr>
            <p:ph type="dt" sz="half" idx="10"/>
          </p:nvPr>
        </p:nvSpPr>
        <p:spPr/>
        <p:txBody>
          <a:bodyPr/>
          <a:lstStyle/>
          <a:p>
            <a:r>
              <a:rPr lang="en-US" dirty="0">
                <a:solidFill>
                  <a:schemeClr val="bg1"/>
                </a:solidFill>
              </a:rPr>
              <a:t>7</a:t>
            </a:r>
          </a:p>
        </p:txBody>
      </p:sp>
    </p:spTree>
    <p:extLst>
      <p:ext uri="{BB962C8B-B14F-4D97-AF65-F5344CB8AC3E}">
        <p14:creationId xmlns:p14="http://schemas.microsoft.com/office/powerpoint/2010/main" val="152434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D07750D-0D56-4744-A3AE-76ADA8B37AA2}"/>
              </a:ext>
            </a:extLst>
          </p:cNvPr>
          <p:cNvSpPr>
            <a:spLocks noGrp="1"/>
          </p:cNvSpPr>
          <p:nvPr>
            <p:ph type="title"/>
          </p:nvPr>
        </p:nvSpPr>
        <p:spPr>
          <a:xfrm>
            <a:off x="639372" y="-93945"/>
            <a:ext cx="3932237" cy="1600200"/>
          </a:xfrm>
        </p:spPr>
        <p:txBody>
          <a:bodyPr/>
          <a:lstStyle/>
          <a:p>
            <a:pPr algn="ctr"/>
            <a:r>
              <a:rPr lang="ar-SA" b="1" dirty="0">
                <a:solidFill>
                  <a:schemeClr val="accent1">
                    <a:lumMod val="50000"/>
                  </a:schemeClr>
                </a:solidFill>
              </a:rPr>
              <a:t>استخدامات الغرافين</a:t>
            </a:r>
          </a:p>
        </p:txBody>
      </p:sp>
      <p:pic>
        <p:nvPicPr>
          <p:cNvPr id="7" name="عنصر نائب للصورة 6">
            <a:extLst>
              <a:ext uri="{FF2B5EF4-FFF2-40B4-BE49-F238E27FC236}">
                <a16:creationId xmlns:a16="http://schemas.microsoft.com/office/drawing/2014/main" id="{939C5662-167D-42D6-A3DD-CDBA8DD1DAC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007" r="4007"/>
          <a:stretch>
            <a:fillRect/>
          </a:stretch>
        </p:blipFill>
        <p:spPr>
          <a:xfrm>
            <a:off x="5183188" y="0"/>
            <a:ext cx="7008812" cy="6857999"/>
          </a:xfrm>
        </p:spPr>
      </p:pic>
      <p:sp>
        <p:nvSpPr>
          <p:cNvPr id="4" name="عنصر نائب للنص 3">
            <a:extLst>
              <a:ext uri="{FF2B5EF4-FFF2-40B4-BE49-F238E27FC236}">
                <a16:creationId xmlns:a16="http://schemas.microsoft.com/office/drawing/2014/main" id="{A53A423B-3343-4431-9340-CEAD79015A21}"/>
              </a:ext>
            </a:extLst>
          </p:cNvPr>
          <p:cNvSpPr>
            <a:spLocks noGrp="1"/>
          </p:cNvSpPr>
          <p:nvPr>
            <p:ph type="body" sz="half" idx="2"/>
          </p:nvPr>
        </p:nvSpPr>
        <p:spPr/>
        <p:txBody>
          <a:bodyPr>
            <a:normAutofit fontScale="77500" lnSpcReduction="20000"/>
          </a:bodyPr>
          <a:lstStyle/>
          <a:p>
            <a:pPr marL="285750" indent="-285750">
              <a:buFont typeface="Arial" panose="020B0604020202020204" pitchFamily="34" charset="0"/>
              <a:buChar char="•"/>
            </a:pPr>
            <a:r>
              <a:rPr lang="ar-SA" b="1" dirty="0">
                <a:solidFill>
                  <a:schemeClr val="accent1">
                    <a:lumMod val="50000"/>
                  </a:schemeClr>
                </a:solidFill>
              </a:rPr>
              <a:t>الخلايا الشمسية </a:t>
            </a:r>
          </a:p>
          <a:p>
            <a:pPr marL="285750" indent="-285750" algn="ctr">
              <a:buFont typeface="Arial" panose="020B0604020202020204" pitchFamily="34" charset="0"/>
              <a:buChar char="•"/>
            </a:pPr>
            <a:r>
              <a:rPr lang="ar-SA" b="1" dirty="0">
                <a:solidFill>
                  <a:schemeClr val="accent1">
                    <a:lumMod val="50000"/>
                  </a:schemeClr>
                </a:solidFill>
              </a:rPr>
              <a:t>ا</a:t>
            </a:r>
            <a:r>
              <a:rPr lang="ar-SA" sz="2600" b="1" dirty="0">
                <a:solidFill>
                  <a:schemeClr val="accent1">
                    <a:lumMod val="50000"/>
                  </a:schemeClr>
                </a:solidFill>
              </a:rPr>
              <a:t>لترانزستورات</a:t>
            </a:r>
            <a:r>
              <a:rPr lang="ar-SA" dirty="0"/>
              <a:t>: </a:t>
            </a:r>
            <a:r>
              <a:rPr lang="ar-SA" sz="1800" b="1" dirty="0"/>
              <a:t>تعتمد الرقائق الحاسوبية على مليارات الترانزستورات للتحكم بتدفق التيار الكهربائي داخل الدارات. وفي معظم الأحيان يُركز الباحثون على صناعة رقائق أقوى عبر زيادة عدد الترانزستورات داخل تجمعات محددة، ولذلك بإمكان الغرافين جعل الترانزستورات أقل سماكة بكثير. </a:t>
            </a:r>
          </a:p>
          <a:p>
            <a:pPr algn="ctr"/>
            <a:endParaRPr lang="ar-SA" dirty="0"/>
          </a:p>
          <a:p>
            <a:pPr marL="285750" indent="-285750">
              <a:buFont typeface="Arial" panose="020B0604020202020204" pitchFamily="34" charset="0"/>
              <a:buChar char="•"/>
            </a:pPr>
            <a:r>
              <a:rPr lang="ar-SA" dirty="0">
                <a:solidFill>
                  <a:schemeClr val="accent1">
                    <a:lumMod val="50000"/>
                  </a:schemeClr>
                </a:solidFill>
              </a:rPr>
              <a:t>الشاشات الشفافة</a:t>
            </a:r>
            <a:br>
              <a:rPr lang="ar-SA" dirty="0"/>
            </a:br>
            <a:endParaRPr lang="ar-SA" dirty="0"/>
          </a:p>
          <a:p>
            <a:pPr marL="285750" indent="-285750">
              <a:buFont typeface="Arial" panose="020B0604020202020204" pitchFamily="34" charset="0"/>
              <a:buChar char="•"/>
            </a:pPr>
            <a:r>
              <a:rPr lang="ar-SA" sz="2100" b="1" dirty="0">
                <a:solidFill>
                  <a:schemeClr val="accent1">
                    <a:lumMod val="50000"/>
                  </a:schemeClr>
                </a:solidFill>
              </a:rPr>
              <a:t>البطاريات </a:t>
            </a:r>
          </a:p>
          <a:p>
            <a:pPr marL="285750" indent="-285750">
              <a:buFont typeface="Arial" panose="020B0604020202020204" pitchFamily="34" charset="0"/>
              <a:buChar char="•"/>
            </a:pPr>
            <a:r>
              <a:rPr lang="ar-SA" sz="2100" b="1" dirty="0">
                <a:solidFill>
                  <a:schemeClr val="accent1">
                    <a:lumMod val="50000"/>
                  </a:schemeClr>
                </a:solidFill>
              </a:rPr>
              <a:t>هواتف ذكية</a:t>
            </a:r>
          </a:p>
          <a:p>
            <a:pPr marL="285750" indent="-285750">
              <a:buFont typeface="Arial" panose="020B0604020202020204" pitchFamily="34" charset="0"/>
              <a:buChar char="•"/>
            </a:pPr>
            <a:r>
              <a:rPr lang="ar-SA" sz="2100" b="1" dirty="0">
                <a:solidFill>
                  <a:schemeClr val="accent1">
                    <a:lumMod val="50000"/>
                  </a:schemeClr>
                </a:solidFill>
              </a:rPr>
              <a:t>أجهزة تقنية قابلة للأرتداء</a:t>
            </a:r>
          </a:p>
          <a:p>
            <a:pPr marL="285750" indent="-285750">
              <a:buFont typeface="Arial" panose="020B0604020202020204" pitchFamily="34" charset="0"/>
              <a:buChar char="•"/>
            </a:pPr>
            <a:r>
              <a:rPr lang="ar-SA" sz="2100" b="1" dirty="0">
                <a:solidFill>
                  <a:schemeClr val="accent1">
                    <a:lumMod val="50000"/>
                  </a:schemeClr>
                </a:solidFill>
              </a:rPr>
              <a:t>واجهات لمسية جديدة</a:t>
            </a:r>
          </a:p>
          <a:p>
            <a:pPr marL="285750" indent="-285750">
              <a:buFont typeface="Arial" panose="020B0604020202020204" pitchFamily="34" charset="0"/>
              <a:buChar char="•"/>
            </a:pPr>
            <a:r>
              <a:rPr lang="ar-SA" sz="2100" b="1" dirty="0">
                <a:solidFill>
                  <a:schemeClr val="accent1">
                    <a:lumMod val="50000"/>
                  </a:schemeClr>
                </a:solidFill>
              </a:rPr>
              <a:t>الروبوتات</a:t>
            </a:r>
            <a:br>
              <a:rPr lang="ar-SA" dirty="0"/>
            </a:br>
            <a:br>
              <a:rPr lang="ar-SA" dirty="0"/>
            </a:br>
            <a:endParaRPr lang="ar-SA" dirty="0"/>
          </a:p>
        </p:txBody>
      </p:sp>
      <p:sp>
        <p:nvSpPr>
          <p:cNvPr id="5" name="عنصر نائب للتاريخ 4">
            <a:extLst>
              <a:ext uri="{FF2B5EF4-FFF2-40B4-BE49-F238E27FC236}">
                <a16:creationId xmlns:a16="http://schemas.microsoft.com/office/drawing/2014/main" id="{0DE99D63-9460-4AB3-A2C0-AC2773F7AD61}"/>
              </a:ext>
            </a:extLst>
          </p:cNvPr>
          <p:cNvSpPr>
            <a:spLocks noGrp="1"/>
          </p:cNvSpPr>
          <p:nvPr>
            <p:ph type="dt" sz="half" idx="10"/>
          </p:nvPr>
        </p:nvSpPr>
        <p:spPr/>
        <p:txBody>
          <a:bodyPr/>
          <a:lstStyle/>
          <a:p>
            <a:r>
              <a:rPr lang="en-US" dirty="0">
                <a:solidFill>
                  <a:schemeClr val="bg1"/>
                </a:solidFill>
              </a:rPr>
              <a:t>8</a:t>
            </a:r>
          </a:p>
        </p:txBody>
      </p:sp>
    </p:spTree>
    <p:extLst>
      <p:ext uri="{BB962C8B-B14F-4D97-AF65-F5344CB8AC3E}">
        <p14:creationId xmlns:p14="http://schemas.microsoft.com/office/powerpoint/2010/main" val="27467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FAD8315-1D78-4E00-8F92-59D915E37EB2}"/>
              </a:ext>
            </a:extLst>
          </p:cNvPr>
          <p:cNvSpPr>
            <a:spLocks noGrp="1"/>
          </p:cNvSpPr>
          <p:nvPr>
            <p:ph type="title"/>
          </p:nvPr>
        </p:nvSpPr>
        <p:spPr/>
        <p:txBody>
          <a:bodyPr/>
          <a:lstStyle/>
          <a:p>
            <a:pPr algn="ctr"/>
            <a:r>
              <a:rPr lang="ar-SA" b="1" dirty="0">
                <a:solidFill>
                  <a:schemeClr val="accent1">
                    <a:lumMod val="50000"/>
                  </a:schemeClr>
                </a:solidFill>
              </a:rPr>
              <a:t>أخيراً</a:t>
            </a:r>
          </a:p>
        </p:txBody>
      </p:sp>
      <p:pic>
        <p:nvPicPr>
          <p:cNvPr id="11" name="عنصر نائب للصورة 10" descr="صورة تحتوي على سلك, صغير, جالس, معلق&#10;&#10;تم إنشاء الوصف تلقائياً">
            <a:extLst>
              <a:ext uri="{FF2B5EF4-FFF2-40B4-BE49-F238E27FC236}">
                <a16:creationId xmlns:a16="http://schemas.microsoft.com/office/drawing/2014/main" id="{38972CA2-330E-4B65-9D76-E5724929A64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66" r="14366"/>
          <a:stretch>
            <a:fillRect/>
          </a:stretch>
        </p:blipFill>
        <p:spPr>
          <a:xfrm>
            <a:off x="5183188" y="0"/>
            <a:ext cx="7008812" cy="6857999"/>
          </a:xfrm>
        </p:spPr>
      </p:pic>
      <p:sp>
        <p:nvSpPr>
          <p:cNvPr id="4" name="عنصر نائب للنص 3">
            <a:extLst>
              <a:ext uri="{FF2B5EF4-FFF2-40B4-BE49-F238E27FC236}">
                <a16:creationId xmlns:a16="http://schemas.microsoft.com/office/drawing/2014/main" id="{B847AD2E-4E54-445C-9111-404962952A88}"/>
              </a:ext>
            </a:extLst>
          </p:cNvPr>
          <p:cNvSpPr>
            <a:spLocks noGrp="1"/>
          </p:cNvSpPr>
          <p:nvPr>
            <p:ph type="body" sz="half" idx="2"/>
          </p:nvPr>
        </p:nvSpPr>
        <p:spPr>
          <a:xfrm>
            <a:off x="838200" y="3428999"/>
            <a:ext cx="3932237" cy="3811588"/>
          </a:xfrm>
        </p:spPr>
        <p:txBody>
          <a:bodyPr/>
          <a:lstStyle/>
          <a:p>
            <a:pPr algn="ctr"/>
            <a:r>
              <a:rPr lang="ar-SA" b="1" dirty="0"/>
              <a:t>لايزال الغرافين في مرحلة مبكرة جداً مقارنةً مع المواد المطورة مثل السيليكون و</a:t>
            </a:r>
            <a:r>
              <a:rPr lang="en-US" b="1" dirty="0"/>
              <a:t>ITO. </a:t>
            </a:r>
            <a:r>
              <a:rPr lang="ar-SA" b="1" dirty="0"/>
              <a:t>ولجعله متكيف بشكلٍ واسع، يجب أن يصبح قابل للإنتاج على نطاقٍ عريض وبكميات ضخمة وبتكاليف مساوية أو أقل مقارنةً مع تلك الخاصة بالمواد الموجودة.  </a:t>
            </a:r>
            <a:br>
              <a:rPr lang="ar-SA" b="1" dirty="0"/>
            </a:br>
            <a:br>
              <a:rPr lang="ar-SA" b="1" dirty="0"/>
            </a:br>
            <a:endParaRPr lang="ar-SA" b="1" dirty="0"/>
          </a:p>
        </p:txBody>
      </p:sp>
      <p:sp>
        <p:nvSpPr>
          <p:cNvPr id="5" name="عنصر نائب للتاريخ 4">
            <a:extLst>
              <a:ext uri="{FF2B5EF4-FFF2-40B4-BE49-F238E27FC236}">
                <a16:creationId xmlns:a16="http://schemas.microsoft.com/office/drawing/2014/main" id="{FC572976-6D98-4478-82C3-8259669642BF}"/>
              </a:ext>
            </a:extLst>
          </p:cNvPr>
          <p:cNvSpPr>
            <a:spLocks noGrp="1"/>
          </p:cNvSpPr>
          <p:nvPr>
            <p:ph type="dt" sz="half" idx="10"/>
          </p:nvPr>
        </p:nvSpPr>
        <p:spPr/>
        <p:txBody>
          <a:bodyPr/>
          <a:lstStyle/>
          <a:p>
            <a:r>
              <a:rPr lang="en-US" dirty="0">
                <a:solidFill>
                  <a:schemeClr val="bg1"/>
                </a:solidFill>
              </a:rPr>
              <a:t>9</a:t>
            </a:r>
          </a:p>
        </p:txBody>
      </p:sp>
    </p:spTree>
    <p:extLst>
      <p:ext uri="{BB962C8B-B14F-4D97-AF65-F5344CB8AC3E}">
        <p14:creationId xmlns:p14="http://schemas.microsoft.com/office/powerpoint/2010/main" val="850500807"/>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565</Words>
  <Application>Microsoft Office PowerPoint</Application>
  <PresentationFormat>شاشة عريضة</PresentationFormat>
  <Paragraphs>51</Paragraphs>
  <Slides>9</Slides>
  <Notes>0</Notes>
  <HiddenSlides>0</HiddenSlides>
  <MMClips>1</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Calibri</vt:lpstr>
      <vt:lpstr>Calibri Light</vt:lpstr>
      <vt:lpstr>نسق Office</vt:lpstr>
      <vt:lpstr>مادة المستقبل </vt:lpstr>
      <vt:lpstr>ماهو الغرافين   كيف تم كتشاف مادة الغرافين  كيف يتم صنع الغرافين  خواص و مميزات الغرافين  استخدامات الغرافين   </vt:lpstr>
      <vt:lpstr>مقدم العرض </vt:lpstr>
      <vt:lpstr>ما هو الغرافين ؟</vt:lpstr>
      <vt:lpstr>كيف تم اكتشاف مادة الغرافين   دُرس الغرافين نظرياً في أربعينات القرن الماضي. وفي ذلك الوقت، اعتقد العلماء أنه من المستحيل وجود مادة ثنائية الأبعاد، ولذلك لم يحاولوا عزل الغرافين. بعد تلك الدراسات ببضعة عقود، ازدادت أهمية ذلك المجال، وبدأ الباحثون بالحلم بوجود تقنيات قادرة على تقشير الغرافيت.  حاول الباحثون إقحام جزيئات بين طبقات الغرافيت وقشر وفرك الغرافيت، لكن لم يصلوا أبداً إلى طبقة أحادية الذرات. في النهاية، تمكّنوا من عزل الغرافين على سطح مواد أخرى، لكن ليس على مادته الأصلية.     </vt:lpstr>
      <vt:lpstr> كيف يتم صنع مادة الغرافين    هكذا يتم صنع مادة الغرافين أو عزلها   حيث يتم وضع مادة الرصاص على لاصق شفاف و يتم من خلال هذا الاصق تقشير الرصاص وبذلك يتم استخراج الغرافين و لكن هذه العملية جداً متعبة و طويلة و قد تصل المحاولات إلى1000 !  </vt:lpstr>
      <vt:lpstr>خواص و مميزات الغرافين</vt:lpstr>
      <vt:lpstr>استخدامات الغرافين</vt:lpstr>
      <vt:lpstr>أخيراً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مادة المستقبل </dc:title>
  <dc:creator>bandar mobarki</dc:creator>
  <cp:lastModifiedBy>bandar mobarki</cp:lastModifiedBy>
  <cp:revision>3</cp:revision>
  <dcterms:created xsi:type="dcterms:W3CDTF">2020-07-11T20:50:36Z</dcterms:created>
  <dcterms:modified xsi:type="dcterms:W3CDTF">2020-07-11T22:11:14Z</dcterms:modified>
</cp:coreProperties>
</file>