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20" autoAdjust="0"/>
    <p:restoredTop sz="96727" autoAdjust="0"/>
  </p:normalViewPr>
  <p:slideViewPr>
    <p:cSldViewPr snapToGrid="0">
      <p:cViewPr varScale="1">
        <p:scale>
          <a:sx n="120" d="100"/>
          <a:sy n="120" d="100"/>
        </p:scale>
        <p:origin x="120" y="1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A0F0E8EC-CE91-4F36-AD48-956A4335A5EE}" type="datetimeFigureOut">
              <a:rPr lang="ar-SA" smtClean="0"/>
              <a:t>28/08/1442</a:t>
            </a:fld>
            <a:endParaRPr lang="ar-SA"/>
          </a:p>
        </p:txBody>
      </p:sp>
      <p:sp>
        <p:nvSpPr>
          <p:cNvPr id="5" name="Footer Placeholder 4"/>
          <p:cNvSpPr>
            <a:spLocks noGrp="1"/>
          </p:cNvSpPr>
          <p:nvPr>
            <p:ph type="ftr" sz="quarter" idx="11"/>
          </p:nvPr>
        </p:nvSpPr>
        <p:spPr>
          <a:xfrm>
            <a:off x="2416500" y="329307"/>
            <a:ext cx="4973915" cy="309201"/>
          </a:xfrm>
        </p:spPr>
        <p:txBody>
          <a:bodyPr/>
          <a:lstStyle/>
          <a:p>
            <a:endParaRPr lang="ar-SA"/>
          </a:p>
        </p:txBody>
      </p:sp>
      <p:sp>
        <p:nvSpPr>
          <p:cNvPr id="6" name="Slide Number Placeholder 5"/>
          <p:cNvSpPr>
            <a:spLocks noGrp="1"/>
          </p:cNvSpPr>
          <p:nvPr>
            <p:ph type="sldNum" sz="quarter" idx="12"/>
          </p:nvPr>
        </p:nvSpPr>
        <p:spPr>
          <a:xfrm>
            <a:off x="1437664" y="798973"/>
            <a:ext cx="811019" cy="503578"/>
          </a:xfrm>
        </p:spPr>
        <p:txBody>
          <a:bodyPr/>
          <a:lstStyle/>
          <a:p>
            <a:fld id="{1EFC7C8A-D5D3-4E8F-B3CB-7D16E990D1FB}" type="slidenum">
              <a:rPr lang="ar-SA" smtClean="0"/>
              <a:t>‹#›</a:t>
            </a:fld>
            <a:endParaRPr lang="ar-SA"/>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00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A0F0E8EC-CE91-4F36-AD48-956A4335A5EE}" type="datetimeFigureOut">
              <a:rPr lang="ar-SA" smtClean="0"/>
              <a:t>28/08/1442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1EFC7C8A-D5D3-4E8F-B3CB-7D16E990D1FB}" type="slidenum">
              <a:rPr lang="ar-SA" smtClean="0"/>
              <a:t>‹#›</a:t>
            </a:fld>
            <a:endParaRPr lang="ar-SA"/>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098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A0F0E8EC-CE91-4F36-AD48-956A4335A5EE}" type="datetimeFigureOut">
              <a:rPr lang="ar-SA" smtClean="0"/>
              <a:t>28/08/1442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1EFC7C8A-D5D3-4E8F-B3CB-7D16E990D1FB}" type="slidenum">
              <a:rPr lang="ar-SA" smtClean="0"/>
              <a:t>‹#›</a:t>
            </a:fld>
            <a:endParaRPr lang="ar-SA"/>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768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A0F0E8EC-CE91-4F36-AD48-956A4335A5EE}" type="datetimeFigureOut">
              <a:rPr lang="ar-SA" smtClean="0"/>
              <a:t>28/08/1442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1EFC7C8A-D5D3-4E8F-B3CB-7D16E990D1FB}" type="slidenum">
              <a:rPr lang="ar-SA" smtClean="0"/>
              <a:t>‹#›</a:t>
            </a:fld>
            <a:endParaRPr lang="ar-SA"/>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16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A0F0E8EC-CE91-4F36-AD48-956A4335A5EE}" type="datetimeFigureOut">
              <a:rPr lang="ar-SA" smtClean="0"/>
              <a:t>28/08/1442</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1EFC7C8A-D5D3-4E8F-B3CB-7D16E990D1FB}" type="slidenum">
              <a:rPr lang="ar-SA" smtClean="0"/>
              <a:t>‹#›</a:t>
            </a:fld>
            <a:endParaRPr lang="ar-SA"/>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169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A0F0E8EC-CE91-4F36-AD48-956A4335A5EE}" type="datetimeFigureOut">
              <a:rPr lang="ar-SA" smtClean="0"/>
              <a:t>28/08/1442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1EFC7C8A-D5D3-4E8F-B3CB-7D16E990D1FB}" type="slidenum">
              <a:rPr lang="ar-SA" smtClean="0"/>
              <a:t>‹#›</a:t>
            </a:fld>
            <a:endParaRPr lang="ar-SA"/>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61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447191" y="2824269"/>
            <a:ext cx="4645152" cy="2644457"/>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412362" y="2821491"/>
            <a:ext cx="4645152" cy="263737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A0F0E8EC-CE91-4F36-AD48-956A4335A5EE}" type="datetimeFigureOut">
              <a:rPr lang="ar-SA" smtClean="0"/>
              <a:t>28/08/1442</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1EFC7C8A-D5D3-4E8F-B3CB-7D16E990D1FB}" type="slidenum">
              <a:rPr lang="ar-SA" smtClean="0"/>
              <a:t>‹#›</a:t>
            </a:fld>
            <a:endParaRPr lang="ar-SA"/>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859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A0F0E8EC-CE91-4F36-AD48-956A4335A5EE}" type="datetimeFigureOut">
              <a:rPr lang="ar-SA" smtClean="0"/>
              <a:t>28/08/1442</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1EFC7C8A-D5D3-4E8F-B3CB-7D16E990D1FB}" type="slidenum">
              <a:rPr lang="ar-SA" smtClean="0"/>
              <a:t>‹#›</a:t>
            </a:fld>
            <a:endParaRPr lang="ar-SA"/>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2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0E8EC-CE91-4F36-AD48-956A4335A5EE}" type="datetimeFigureOut">
              <a:rPr lang="ar-SA" smtClean="0"/>
              <a:t>28/08/1442</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1EFC7C8A-D5D3-4E8F-B3CB-7D16E990D1FB}" type="slidenum">
              <a:rPr lang="ar-SA" smtClean="0"/>
              <a:t>‹#›</a:t>
            </a:fld>
            <a:endParaRPr lang="ar-SA"/>
          </a:p>
        </p:txBody>
      </p:sp>
    </p:spTree>
    <p:extLst>
      <p:ext uri="{BB962C8B-B14F-4D97-AF65-F5344CB8AC3E}">
        <p14:creationId xmlns:p14="http://schemas.microsoft.com/office/powerpoint/2010/main" val="37193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A0F0E8EC-CE91-4F36-AD48-956A4335A5EE}" type="datetimeFigureOut">
              <a:rPr lang="ar-SA" smtClean="0"/>
              <a:t>28/08/1442</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1EFC7C8A-D5D3-4E8F-B3CB-7D16E990D1FB}" type="slidenum">
              <a:rPr lang="ar-SA" smtClean="0"/>
              <a:t>‹#›</a:t>
            </a:fld>
            <a:endParaRPr lang="ar-SA"/>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085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0F0E8EC-CE91-4F36-AD48-956A4335A5EE}" type="datetimeFigureOut">
              <a:rPr lang="ar-SA" smtClean="0"/>
              <a:t>28/08/1442</a:t>
            </a:fld>
            <a:endParaRPr lang="ar-SA"/>
          </a:p>
        </p:txBody>
      </p:sp>
      <p:sp>
        <p:nvSpPr>
          <p:cNvPr id="6" name="Footer Placeholder 5"/>
          <p:cNvSpPr>
            <a:spLocks noGrp="1"/>
          </p:cNvSpPr>
          <p:nvPr>
            <p:ph type="ftr" sz="quarter" idx="11"/>
          </p:nvPr>
        </p:nvSpPr>
        <p:spPr>
          <a:xfrm>
            <a:off x="1447382" y="318640"/>
            <a:ext cx="5541004" cy="320931"/>
          </a:xfrm>
        </p:spPr>
        <p:txBody>
          <a:bodyPr/>
          <a:lstStyle/>
          <a:p>
            <a:endParaRPr lang="ar-SA"/>
          </a:p>
        </p:txBody>
      </p:sp>
      <p:sp>
        <p:nvSpPr>
          <p:cNvPr id="7" name="Slide Number Placeholder 6"/>
          <p:cNvSpPr>
            <a:spLocks noGrp="1"/>
          </p:cNvSpPr>
          <p:nvPr>
            <p:ph type="sldNum" sz="quarter" idx="12"/>
          </p:nvPr>
        </p:nvSpPr>
        <p:spPr/>
        <p:txBody>
          <a:bodyPr/>
          <a:lstStyle/>
          <a:p>
            <a:fld id="{1EFC7C8A-D5D3-4E8F-B3CB-7D16E990D1FB}" type="slidenum">
              <a:rPr lang="ar-SA" smtClean="0"/>
              <a:t>‹#›</a:t>
            </a:fld>
            <a:endParaRPr lang="ar-SA"/>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584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0F0E8EC-CE91-4F36-AD48-956A4335A5EE}" type="datetimeFigureOut">
              <a:rPr lang="ar-SA" smtClean="0"/>
              <a:t>28/08/1442</a:t>
            </a:fld>
            <a:endParaRPr lang="ar-SA"/>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EFC7C8A-D5D3-4E8F-B3CB-7D16E990D1FB}" type="slidenum">
              <a:rPr lang="ar-SA" smtClean="0"/>
              <a:t>‹#›</a:t>
            </a:fld>
            <a:endParaRPr lang="ar-SA"/>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202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DB7D8694-FA24-4945-B0FF-680237FA2BF0}"/>
              </a:ext>
            </a:extLst>
          </p:cNvPr>
          <p:cNvSpPr txBox="1"/>
          <p:nvPr/>
        </p:nvSpPr>
        <p:spPr>
          <a:xfrm>
            <a:off x="1359673" y="3272574"/>
            <a:ext cx="9096292" cy="3077766"/>
          </a:xfrm>
          <a:prstGeom prst="rect">
            <a:avLst/>
          </a:prstGeom>
          <a:noFill/>
        </p:spPr>
        <p:txBody>
          <a:bodyPr wrap="square" rtlCol="1">
            <a:spAutoFit/>
          </a:bodyPr>
          <a:lstStyle/>
          <a:p>
            <a:pPr algn="ctr" rtl="1"/>
            <a:endParaRPr lang="ar-SA" dirty="0"/>
          </a:p>
          <a:p>
            <a:pPr algn="ctr" rtl="1"/>
            <a:r>
              <a:rPr lang="ar-SA" dirty="0"/>
              <a:t>كلية الاتصالات والمعلومات بالرياض</a:t>
            </a:r>
          </a:p>
          <a:p>
            <a:pPr algn="ctr" rtl="1"/>
            <a:r>
              <a:rPr lang="ar-SA" b="1" dirty="0"/>
              <a:t>أسم المشرع</a:t>
            </a:r>
            <a:endParaRPr lang="ar-SA" dirty="0"/>
          </a:p>
          <a:p>
            <a:pPr algn="ctr" rtl="1"/>
            <a:r>
              <a:rPr lang="ar-SA" dirty="0"/>
              <a:t>نظام عيادة الاسنان</a:t>
            </a:r>
          </a:p>
          <a:p>
            <a:pPr algn="ctr" rtl="1"/>
            <a:r>
              <a:rPr lang="ar-SA" b="1" dirty="0"/>
              <a:t>الأعضاء</a:t>
            </a:r>
            <a:r>
              <a:rPr lang="ar-SA" dirty="0"/>
              <a:t> </a:t>
            </a:r>
          </a:p>
          <a:p>
            <a:pPr marL="342900" indent="-342900" algn="ctr" rtl="1">
              <a:buFont typeface="+mj-lt"/>
              <a:buAutoNum type="arabicPeriod"/>
            </a:pPr>
            <a:r>
              <a:rPr lang="ar-SA" dirty="0"/>
              <a:t>راشد محمد الوراد</a:t>
            </a:r>
          </a:p>
          <a:p>
            <a:pPr marL="342900" indent="-342900" algn="ctr" rtl="1">
              <a:buFont typeface="+mj-lt"/>
              <a:buAutoNum type="arabicPeriod"/>
            </a:pPr>
            <a:r>
              <a:rPr lang="ar-SA" dirty="0"/>
              <a:t>بندر عبدالله المباركي</a:t>
            </a:r>
          </a:p>
          <a:p>
            <a:pPr marL="342900" indent="-342900" algn="ctr" rtl="1">
              <a:buFont typeface="+mj-lt"/>
              <a:buAutoNum type="arabicPeriod"/>
            </a:pPr>
            <a:r>
              <a:rPr lang="ar-SA" dirty="0"/>
              <a:t>نايف حسن العنزي</a:t>
            </a:r>
          </a:p>
          <a:p>
            <a:pPr algn="ctr" rtl="1"/>
            <a:r>
              <a:rPr lang="ar-SA" b="1" dirty="0"/>
              <a:t>اشراف الدكتور</a:t>
            </a:r>
          </a:p>
          <a:p>
            <a:pPr algn="ctr" rtl="1"/>
            <a:r>
              <a:rPr lang="ar-SA" dirty="0"/>
              <a:t>زبن بجاد الحربي</a:t>
            </a:r>
          </a:p>
          <a:p>
            <a:pPr algn="ctr" rtl="1"/>
            <a:endParaRPr lang="ar-SA" sz="1400" dirty="0"/>
          </a:p>
        </p:txBody>
      </p:sp>
      <p:pic>
        <p:nvPicPr>
          <p:cNvPr id="9" name="صورة 8">
            <a:extLst>
              <a:ext uri="{FF2B5EF4-FFF2-40B4-BE49-F238E27FC236}">
                <a16:creationId xmlns:a16="http://schemas.microsoft.com/office/drawing/2014/main" id="{8893AC3B-1B62-426B-887C-E91CC4647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029" y="507660"/>
            <a:ext cx="2592125" cy="2592125"/>
          </a:xfrm>
          <a:prstGeom prst="rect">
            <a:avLst/>
          </a:prstGeom>
        </p:spPr>
      </p:pic>
    </p:spTree>
    <p:extLst>
      <p:ext uri="{BB962C8B-B14F-4D97-AF65-F5344CB8AC3E}">
        <p14:creationId xmlns:p14="http://schemas.microsoft.com/office/powerpoint/2010/main" val="94472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18286FA-A470-413B-B8D6-41F610A87204}"/>
              </a:ext>
            </a:extLst>
          </p:cNvPr>
          <p:cNvSpPr>
            <a:spLocks noGrp="1"/>
          </p:cNvSpPr>
          <p:nvPr>
            <p:ph type="title"/>
          </p:nvPr>
        </p:nvSpPr>
        <p:spPr/>
        <p:txBody>
          <a:bodyPr>
            <a:normAutofit/>
          </a:bodyPr>
          <a:lstStyle/>
          <a:p>
            <a:pPr algn="r"/>
            <a:r>
              <a:rPr lang="ar-SA" sz="2400" b="1" dirty="0">
                <a:solidFill>
                  <a:srgbClr val="333333"/>
                </a:solidFill>
                <a:effectLst/>
                <a:latin typeface="Times New Roman" panose="02020603050405020304" pitchFamily="18" charset="0"/>
                <a:ea typeface="Times New Roman" panose="02020603050405020304" pitchFamily="18" charset="0"/>
                <a:cs typeface="Simplified Arabic" panose="02020603050405020304" pitchFamily="18" charset="-78"/>
              </a:rPr>
              <a:t>الهدف من المشروع</a:t>
            </a:r>
            <a:endParaRPr lang="ar-SA" sz="4000" dirty="0"/>
          </a:p>
        </p:txBody>
      </p:sp>
      <p:sp>
        <p:nvSpPr>
          <p:cNvPr id="3" name="عنصر نائب للمحتوى 2">
            <a:extLst>
              <a:ext uri="{FF2B5EF4-FFF2-40B4-BE49-F238E27FC236}">
                <a16:creationId xmlns:a16="http://schemas.microsoft.com/office/drawing/2014/main" id="{7B8EBAA0-E939-4B13-94F4-A33659693C6D}"/>
              </a:ext>
            </a:extLst>
          </p:cNvPr>
          <p:cNvSpPr>
            <a:spLocks noGrp="1"/>
          </p:cNvSpPr>
          <p:nvPr>
            <p:ph idx="1"/>
          </p:nvPr>
        </p:nvSpPr>
        <p:spPr/>
        <p:txBody>
          <a:bodyPr/>
          <a:lstStyle/>
          <a:p>
            <a:pPr marL="0" marR="0" indent="0" algn="r" rtl="1">
              <a:spcBef>
                <a:spcPts val="0"/>
              </a:spcBef>
              <a:spcAft>
                <a:spcPts val="750"/>
              </a:spcAft>
              <a:buNone/>
            </a:pP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الهدف من المشروع هو تسهيل عملية حجز الموعد و سهولة التواصل مع الطبيب و مدير العيادة، و ذلك لتطويع الإجراءات الروتينية السابقة لتكون في صف المراجع، فبدلاُ أن يذهب وقت المراجع في مراجعة العيادة أو الاتصال لحجز موعد لدى طبيب معين، فيتم هذا الحجز في دقائق معدودة، وهكذا يكون تم التوفير على المراجع عناء المراجعة حضورياً و خسارة الوقت للاتصال و انتظار الرد لحجز موعد لدى طبيب معين. كذلك سهولة التواصل مع مدير العيادة في جانب الشكاوي و الاقتراحات، و سهولة إصدار التقرير الطبية من قبل الطبيب و بزمنٍ يسير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endParaRPr lang="ar-SA" dirty="0"/>
          </a:p>
        </p:txBody>
      </p:sp>
    </p:spTree>
    <p:extLst>
      <p:ext uri="{BB962C8B-B14F-4D97-AF65-F5344CB8AC3E}">
        <p14:creationId xmlns:p14="http://schemas.microsoft.com/office/powerpoint/2010/main" val="190861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0F2E641-2974-4D9B-BA54-97ADAA5ECB12}"/>
              </a:ext>
            </a:extLst>
          </p:cNvPr>
          <p:cNvSpPr>
            <a:spLocks noGrp="1"/>
          </p:cNvSpPr>
          <p:nvPr>
            <p:ph type="title"/>
          </p:nvPr>
        </p:nvSpPr>
        <p:spPr/>
        <p:txBody>
          <a:bodyPr/>
          <a:lstStyle/>
          <a:p>
            <a:pPr algn="r"/>
            <a:r>
              <a:rPr lang="ar-SA" dirty="0"/>
              <a:t>خطة المشروع</a:t>
            </a:r>
          </a:p>
        </p:txBody>
      </p:sp>
      <p:sp>
        <p:nvSpPr>
          <p:cNvPr id="3" name="عنصر نائب للمحتوى 2">
            <a:extLst>
              <a:ext uri="{FF2B5EF4-FFF2-40B4-BE49-F238E27FC236}">
                <a16:creationId xmlns:a16="http://schemas.microsoft.com/office/drawing/2014/main" id="{80FF8C15-692C-46DD-BCC6-40FE0B20A5D9}"/>
              </a:ext>
            </a:extLst>
          </p:cNvPr>
          <p:cNvSpPr>
            <a:spLocks noGrp="1"/>
          </p:cNvSpPr>
          <p:nvPr>
            <p:ph idx="1"/>
          </p:nvPr>
        </p:nvSpPr>
        <p:spPr>
          <a:xfrm>
            <a:off x="7140271" y="1853754"/>
            <a:ext cx="3914583" cy="4122675"/>
          </a:xfrm>
        </p:spPr>
        <p:txBody>
          <a:bodyPr>
            <a:normAutofit/>
          </a:bodyPr>
          <a:lstStyle/>
          <a:p>
            <a:pPr marL="228600" marR="0" algn="just"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الأول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اختيار و اعتماد فريق العمل.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الثاني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اختيار الفكرة ومناقشتها و تحليلها و اعتمادها.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الثالث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وصف مخطط شاشات النظام و أجزاء النظام .</a:t>
            </a: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الرابع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0" marR="0" algn="r" rtl="1">
              <a:lnSpc>
                <a:spcPct val="150000"/>
              </a:lnSpc>
              <a:spcBef>
                <a:spcPts val="0"/>
              </a:spcBef>
              <a:spcAft>
                <a:spcPts val="750"/>
              </a:spcAft>
            </a:pP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 تصميم مبدئي للموقع . </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a:lnSpc>
                <a:spcPct val="150000"/>
              </a:lnSpc>
            </a:pPr>
            <a:endParaRPr lang="ar-SA" dirty="0">
              <a:latin typeface="Simplified Arabic" panose="02020603050405020304" pitchFamily="18" charset="-78"/>
              <a:cs typeface="Simplified Arabic" panose="02020603050405020304" pitchFamily="18" charset="-78"/>
            </a:endParaRPr>
          </a:p>
        </p:txBody>
      </p:sp>
      <p:sp>
        <p:nvSpPr>
          <p:cNvPr id="4" name="عنصر نائب للمحتوى 2">
            <a:extLst>
              <a:ext uri="{FF2B5EF4-FFF2-40B4-BE49-F238E27FC236}">
                <a16:creationId xmlns:a16="http://schemas.microsoft.com/office/drawing/2014/main" id="{86F2D48F-521F-4617-A336-D68B9A569351}"/>
              </a:ext>
            </a:extLst>
          </p:cNvPr>
          <p:cNvSpPr txBox="1">
            <a:spLocks/>
          </p:cNvSpPr>
          <p:nvPr/>
        </p:nvSpPr>
        <p:spPr>
          <a:xfrm>
            <a:off x="2895600" y="1930806"/>
            <a:ext cx="3914583" cy="4122675"/>
          </a:xfrm>
          <a:prstGeom prst="rect">
            <a:avLst/>
          </a:prstGeom>
        </p:spPr>
        <p:txBody>
          <a:bodyPr vert="horz" lIns="91440" tIns="45720" rIns="91440" bIns="45720" rtlCol="0" anchor="t">
            <a:normAutofit/>
          </a:bodyPr>
          <a:lst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الخامس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تصميم و تحليل </a:t>
            </a:r>
            <a:r>
              <a:rPr lang="en-US"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ERD</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السادس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اعتماد </a:t>
            </a:r>
            <a:r>
              <a:rPr lang="en-US"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ERD</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و تنفيذها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السابع – الأسبوع الثالث عشر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برمجة الموقع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b="1"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الأسبوع الرابع عشر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228600" marR="0" algn="r" rtl="1">
              <a:lnSpc>
                <a:spcPct val="15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مناقشة المشروع.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p:txBody>
      </p:sp>
    </p:spTree>
    <p:extLst>
      <p:ext uri="{BB962C8B-B14F-4D97-AF65-F5344CB8AC3E}">
        <p14:creationId xmlns:p14="http://schemas.microsoft.com/office/powerpoint/2010/main" val="185211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69BC3C5-3A13-4CF5-8335-97F698DA25C5}"/>
              </a:ext>
            </a:extLst>
          </p:cNvPr>
          <p:cNvSpPr>
            <a:spLocks noGrp="1"/>
          </p:cNvSpPr>
          <p:nvPr>
            <p:ph type="title"/>
          </p:nvPr>
        </p:nvSpPr>
        <p:spPr/>
        <p:txBody>
          <a:bodyPr/>
          <a:lstStyle/>
          <a:p>
            <a:pPr algn="r"/>
            <a:r>
              <a:rPr lang="ar-SA" dirty="0"/>
              <a:t>دور كل عضو من الأعضاء في المشروع.</a:t>
            </a:r>
          </a:p>
        </p:txBody>
      </p:sp>
      <p:sp>
        <p:nvSpPr>
          <p:cNvPr id="3" name="عنصر نائب للمحتوى 2">
            <a:extLst>
              <a:ext uri="{FF2B5EF4-FFF2-40B4-BE49-F238E27FC236}">
                <a16:creationId xmlns:a16="http://schemas.microsoft.com/office/drawing/2014/main" id="{8E9EAEB4-2C2E-433A-84AD-39BB13674F21}"/>
              </a:ext>
            </a:extLst>
          </p:cNvPr>
          <p:cNvSpPr>
            <a:spLocks noGrp="1"/>
          </p:cNvSpPr>
          <p:nvPr>
            <p:ph idx="1"/>
          </p:nvPr>
        </p:nvSpPr>
        <p:spPr/>
        <p:txBody>
          <a:bodyPr/>
          <a:lstStyle/>
          <a:p>
            <a:r>
              <a:rPr lang="ar-SA" dirty="0">
                <a:latin typeface="Simplified Arabic" panose="02020603050405020304" pitchFamily="18" charset="-78"/>
                <a:cs typeface="Simplified Arabic" panose="02020603050405020304" pitchFamily="18" charset="-78"/>
              </a:rPr>
              <a:t>راشد محمد الوراد : تصميم وبناء واجهات الموقع</a:t>
            </a:r>
          </a:p>
          <a:p>
            <a:r>
              <a:rPr lang="ar-SA" dirty="0">
                <a:latin typeface="Simplified Arabic" panose="02020603050405020304" pitchFamily="18" charset="-78"/>
                <a:cs typeface="Simplified Arabic" panose="02020603050405020304" pitchFamily="18" charset="-78"/>
              </a:rPr>
              <a:t>بندر عبدالله المباركي : برمجة الموقع وقواعد البيانات</a:t>
            </a:r>
          </a:p>
          <a:p>
            <a:r>
              <a:rPr lang="ar-SA" dirty="0">
                <a:latin typeface="Simplified Arabic" panose="02020603050405020304" pitchFamily="18" charset="-78"/>
                <a:cs typeface="Simplified Arabic" panose="02020603050405020304" pitchFamily="18" charset="-78"/>
              </a:rPr>
              <a:t>نايف حسن العنزي : برمجة الموقع وقواعد البيانات</a:t>
            </a:r>
          </a:p>
          <a:p>
            <a:pPr marL="0" indent="0">
              <a:buNone/>
            </a:pPr>
            <a:endParaRPr lang="ar-SA"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243340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864A82E-3421-46A0-9A48-590E9A83C09B}"/>
              </a:ext>
            </a:extLst>
          </p:cNvPr>
          <p:cNvSpPr>
            <a:spLocks noGrp="1"/>
          </p:cNvSpPr>
          <p:nvPr>
            <p:ph type="title"/>
          </p:nvPr>
        </p:nvSpPr>
        <p:spPr/>
        <p:txBody>
          <a:bodyPr>
            <a:normAutofit/>
          </a:bodyPr>
          <a:lstStyle/>
          <a:p>
            <a:pPr marL="0" marR="0" algn="r" rtl="1">
              <a:spcBef>
                <a:spcPts val="0"/>
              </a:spcBef>
              <a:spcAft>
                <a:spcPts val="750"/>
              </a:spcAft>
            </a:pPr>
            <a:r>
              <a:rPr lang="ar-SA" sz="2400" b="1" dirty="0">
                <a:solidFill>
                  <a:srgbClr val="333333"/>
                </a:solidFill>
                <a:effectLst/>
                <a:latin typeface="Times New Roman" panose="02020603050405020304" pitchFamily="18" charset="0"/>
                <a:ea typeface="Times New Roman" panose="02020603050405020304" pitchFamily="18" charset="0"/>
                <a:cs typeface="Simplified Arabic" panose="02020603050405020304" pitchFamily="18" charset="-78"/>
              </a:rPr>
              <a:t>الأدوات و البرامج التي تم استخدامها </a:t>
            </a:r>
            <a:endParaRPr lang="en-US" sz="2400" dirty="0">
              <a:effectLst/>
              <a:latin typeface="Times New Roman" panose="02020603050405020304" pitchFamily="18" charset="0"/>
              <a:ea typeface="Times New Roman" panose="02020603050405020304" pitchFamily="18" charset="0"/>
            </a:endParaRPr>
          </a:p>
        </p:txBody>
      </p:sp>
      <p:sp>
        <p:nvSpPr>
          <p:cNvPr id="3" name="عنصر نائب للمحتوى 2">
            <a:extLst>
              <a:ext uri="{FF2B5EF4-FFF2-40B4-BE49-F238E27FC236}">
                <a16:creationId xmlns:a16="http://schemas.microsoft.com/office/drawing/2014/main" id="{1E2F0385-DC2D-4DD5-AD01-3652E8655F4A}"/>
              </a:ext>
            </a:extLst>
          </p:cNvPr>
          <p:cNvSpPr>
            <a:spLocks noGrp="1"/>
          </p:cNvSpPr>
          <p:nvPr>
            <p:ph idx="1"/>
          </p:nvPr>
        </p:nvSpPr>
        <p:spPr/>
        <p:txBody>
          <a:bodyPr/>
          <a:lstStyle/>
          <a:p>
            <a:pPr marL="342900" indent="-342900">
              <a:spcBef>
                <a:spcPts val="0"/>
              </a:spcBef>
              <a:spcAft>
                <a:spcPts val="750"/>
              </a:spcAft>
              <a:buFont typeface="+mj-lt"/>
              <a:buAutoNum type="arabicPeriod"/>
            </a:pPr>
            <a:r>
              <a:rPr lang="en-US" sz="1800" i="1" dirty="0">
                <a:solidFill>
                  <a:srgbClr val="000000"/>
                </a:solidFill>
                <a:effectLst/>
                <a:latin typeface="Simplified Arabic" panose="02020603050405020304" pitchFamily="18" charset="-78"/>
                <a:ea typeface="Times New Roman" panose="02020603050405020304" pitchFamily="18" charset="0"/>
                <a:cs typeface="Simplified Arabic" panose="02020603050405020304" pitchFamily="18" charset="-78"/>
              </a:rPr>
              <a:t> Visual Studio Code</a:t>
            </a:r>
            <a:r>
              <a:rPr lang="en-US" sz="1800" dirty="0">
                <a:solidFill>
                  <a:srgbClr val="000000"/>
                </a:solidFill>
                <a:effectLst/>
                <a:latin typeface="Simplified Arabic" panose="02020603050405020304" pitchFamily="18" charset="-78"/>
                <a:ea typeface="Times New Roman" panose="02020603050405020304" pitchFamily="18" charset="0"/>
                <a:cs typeface="Simplified Arabic" panose="02020603050405020304" pitchFamily="18" charset="-78"/>
              </a:rPr>
              <a:t>  </a:t>
            </a: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تم استخدام هذا المحرر النصي بسبب سهولة الاستخدام و جمال و نسبة راحة العين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342900" marR="0" lvl="0" indent="-342900" algn="r" rtl="1">
              <a:lnSpc>
                <a:spcPts val="2400"/>
              </a:lnSpc>
              <a:spcBef>
                <a:spcPts val="0"/>
              </a:spcBef>
              <a:spcAft>
                <a:spcPts val="0"/>
              </a:spcAft>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WampServer</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هي بيئة تطوير ويب تسمح لك بإنشاء تطبيقات ويب باستخدام </a:t>
            </a:r>
            <a:r>
              <a:rPr lang="en-US"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Apache2</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و </a:t>
            </a:r>
            <a:r>
              <a:rPr lang="en-US"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PHP</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وقاعدة بيانات </a:t>
            </a:r>
            <a:r>
              <a:rPr lang="en-US"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MySQL</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إلى جانب ذلك ، يتيح لك </a:t>
            </a:r>
            <a:r>
              <a:rPr lang="en-US"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PhpMyAdmin</a:t>
            </a:r>
            <a:r>
              <a:rPr lang="ar-SA" sz="1800" dirty="0">
                <a:solidFill>
                  <a:srgbClr val="202124"/>
                </a:solidFill>
                <a:effectLst/>
                <a:latin typeface="Simplified Arabic" panose="02020603050405020304" pitchFamily="18" charset="-78"/>
                <a:ea typeface="Times New Roman" panose="02020603050405020304" pitchFamily="18" charset="0"/>
                <a:cs typeface="Simplified Arabic" panose="02020603050405020304" pitchFamily="18" charset="-78"/>
              </a:rPr>
              <a:t> إدارة قاعدة بياناتك بسهولة. </a:t>
            </a:r>
            <a:r>
              <a:rPr lang="ar-SA" sz="1800" dirty="0">
                <a:solidFill>
                  <a:srgbClr val="202124"/>
                </a:solidFill>
                <a:latin typeface="Simplified Arabic" panose="02020603050405020304" pitchFamily="18" charset="-78"/>
                <a:ea typeface="Times New Roman" panose="02020603050405020304" pitchFamily="18" charset="0"/>
                <a:cs typeface="Simplified Arabic" panose="02020603050405020304" pitchFamily="18" charset="-78"/>
              </a:rPr>
              <a:t>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endParaRPr lang="ar-SA"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275833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F70125D-E704-4BDA-9EB8-2C83D0496C52}"/>
              </a:ext>
            </a:extLst>
          </p:cNvPr>
          <p:cNvSpPr>
            <a:spLocks noGrp="1"/>
          </p:cNvSpPr>
          <p:nvPr>
            <p:ph type="title"/>
          </p:nvPr>
        </p:nvSpPr>
        <p:spPr/>
        <p:txBody>
          <a:bodyPr/>
          <a:lstStyle/>
          <a:p>
            <a:r>
              <a:rPr lang="en-US" dirty="0"/>
              <a:t>ERD</a:t>
            </a:r>
            <a:endParaRPr lang="ar-SA" dirty="0"/>
          </a:p>
        </p:txBody>
      </p:sp>
      <p:sp>
        <p:nvSpPr>
          <p:cNvPr id="3" name="عنصر نائب للمحتوى 2">
            <a:extLst>
              <a:ext uri="{FF2B5EF4-FFF2-40B4-BE49-F238E27FC236}">
                <a16:creationId xmlns:a16="http://schemas.microsoft.com/office/drawing/2014/main" id="{434A74A5-D0EC-4699-8580-D8E255990C00}"/>
              </a:ext>
            </a:extLst>
          </p:cNvPr>
          <p:cNvSpPr>
            <a:spLocks noGrp="1"/>
          </p:cNvSpPr>
          <p:nvPr>
            <p:ph idx="1"/>
          </p:nvPr>
        </p:nvSpPr>
        <p:spPr/>
        <p:txBody>
          <a:bodyPr/>
          <a:lstStyle/>
          <a:p>
            <a:endParaRPr lang="ar-SA"/>
          </a:p>
        </p:txBody>
      </p:sp>
    </p:spTree>
    <p:extLst>
      <p:ext uri="{BB962C8B-B14F-4D97-AF65-F5344CB8AC3E}">
        <p14:creationId xmlns:p14="http://schemas.microsoft.com/office/powerpoint/2010/main" val="269415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03BC95B-ACE8-4AD0-AF35-C741F3883CBF}"/>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gn="r"/>
            <a:r>
              <a:rPr lang="en-US" dirty="0"/>
              <a:t>عينات من المشروع</a:t>
            </a:r>
          </a:p>
        </p:txBody>
      </p:sp>
      <p:pic>
        <p:nvPicPr>
          <p:cNvPr id="5" name="عنصر نائب للمحتوى 4">
            <a:extLst>
              <a:ext uri="{FF2B5EF4-FFF2-40B4-BE49-F238E27FC236}">
                <a16:creationId xmlns:a16="http://schemas.microsoft.com/office/drawing/2014/main" id="{9516F5F5-67DF-4375-AC51-A6D1AC6BF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11" y="2320925"/>
            <a:ext cx="2071252" cy="3057199"/>
          </a:xfrm>
          <a:prstGeom prst="rect">
            <a:avLst/>
          </a:prstGeom>
        </p:spPr>
      </p:pic>
      <p:pic>
        <p:nvPicPr>
          <p:cNvPr id="10" name="صورة 9">
            <a:extLst>
              <a:ext uri="{FF2B5EF4-FFF2-40B4-BE49-F238E27FC236}">
                <a16:creationId xmlns:a16="http://schemas.microsoft.com/office/drawing/2014/main" id="{1362BC05-89F2-49AD-8F57-9671FAC01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155" y="3960831"/>
            <a:ext cx="5827277" cy="1500523"/>
          </a:xfrm>
          <a:prstGeom prst="rect">
            <a:avLst/>
          </a:prstGeom>
        </p:spPr>
      </p:pic>
      <p:pic>
        <p:nvPicPr>
          <p:cNvPr id="15" name="صورة 14" descr="صورة تحتوي على منضدة&#10;&#10;تم إنشاء الوصف تلقائياً">
            <a:extLst>
              <a:ext uri="{FF2B5EF4-FFF2-40B4-BE49-F238E27FC236}">
                <a16:creationId xmlns:a16="http://schemas.microsoft.com/office/drawing/2014/main" id="{2E70F898-7C15-4A71-B592-7731D1C7A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205" y="3849524"/>
            <a:ext cx="3443746" cy="2005981"/>
          </a:xfrm>
          <a:prstGeom prst="rect">
            <a:avLst/>
          </a:prstGeom>
        </p:spPr>
      </p:pic>
      <p:pic>
        <p:nvPicPr>
          <p:cNvPr id="7" name="صورة 6" descr="صورة تحتوي على نص, أدوات الزينة, مستحضرات التجميل&#10;&#10;تم إنشاء الوصف تلقائياً">
            <a:extLst>
              <a:ext uri="{FF2B5EF4-FFF2-40B4-BE49-F238E27FC236}">
                <a16:creationId xmlns:a16="http://schemas.microsoft.com/office/drawing/2014/main" id="{3535AE77-E17E-4AB7-83D1-9F8EF8CA5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3393" y="2305108"/>
            <a:ext cx="6515323" cy="1123892"/>
          </a:xfrm>
          <a:prstGeom prst="rect">
            <a:avLst/>
          </a:prstGeom>
        </p:spPr>
      </p:pic>
      <p:sp>
        <p:nvSpPr>
          <p:cNvPr id="8" name="مربع نص 7">
            <a:extLst>
              <a:ext uri="{FF2B5EF4-FFF2-40B4-BE49-F238E27FC236}">
                <a16:creationId xmlns:a16="http://schemas.microsoft.com/office/drawing/2014/main" id="{5D323436-4521-4FA9-83C1-45ACFBE8638A}"/>
              </a:ext>
            </a:extLst>
          </p:cNvPr>
          <p:cNvSpPr txBox="1"/>
          <p:nvPr/>
        </p:nvSpPr>
        <p:spPr>
          <a:xfrm>
            <a:off x="9678540" y="1903752"/>
            <a:ext cx="1376314" cy="513620"/>
          </a:xfrm>
          <a:prstGeom prst="rect">
            <a:avLst/>
          </a:prstGeom>
        </p:spPr>
        <p:txBody>
          <a:bodyPr vert="horz" lIns="91440" tIns="45720" rIns="91440" bIns="45720" rtlCol="0" anchor="t">
            <a:normAutofit/>
          </a:bodyPr>
          <a:lstStyle/>
          <a:p>
            <a:pPr indent="-228600" algn="r" defTabSz="914400" rtl="1">
              <a:lnSpc>
                <a:spcPct val="120000"/>
              </a:lnSpc>
              <a:spcAft>
                <a:spcPts val="600"/>
              </a:spcAft>
              <a:buClr>
                <a:schemeClr val="accent1"/>
              </a:buClr>
              <a:buSzPct val="100000"/>
              <a:buFont typeface="Arial" panose="020B0604020202020204" pitchFamily="34" charset="0"/>
              <a:buChar char="•"/>
            </a:pPr>
            <a:r>
              <a:rPr lang="en-US" b="1"/>
              <a:t>خدماتنا</a:t>
            </a:r>
            <a:endParaRPr lang="en-US" b="1" dirty="0"/>
          </a:p>
        </p:txBody>
      </p:sp>
      <p:sp>
        <p:nvSpPr>
          <p:cNvPr id="69" name="مربع نص 68">
            <a:extLst>
              <a:ext uri="{FF2B5EF4-FFF2-40B4-BE49-F238E27FC236}">
                <a16:creationId xmlns:a16="http://schemas.microsoft.com/office/drawing/2014/main" id="{06049E21-E32D-4B00-A0DB-5AACCA999DEB}"/>
              </a:ext>
            </a:extLst>
          </p:cNvPr>
          <p:cNvSpPr txBox="1"/>
          <p:nvPr/>
        </p:nvSpPr>
        <p:spPr>
          <a:xfrm>
            <a:off x="3334724" y="3447211"/>
            <a:ext cx="1376314" cy="513620"/>
          </a:xfrm>
          <a:prstGeom prst="rect">
            <a:avLst/>
          </a:prstGeom>
        </p:spPr>
        <p:txBody>
          <a:bodyPr vert="horz" lIns="91440" tIns="45720" rIns="91440" bIns="45720" rtlCol="0" anchor="t">
            <a:normAutofit/>
          </a:bodyPr>
          <a:lstStyle/>
          <a:p>
            <a:pPr indent="-228600" algn="r" defTabSz="914400" rtl="1">
              <a:lnSpc>
                <a:spcPct val="120000"/>
              </a:lnSpc>
              <a:spcAft>
                <a:spcPts val="600"/>
              </a:spcAft>
              <a:buClr>
                <a:schemeClr val="accent1"/>
              </a:buClr>
              <a:buSzPct val="100000"/>
              <a:buFont typeface="Arial" panose="020B0604020202020204" pitchFamily="34" charset="0"/>
              <a:buChar char="•"/>
            </a:pPr>
            <a:r>
              <a:rPr lang="ar-SA" b="1" dirty="0"/>
              <a:t>الفواتير</a:t>
            </a:r>
            <a:endParaRPr lang="en-US" b="1" dirty="0"/>
          </a:p>
        </p:txBody>
      </p:sp>
      <p:sp>
        <p:nvSpPr>
          <p:cNvPr id="73" name="مربع نص 72">
            <a:extLst>
              <a:ext uri="{FF2B5EF4-FFF2-40B4-BE49-F238E27FC236}">
                <a16:creationId xmlns:a16="http://schemas.microsoft.com/office/drawing/2014/main" id="{A6EAFB3B-C202-4FE0-96D6-4840C3101938}"/>
              </a:ext>
            </a:extLst>
          </p:cNvPr>
          <p:cNvSpPr txBox="1"/>
          <p:nvPr/>
        </p:nvSpPr>
        <p:spPr>
          <a:xfrm>
            <a:off x="8302226" y="3516892"/>
            <a:ext cx="1376314" cy="513620"/>
          </a:xfrm>
          <a:prstGeom prst="rect">
            <a:avLst/>
          </a:prstGeom>
        </p:spPr>
        <p:txBody>
          <a:bodyPr vert="horz" lIns="91440" tIns="45720" rIns="91440" bIns="45720" rtlCol="0" anchor="t">
            <a:normAutofit/>
          </a:bodyPr>
          <a:lstStyle/>
          <a:p>
            <a:pPr algn="r" defTabSz="914400" rtl="1">
              <a:lnSpc>
                <a:spcPct val="120000"/>
              </a:lnSpc>
              <a:spcAft>
                <a:spcPts val="600"/>
              </a:spcAft>
              <a:buClr>
                <a:schemeClr val="accent1"/>
              </a:buClr>
              <a:buSzPct val="100000"/>
            </a:pPr>
            <a:endParaRPr lang="en-US" b="1" dirty="0"/>
          </a:p>
        </p:txBody>
      </p:sp>
      <p:sp>
        <p:nvSpPr>
          <p:cNvPr id="76" name="مربع نص 75">
            <a:extLst>
              <a:ext uri="{FF2B5EF4-FFF2-40B4-BE49-F238E27FC236}">
                <a16:creationId xmlns:a16="http://schemas.microsoft.com/office/drawing/2014/main" id="{744B310A-4DE5-48B3-9C1D-FDB287C7F595}"/>
              </a:ext>
            </a:extLst>
          </p:cNvPr>
          <p:cNvSpPr txBox="1"/>
          <p:nvPr/>
        </p:nvSpPr>
        <p:spPr>
          <a:xfrm>
            <a:off x="8178825" y="3507744"/>
            <a:ext cx="1376314" cy="513620"/>
          </a:xfrm>
          <a:prstGeom prst="rect">
            <a:avLst/>
          </a:prstGeom>
        </p:spPr>
        <p:txBody>
          <a:bodyPr vert="horz" lIns="91440" tIns="45720" rIns="91440" bIns="45720" rtlCol="0" anchor="t">
            <a:normAutofit/>
          </a:bodyPr>
          <a:lstStyle/>
          <a:p>
            <a:pPr indent="-228600" algn="r" defTabSz="914400" rtl="1">
              <a:lnSpc>
                <a:spcPct val="120000"/>
              </a:lnSpc>
              <a:spcAft>
                <a:spcPts val="600"/>
              </a:spcAft>
              <a:buClr>
                <a:schemeClr val="accent1"/>
              </a:buClr>
              <a:buSzPct val="100000"/>
              <a:buFont typeface="Arial" panose="020B0604020202020204" pitchFamily="34" charset="0"/>
              <a:buChar char="•"/>
            </a:pPr>
            <a:r>
              <a:rPr lang="ar-SA" b="1" dirty="0"/>
              <a:t>المواعيد</a:t>
            </a:r>
            <a:endParaRPr lang="en-US" b="1" dirty="0"/>
          </a:p>
        </p:txBody>
      </p:sp>
      <p:sp>
        <p:nvSpPr>
          <p:cNvPr id="80" name="مربع نص 79">
            <a:extLst>
              <a:ext uri="{FF2B5EF4-FFF2-40B4-BE49-F238E27FC236}">
                <a16:creationId xmlns:a16="http://schemas.microsoft.com/office/drawing/2014/main" id="{11E49B57-D782-439F-B983-CB2CDA042B09}"/>
              </a:ext>
            </a:extLst>
          </p:cNvPr>
          <p:cNvSpPr txBox="1"/>
          <p:nvPr/>
        </p:nvSpPr>
        <p:spPr>
          <a:xfrm>
            <a:off x="1008470" y="1960407"/>
            <a:ext cx="1376314" cy="513620"/>
          </a:xfrm>
          <a:prstGeom prst="rect">
            <a:avLst/>
          </a:prstGeom>
        </p:spPr>
        <p:txBody>
          <a:bodyPr vert="horz" lIns="91440" tIns="45720" rIns="91440" bIns="45720" rtlCol="0" anchor="t">
            <a:normAutofit fontScale="92500"/>
          </a:bodyPr>
          <a:lstStyle/>
          <a:p>
            <a:pPr indent="-228600" algn="r" defTabSz="914400" rtl="1">
              <a:lnSpc>
                <a:spcPct val="120000"/>
              </a:lnSpc>
              <a:spcAft>
                <a:spcPts val="600"/>
              </a:spcAft>
              <a:buClr>
                <a:schemeClr val="accent1"/>
              </a:buClr>
              <a:buSzPct val="100000"/>
              <a:buFont typeface="Arial" panose="020B0604020202020204" pitchFamily="34" charset="0"/>
              <a:buChar char="•"/>
            </a:pPr>
            <a:r>
              <a:rPr lang="ar-SA" b="1" dirty="0"/>
              <a:t>حجز المواعيد</a:t>
            </a:r>
            <a:endParaRPr lang="en-US" b="1" dirty="0"/>
          </a:p>
        </p:txBody>
      </p:sp>
    </p:spTree>
    <p:extLst>
      <p:ext uri="{BB962C8B-B14F-4D97-AF65-F5344CB8AC3E}">
        <p14:creationId xmlns:p14="http://schemas.microsoft.com/office/powerpoint/2010/main" val="133140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5B02794-7266-4662-B670-4D68373F7701}"/>
              </a:ext>
            </a:extLst>
          </p:cNvPr>
          <p:cNvSpPr>
            <a:spLocks noGrp="1"/>
          </p:cNvSpPr>
          <p:nvPr>
            <p:ph type="title"/>
          </p:nvPr>
        </p:nvSpPr>
        <p:spPr/>
        <p:txBody>
          <a:bodyPr>
            <a:normAutofit/>
          </a:bodyPr>
          <a:lstStyle/>
          <a:p>
            <a:pPr algn="r"/>
            <a:r>
              <a:rPr lang="ar-SA" dirty="0"/>
              <a:t>الخطط المستقبلية للمشروع</a:t>
            </a:r>
          </a:p>
        </p:txBody>
      </p:sp>
      <p:sp>
        <p:nvSpPr>
          <p:cNvPr id="3" name="عنصر نائب للمحتوى 2">
            <a:extLst>
              <a:ext uri="{FF2B5EF4-FFF2-40B4-BE49-F238E27FC236}">
                <a16:creationId xmlns:a16="http://schemas.microsoft.com/office/drawing/2014/main" id="{BC36D7C6-50E8-4E75-9434-3328968FDB07}"/>
              </a:ext>
            </a:extLst>
          </p:cNvPr>
          <p:cNvSpPr>
            <a:spLocks noGrp="1"/>
          </p:cNvSpPr>
          <p:nvPr>
            <p:ph idx="1"/>
          </p:nvPr>
        </p:nvSpPr>
        <p:spPr/>
        <p:txBody>
          <a:bodyPr/>
          <a:lstStyle/>
          <a:p>
            <a:pPr marL="342900" marR="0" lvl="0" indent="-342900" algn="r" rtl="1">
              <a:spcBef>
                <a:spcPts val="0"/>
              </a:spcBef>
              <a:spcAft>
                <a:spcPts val="750"/>
              </a:spcAft>
              <a:buFont typeface="+mj-lt"/>
              <a:buAutoNum type="arabicPeriod"/>
            </a:pP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استخدام  تقنية </a:t>
            </a:r>
            <a:r>
              <a:rPr lang="en-US"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Ajax</a:t>
            </a: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 في بعض أجزاء النظام و ذلك لتسريع إجراءات النظام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342900" marR="0" lvl="0" indent="-342900" algn="r" rtl="1">
              <a:spcBef>
                <a:spcPts val="0"/>
              </a:spcBef>
              <a:spcAft>
                <a:spcPts val="750"/>
              </a:spcAft>
              <a:buFont typeface="+mj-lt"/>
              <a:buAutoNum type="arabicPeriod"/>
            </a:pP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استخدام  لغة </a:t>
            </a:r>
            <a:r>
              <a:rPr lang="en-US"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JavaScript</a:t>
            </a: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 في جميع أجزاء النظام و ذلك ليصبح النظام متفاعل مع المستخدم بشكل جميل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342900" marR="0" lvl="0" indent="-342900" algn="r" rtl="1">
              <a:spcBef>
                <a:spcPts val="0"/>
              </a:spcBef>
              <a:spcAft>
                <a:spcPts val="750"/>
              </a:spcAft>
              <a:buFont typeface="+mj-lt"/>
              <a:buAutoNum type="arabicPeriod"/>
            </a:pP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تطوير التصميم و التنسيق .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342900" marR="0" lvl="0" indent="-342900" algn="r" rtl="1">
              <a:spcBef>
                <a:spcPts val="0"/>
              </a:spcBef>
              <a:spcAft>
                <a:spcPts val="750"/>
              </a:spcAft>
              <a:buFont typeface="+mj-lt"/>
              <a:buAutoNum type="arabicPeriod"/>
            </a:pPr>
            <a:r>
              <a:rPr lang="ar-SA" sz="18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تطوير و تقديم خدمات جديدة للمستخدم. </a:t>
            </a:r>
            <a:endParaRPr lang="en-US" sz="18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endParaRPr lang="ar-SA"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305565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77417E8-8939-4E53-AE7A-EBFF6D917842}"/>
              </a:ext>
            </a:extLst>
          </p:cNvPr>
          <p:cNvSpPr>
            <a:spLocks noGrp="1"/>
          </p:cNvSpPr>
          <p:nvPr>
            <p:ph type="title"/>
          </p:nvPr>
        </p:nvSpPr>
        <p:spPr/>
        <p:txBody>
          <a:bodyPr/>
          <a:lstStyle/>
          <a:p>
            <a:pPr algn="r"/>
            <a:r>
              <a:rPr lang="ar-SA" dirty="0"/>
              <a:t>الخاتمة</a:t>
            </a:r>
          </a:p>
        </p:txBody>
      </p:sp>
      <p:sp>
        <p:nvSpPr>
          <p:cNvPr id="3" name="عنصر نائب للمحتوى 2">
            <a:extLst>
              <a:ext uri="{FF2B5EF4-FFF2-40B4-BE49-F238E27FC236}">
                <a16:creationId xmlns:a16="http://schemas.microsoft.com/office/drawing/2014/main" id="{C827E9B3-C4E4-470C-8FBF-B727402452CC}"/>
              </a:ext>
            </a:extLst>
          </p:cNvPr>
          <p:cNvSpPr>
            <a:spLocks noGrp="1"/>
          </p:cNvSpPr>
          <p:nvPr>
            <p:ph idx="1"/>
          </p:nvPr>
        </p:nvSpPr>
        <p:spPr>
          <a:xfrm>
            <a:off x="838200" y="1853754"/>
            <a:ext cx="10515600" cy="4864998"/>
          </a:xfrm>
        </p:spPr>
        <p:txBody>
          <a:bodyPr>
            <a:noAutofit/>
          </a:bodyPr>
          <a:lstStyle/>
          <a:p>
            <a:pPr marL="0" marR="0" indent="0" algn="justLow" rtl="1">
              <a:lnSpc>
                <a:spcPct val="170000"/>
              </a:lnSpc>
              <a:spcBef>
                <a:spcPts val="0"/>
              </a:spcBef>
              <a:spcAft>
                <a:spcPts val="750"/>
              </a:spcAft>
              <a:buNone/>
            </a:pPr>
            <a:r>
              <a:rPr lang="ar-SA" sz="1400" dirty="0">
                <a:solidFill>
                  <a:srgbClr val="333333"/>
                </a:solidFill>
                <a:effectLst/>
                <a:latin typeface="Simplified Arabic" panose="02020603050405020304" pitchFamily="18" charset="-78"/>
                <a:ea typeface="Times New Roman" panose="02020603050405020304" pitchFamily="18" charset="0"/>
                <a:cs typeface="Simplified Arabic" panose="02020603050405020304" pitchFamily="18" charset="-78"/>
              </a:rPr>
              <a:t>و أخيراً بعد تنفيذ المشروع ، نشكر الله أولاً و أخراً بأنه يسر لنا تنفيذ هذا المشروع، حيث أننا واجهنا بعض الصعوبات و التحديات و بعض النقاط المجهولة أثناء العمل على المشروع، و لكن بفضل الله ثم تعاون فريق العمل و فهم جزئيات النظام استطعنا تقديم كل ما لدينا من جهد و ذلك لإظهار هذا المشروع بشكلٍ ممتاز و بالشكل المطلوب. </a:t>
            </a:r>
            <a:endParaRPr lang="en-US" sz="1400" dirty="0">
              <a:effectLst/>
              <a:latin typeface="Simplified Arabic" panose="02020603050405020304" pitchFamily="18" charset="-78"/>
              <a:ea typeface="Times New Roman" panose="02020603050405020304" pitchFamily="18" charset="0"/>
              <a:cs typeface="Simplified Arabic" panose="02020603050405020304" pitchFamily="18" charset="-78"/>
            </a:endParaRPr>
          </a:p>
          <a:p>
            <a:pPr marL="0" indent="0" algn="justLow">
              <a:lnSpc>
                <a:spcPct val="170000"/>
              </a:lnSpc>
              <a:buNone/>
            </a:pPr>
            <a:endParaRPr lang="ar-SA" sz="1400" dirty="0">
              <a:latin typeface="Simplified Arabic" panose="02020603050405020304" pitchFamily="18" charset="-78"/>
              <a:cs typeface="Simplified Arabic" panose="02020603050405020304" pitchFamily="18" charset="-78"/>
            </a:endParaRPr>
          </a:p>
        </p:txBody>
      </p:sp>
    </p:spTree>
    <p:extLst>
      <p:ext uri="{BB962C8B-B14F-4D97-AF65-F5344CB8AC3E}">
        <p14:creationId xmlns:p14="http://schemas.microsoft.com/office/powerpoint/2010/main" val="2289726672"/>
      </p:ext>
    </p:extLst>
  </p:cSld>
  <p:clrMapOvr>
    <a:masterClrMapping/>
  </p:clrMapOvr>
</p:sld>
</file>

<file path=ppt/theme/theme1.xml><?xml version="1.0" encoding="utf-8"?>
<a:theme xmlns:a="http://schemas.openxmlformats.org/drawingml/2006/main" name="معرض">
  <a:themeElements>
    <a:clrScheme name="معرض">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معرض">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معرض">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TM10001114[[fn=معرض]]</Template>
  <TotalTime>228</TotalTime>
  <Words>403</Words>
  <Application>Microsoft Office PowerPoint</Application>
  <PresentationFormat>شاشة عريضة</PresentationFormat>
  <Paragraphs>49</Paragraphs>
  <Slides>9</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9</vt:i4>
      </vt:variant>
    </vt:vector>
  </HeadingPairs>
  <TitlesOfParts>
    <vt:vector size="14" baseType="lpstr">
      <vt:lpstr>Arial</vt:lpstr>
      <vt:lpstr>Gill Sans MT</vt:lpstr>
      <vt:lpstr>Simplified Arabic</vt:lpstr>
      <vt:lpstr>Times New Roman</vt:lpstr>
      <vt:lpstr>معرض</vt:lpstr>
      <vt:lpstr>عرض تقديمي في PowerPoint</vt:lpstr>
      <vt:lpstr>الهدف من المشروع</vt:lpstr>
      <vt:lpstr>خطة المشروع</vt:lpstr>
      <vt:lpstr>دور كل عضو من الأعضاء في المشروع.</vt:lpstr>
      <vt:lpstr>الأدوات و البرامج التي تم استخدامها </vt:lpstr>
      <vt:lpstr>ERD</vt:lpstr>
      <vt:lpstr>عينات من المشروع</vt:lpstr>
      <vt:lpstr>الخطط المستقبلية للمشروع</vt:lpstr>
      <vt:lpstr>الخاتمة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نايف حسن شبوط العنزي</dc:creator>
  <cp:lastModifiedBy>نايف حسن شبوط العنزي</cp:lastModifiedBy>
  <cp:revision>10</cp:revision>
  <dcterms:created xsi:type="dcterms:W3CDTF">2021-04-09T18:10:01Z</dcterms:created>
  <dcterms:modified xsi:type="dcterms:W3CDTF">2021-04-10T12:47:38Z</dcterms:modified>
</cp:coreProperties>
</file>