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3" r:id="rId9"/>
    <p:sldId id="262" r:id="rId1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865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865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865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865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865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865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865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865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865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765" userDrawn="1">
          <p15:clr>
            <a:srgbClr val="A4A3A4"/>
          </p15:clr>
        </p15:guide>
        <p15:guide id="2" pos="232" userDrawn="1">
          <p15:clr>
            <a:srgbClr val="A4A3A4"/>
          </p15:clr>
        </p15:guide>
        <p15:guide id="3" orient="horz" pos="107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1" d="100"/>
          <a:sy n="71" d="100"/>
        </p:scale>
        <p:origin x="690" y="78"/>
      </p:cViewPr>
      <p:guideLst>
        <p:guide orient="horz" pos="765"/>
        <p:guide pos="232"/>
        <p:guide orient="horz" pos="107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2.jpeg"/><Relationship Id="rId5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10;p4" descr="A close up of a sign&#10;&#10;Description automatically generated"/>
          <p:cNvPicPr preferRelativeResize="0"/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10072688" y="78002"/>
            <a:ext cx="1800225" cy="57551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4"/>
          <p:cNvSpPr/>
          <p:nvPr/>
        </p:nvSpPr>
        <p:spPr>
          <a:xfrm>
            <a:off x="1" y="0"/>
            <a:ext cx="9829800" cy="717630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9888967" y="-419"/>
            <a:ext cx="112283" cy="732357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1" name="Picture 30" descr="A blue and white background&#10;&#10;Description automatically generated with medium confidence"/>
          <p:cNvPicPr>
            <a:picLocks noChangeAspect="1"/>
          </p:cNvPicPr>
          <p:nvPr/>
        </p:nvPicPr>
        <p:blipFill rotWithShape="1">
          <a:blip r:embed="rId6">
            <a:alphaModFix amt="16000"/>
          </a:blip>
          <a:srcRect t="24724" r="1619" b="63695"/>
          <a:stretch>
            <a:fillRect/>
          </a:stretch>
        </p:blipFill>
        <p:spPr>
          <a:xfrm>
            <a:off x="0" y="-1"/>
            <a:ext cx="9839325" cy="723901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1925300" y="-419"/>
            <a:ext cx="266700" cy="732357"/>
          </a:xfrm>
          <a:prstGeom prst="rect">
            <a:avLst/>
          </a:prstGeom>
          <a:solidFill>
            <a:srgbClr val="FED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hyperlink" Target="https://www.freepik.com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erson sitting at a desk with a computer&#10;&#10;Description automatically generat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: Rounded Corners 3"/>
          <p:cNvSpPr/>
          <p:nvPr/>
        </p:nvSpPr>
        <p:spPr>
          <a:xfrm>
            <a:off x="5873750" y="584200"/>
            <a:ext cx="4673600" cy="977900"/>
          </a:xfrm>
          <a:prstGeom prst="roundRect">
            <a:avLst/>
          </a:prstGeom>
          <a:solidFill>
            <a:srgbClr val="EBEEF9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4243070" y="2753995"/>
            <a:ext cx="7479665" cy="23469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endParaRPr lang="en-US" sz="3600" b="1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  <a:sym typeface="+mn-ea"/>
            </a:endParaRPr>
          </a:p>
          <a:p>
            <a:pPr algn="ctr"/>
            <a:r>
              <a:rPr lang="en-US" sz="36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  <a:sym typeface="+mn-ea"/>
              </a:rPr>
              <a:t>Name of Project</a:t>
            </a:r>
            <a:endParaRPr lang="en-US" sz="3600" b="1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  <a:sym typeface="+mn-ea"/>
            </a:endParaRPr>
          </a:p>
          <a:p>
            <a:pPr algn="ctr"/>
            <a:endParaRPr lang="en-US" sz="3600" b="1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  <a:sym typeface="+mn-ea"/>
            </a:endParaRPr>
          </a:p>
          <a:p>
            <a:pPr algn="ctr"/>
            <a:r>
              <a:rPr lang="en-US" altLang="en-US" sz="36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Energy Consumption Trend Analysis</a:t>
            </a:r>
            <a:endParaRPr lang="en-US" altLang="en-US" sz="3600" b="1" dirty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endParaRPr lang="en-US" altLang="en-US" sz="1800" b="1" dirty="0">
              <a:solidFill>
                <a:schemeClr val="accent1">
                  <a:lumMod val="20000"/>
                  <a:lumOff val="80000"/>
                </a:schemeClr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890523" y="742091"/>
            <a:ext cx="2640053" cy="664378"/>
            <a:chOff x="2375536" y="1112060"/>
            <a:chExt cx="3292636" cy="828603"/>
          </a:xfrm>
        </p:grpSpPr>
        <p:pic>
          <p:nvPicPr>
            <p:cNvPr id="7" name="Picture 6" descr="A close up of a logo&#10;&#10;Description automatically generated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2781" y="1270168"/>
              <a:ext cx="1575391" cy="512386"/>
            </a:xfrm>
            <a:prstGeom prst="rect">
              <a:avLst/>
            </a:prstGeom>
          </p:spPr>
        </p:pic>
        <p:pic>
          <p:nvPicPr>
            <p:cNvPr id="8" name="Picture 7" descr="A yellow and red shell logo&#10;&#10;Description automatically generated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75536" y="1112060"/>
              <a:ext cx="985475" cy="82860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1911" y="972537"/>
            <a:ext cx="26528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213163"/>
                </a:solidFill>
              </a:rPr>
              <a:t>Learning Objectives</a:t>
            </a:r>
            <a:endParaRPr lang="en-IN" sz="2000" dirty="0">
              <a:solidFill>
                <a:srgbClr val="213163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9809" y="6135329"/>
            <a:ext cx="795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b="1" dirty="0">
                <a:latin typeface="+mn-lt"/>
              </a:rPr>
              <a:t>Source : </a:t>
            </a:r>
            <a:endParaRPr lang="en-IN" sz="1200" b="1" dirty="0">
              <a:latin typeface="+mn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80529" y="6135329"/>
            <a:ext cx="1842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dirty="0">
                <a:solidFill>
                  <a:srgbClr val="0000FF"/>
                </a:solidFill>
                <a:latin typeface="+mn-lt"/>
                <a:hlinkClick r:id="rId1"/>
              </a:rPr>
              <a:t>www.freepik.com/</a:t>
            </a:r>
            <a:endParaRPr lang="en-IN" sz="1200" dirty="0">
              <a:solidFill>
                <a:srgbClr val="0000FF"/>
              </a:solidFill>
              <a:latin typeface="+mn-lt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ladder leading to a large yellow circle&#10;&#10;Description automatically generated"/>
          <p:cNvPicPr>
            <a:picLocks noChangeAspect="1"/>
          </p:cNvPicPr>
          <p:nvPr/>
        </p:nvPicPr>
        <p:blipFill rotWithShape="1">
          <a:blip r:embed="rId2">
            <a:alphaModFix amt="85000"/>
          </a:blip>
          <a:srcRect l="13763" t="6135" r="13650"/>
          <a:stretch>
            <a:fillRect/>
          </a:stretch>
        </p:blipFill>
        <p:spPr>
          <a:xfrm>
            <a:off x="7345680" y="1442720"/>
            <a:ext cx="4500880" cy="463296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839200" y="3168609"/>
            <a:ext cx="150368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3500" b="1" dirty="0">
                <a:solidFill>
                  <a:schemeClr val="tx1"/>
                </a:solidFill>
                <a:latin typeface="+mn-lt"/>
              </a:rPr>
              <a:t>GOAL</a:t>
            </a:r>
            <a:endParaRPr lang="en-IN" sz="3500" b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275590" y="2143760"/>
            <a:ext cx="7070090" cy="2684780"/>
          </a:xfrm>
          <a:prstGeom prst="rect">
            <a:avLst/>
          </a:prstGeom>
        </p:spPr>
        <p:txBody>
          <a:bodyPr>
            <a:no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Understand the distribution of buildings and energy consumption across urban areas.</a:t>
            </a:r>
            <a:endParaRPr lang="en-US" altLang="zh-CN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charset="0"/>
              <a:buChar char="Ø"/>
            </a:pPr>
            <a:endParaRPr lang="en-US" altLang="zh-CN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Analyze energy cost contribution by type (Gas, Electricity, Water).</a:t>
            </a:r>
            <a:endParaRPr lang="en-US" altLang="zh-CN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charset="0"/>
              <a:buChar char="Ø"/>
            </a:pPr>
            <a:endParaRPr lang="en-US" altLang="zh-CN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Leverage interactive dashboards to derive actionable business insights.</a:t>
            </a:r>
            <a:endParaRPr lang="en-US" altLang="zh-CN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charset="0"/>
              <a:buChar char="Ø"/>
            </a:pPr>
            <a:endParaRPr lang="en-US" altLang="zh-CN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Encourage data-driven decisions for energy efficiency improvements.</a:t>
            </a:r>
            <a:endParaRPr lang="en-US" altLang="zh-CN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5834" y="1067664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213163"/>
                </a:solidFill>
              </a:rPr>
              <a:t>T</a:t>
            </a:r>
            <a:r>
              <a:rPr lang="en-IN" sz="2000" b="1" dirty="0" err="1">
                <a:solidFill>
                  <a:srgbClr val="213163"/>
                </a:solidFill>
              </a:rPr>
              <a:t>ools</a:t>
            </a:r>
            <a:r>
              <a:rPr lang="en-IN" sz="2000" b="1" dirty="0">
                <a:solidFill>
                  <a:srgbClr val="213163"/>
                </a:solidFill>
              </a:rPr>
              <a:t> and Technology used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413385" y="2131695"/>
            <a:ext cx="8222615" cy="2994025"/>
          </a:xfrm>
          <a:prstGeom prst="rect">
            <a:avLst/>
          </a:prstGeom>
        </p:spPr>
        <p:txBody>
          <a:bodyPr>
            <a:no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en-US" altLang="zh-CN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Power BI:</a:t>
            </a:r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 Data modeling and visualization.</a:t>
            </a:r>
            <a:endParaRPr lang="en-US" altLang="zh-CN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charset="0"/>
              <a:buChar char="Ø"/>
            </a:pPr>
            <a:endParaRPr lang="en-US" altLang="zh-CN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altLang="zh-CN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Microsoft Excel:</a:t>
            </a:r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 Data preparation and storage.</a:t>
            </a:r>
            <a:endParaRPr lang="en-US" altLang="zh-CN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charset="0"/>
              <a:buChar char="Ø"/>
            </a:pPr>
            <a:endParaRPr lang="en-US" altLang="zh-CN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altLang="zh-CN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DAX (Data Analysis Expressions):</a:t>
            </a:r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 Creating custom measures and KPIs.</a:t>
            </a:r>
            <a:endParaRPr lang="en-US" altLang="zh-CN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charset="0"/>
              <a:buChar char="Ø"/>
            </a:pPr>
            <a:endParaRPr lang="en-US" altLang="zh-CN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altLang="zh-CN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Power Query:</a:t>
            </a:r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 Data transformation and cleaning.</a:t>
            </a:r>
            <a:endParaRPr lang="en-US" altLang="zh-CN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charset="0"/>
              <a:buChar char="Ø"/>
            </a:pPr>
            <a:endParaRPr lang="en-US" altLang="zh-CN" sz="1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altLang="zh-CN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 Techniques:</a:t>
            </a:r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 Bar chart, pie chart, KPIs, and filters.</a:t>
            </a:r>
            <a:endParaRPr lang="en-US" altLang="zh-CN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8356" y="1014656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Methodology</a:t>
            </a:r>
            <a:r>
              <a:rPr lang="en-US" sz="1800" b="1" dirty="0">
                <a:solidFill>
                  <a:srgbClr val="213163"/>
                </a:solidFill>
              </a:rPr>
              <a:t> </a:t>
            </a:r>
            <a:endParaRPr lang="en-IN" sz="1800" dirty="0">
              <a:solidFill>
                <a:srgbClr val="213163"/>
              </a:solidFill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367665" y="1704975"/>
            <a:ext cx="8268335" cy="3984625"/>
          </a:xfrm>
          <a:prstGeom prst="rect">
            <a:avLst/>
          </a:prstGeom>
        </p:spPr>
        <p:txBody>
          <a:bodyPr wrap="square">
            <a:noAutofit/>
          </a:bodyPr>
          <a:p>
            <a:pPr marL="285750" indent="-285750">
              <a:buSzPct val="150000"/>
              <a:buFont typeface="Arial" panose="020B0604020202020204" pitchFamily="34" charset="0"/>
              <a:buChar char="•"/>
            </a:pPr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Imported raw data from Excel into Power BI.</a:t>
            </a:r>
            <a:endParaRPr lang="en-US" altLang="zh-CN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SzPct val="150000"/>
              <a:buFont typeface="Arial" panose="020B0604020202020204" pitchFamily="34" charset="0"/>
              <a:buChar char="•"/>
            </a:pPr>
            <a:endParaRPr lang="en-US" altLang="zh-CN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SzPct val="150000"/>
              <a:buFont typeface="Arial" panose="020B0604020202020204" pitchFamily="34" charset="0"/>
              <a:buChar char="•"/>
            </a:pPr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Cleaned and transformed data using Power Query (e.g., handling nulls, standardizing formats).</a:t>
            </a:r>
            <a:endParaRPr lang="en-US" altLang="zh-CN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SzPct val="150000"/>
              <a:buFont typeface="Arial" panose="020B0604020202020204" pitchFamily="34" charset="0"/>
              <a:buChar char="•"/>
            </a:pPr>
            <a:endParaRPr lang="en-US" altLang="zh-CN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SzPct val="150000"/>
              <a:buFont typeface="Arial" panose="020B0604020202020204" pitchFamily="34" charset="0"/>
              <a:buChar char="•"/>
            </a:pPr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Created calculated measures (e.g., average Consumptions).</a:t>
            </a:r>
            <a:endParaRPr lang="en-US" altLang="zh-CN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SzPct val="150000"/>
              <a:buFont typeface="Arial" panose="020B0604020202020204" pitchFamily="34" charset="0"/>
              <a:buChar char="•"/>
            </a:pPr>
            <a:endParaRPr lang="en-US" altLang="zh-CN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SzPct val="150000"/>
              <a:buFont typeface="Arial" panose="020B0604020202020204" pitchFamily="34" charset="0"/>
              <a:buChar char="•"/>
            </a:pPr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Designed visuals:</a:t>
            </a:r>
            <a:endParaRPr lang="en-US" altLang="zh-CN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SzPct val="200000"/>
              <a:buFont typeface="Arial" panose="020B0604020202020204" pitchFamily="34" charset="0"/>
              <a:buChar char="•"/>
            </a:pPr>
            <a:endParaRPr lang="en-US" altLang="zh-CN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lphaLcPeriod"/>
            </a:pPr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Bar charts for city-wise analysis.</a:t>
            </a:r>
            <a:endParaRPr lang="en-US" altLang="zh-CN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lphaLcPeriod"/>
            </a:pPr>
            <a:endParaRPr lang="en-US" altLang="zh-CN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lphaLcPeriod"/>
            </a:pPr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KPIs for high-level summaries.</a:t>
            </a:r>
            <a:endParaRPr lang="en-US" altLang="zh-CN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lphaLcPeriod"/>
            </a:pPr>
            <a:endParaRPr lang="en-US" altLang="zh-CN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lphaLcPeriod"/>
            </a:pPr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Pie charts for cost distribution by energy type.</a:t>
            </a:r>
            <a:endParaRPr lang="en-US" altLang="zh-CN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/>
              <a:buChar char="•"/>
            </a:pPr>
            <a:endParaRPr lang="en-US" altLang="zh-CN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SzPct val="150000"/>
              <a:buFont typeface="Arial" panose="020B0604020202020204" pitchFamily="34" charset="0"/>
              <a:buChar char="•"/>
            </a:pPr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Finalized dashboard layout for storytelling and insight presentation.</a:t>
            </a:r>
            <a:endParaRPr lang="en-US" altLang="zh-CN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Problem Statement: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447675" y="2116455"/>
            <a:ext cx="8188325" cy="2694305"/>
          </a:xfrm>
          <a:prstGeom prst="rect">
            <a:avLst/>
          </a:prstGeom>
        </p:spPr>
        <p:txBody>
          <a:bodyPr>
            <a:noAutofit/>
          </a:bodyPr>
          <a:p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Energy management faces challenges due to:</a:t>
            </a:r>
            <a:endParaRPr lang="en-US" altLang="zh-CN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charset="0"/>
              <a:buChar char="q"/>
            </a:pPr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Dispersed and unorganized consumption data.</a:t>
            </a:r>
            <a:endParaRPr lang="en-US" altLang="zh-CN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charset="0"/>
              <a:buChar char="q"/>
            </a:pPr>
            <a:endParaRPr lang="en-US" altLang="zh-CN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charset="0"/>
              <a:buChar char="q"/>
            </a:pPr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Lack of insights on which cities or energy types consume or cost the most.</a:t>
            </a:r>
            <a:endParaRPr lang="en-US" altLang="zh-CN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charset="0"/>
              <a:buChar char="q"/>
            </a:pPr>
            <a:endParaRPr lang="en-US" altLang="zh-CN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charset="0"/>
              <a:buChar char="q"/>
            </a:pPr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Difficulty in prioritizing sustainability or cost-cutting efforts without analytics.</a:t>
            </a:r>
            <a:endParaRPr lang="en-US" altLang="zh-CN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Solution: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447675" y="2033270"/>
            <a:ext cx="8188325" cy="2700655"/>
          </a:xfrm>
          <a:prstGeom prst="rect">
            <a:avLst/>
          </a:prstGeom>
        </p:spPr>
        <p:txBody>
          <a:bodyPr>
            <a:noAutofit/>
          </a:bodyPr>
          <a:p>
            <a:pPr marL="285750" indent="-285750">
              <a:buFont typeface="Wingdings" panose="05000000000000000000" charset="0"/>
              <a:buChar char="ü"/>
            </a:pPr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Centralized visualization platform created in Power BI.</a:t>
            </a:r>
            <a:endParaRPr lang="en-US" altLang="zh-CN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charset="0"/>
              <a:buChar char="ü"/>
            </a:pPr>
            <a:endParaRPr lang="en-US" altLang="zh-CN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charset="0"/>
              <a:buChar char="ü"/>
            </a:pPr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Provided clear KPIs for quick decision-making.</a:t>
            </a:r>
            <a:endParaRPr lang="en-US" altLang="zh-CN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charset="0"/>
              <a:buChar char="ü"/>
            </a:pPr>
            <a:endParaRPr lang="en-US" altLang="zh-CN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charset="0"/>
              <a:buChar char="ü"/>
            </a:pPr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Detailed breakdown by city and energy type.</a:t>
            </a:r>
            <a:endParaRPr lang="en-US" altLang="zh-CN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charset="0"/>
              <a:buChar char="ü"/>
            </a:pPr>
            <a:endParaRPr lang="en-US" altLang="zh-CN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charset="0"/>
              <a:buChar char="ü"/>
            </a:pPr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Visual storytelling to help policy makers and building managers understand trends and outliers.</a:t>
            </a:r>
            <a:endParaRPr lang="en-US" altLang="zh-CN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Screenshot of Output: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4850" y="1534795"/>
            <a:ext cx="5015865" cy="25730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534795"/>
            <a:ext cx="5888355" cy="25730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485" y="4107815"/>
            <a:ext cx="5015230" cy="27127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187190"/>
            <a:ext cx="5888990" cy="260858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9087" y="988151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Conclusion:</a:t>
            </a:r>
            <a:r>
              <a:rPr lang="en-US" sz="1800" b="1" dirty="0">
                <a:solidFill>
                  <a:srgbClr val="213163"/>
                </a:solidFill>
              </a:rPr>
              <a:t>  </a:t>
            </a:r>
            <a:endParaRPr lang="en-IN" sz="1800" dirty="0">
              <a:solidFill>
                <a:srgbClr val="213163"/>
              </a:solidFill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424180" y="2006600"/>
            <a:ext cx="8211820" cy="2821940"/>
          </a:xfrm>
          <a:prstGeom prst="rect">
            <a:avLst/>
          </a:prstGeom>
        </p:spPr>
        <p:txBody>
          <a:bodyPr>
            <a:noAutofit/>
          </a:bodyPr>
          <a:p>
            <a:pPr marL="285750" indent="-285750">
              <a:buFont typeface="Wingdings" panose="05000000000000000000" charset="0"/>
              <a:buChar char="v"/>
            </a:pPr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Cities like New York, Chicago, and Los Angeles have the highest building counts.</a:t>
            </a:r>
            <a:endParaRPr lang="en-US" altLang="zh-CN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charset="0"/>
              <a:buChar char="v"/>
            </a:pPr>
            <a:endParaRPr lang="en-US" altLang="zh-CN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charset="0"/>
              <a:buChar char="v"/>
            </a:pPr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Electricity has the highest average consumption, followed by Water and Gas.</a:t>
            </a:r>
            <a:endParaRPr lang="en-US" altLang="zh-CN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charset="0"/>
              <a:buChar char="v"/>
            </a:pPr>
            <a:endParaRPr lang="en-US" altLang="zh-CN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charset="0"/>
              <a:buChar char="v"/>
            </a:pPr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In terms of cost, Gas dominates with 88.5% share—indicating an area of focus for cost control.</a:t>
            </a:r>
            <a:endParaRPr lang="en-US" altLang="zh-CN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charset="0"/>
              <a:buChar char="v"/>
            </a:pPr>
            <a:endParaRPr lang="en-US" altLang="zh-CN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charset="0"/>
              <a:buChar char="v"/>
            </a:pPr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rPr>
              <a:t>The dashboard facilitates efficient monitoring, resource planning, and sustainable energy strategies.</a:t>
            </a:r>
            <a:endParaRPr lang="en-US" altLang="zh-CN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ession 01 Design Thinking &amp; Critical Thinking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Session 01 Design Thinking &amp; Critical Thinking</Template>
  <TotalTime>0</TotalTime>
  <Words>1980</Words>
  <Application>WPS Presentation</Application>
  <PresentationFormat>Widescreen</PresentationFormat>
  <Paragraphs>84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8" baseType="lpstr">
      <vt:lpstr>Arial</vt:lpstr>
      <vt:lpstr>SimSun</vt:lpstr>
      <vt:lpstr>Wingdings</vt:lpstr>
      <vt:lpstr>Arial</vt:lpstr>
      <vt:lpstr>Calibri</vt:lpstr>
      <vt:lpstr>Times New Roman</vt:lpstr>
      <vt:lpstr>Microsoft YaHei</vt:lpstr>
      <vt:lpstr>Arial Unicode MS</vt:lpstr>
      <vt:lpstr>Wingdings</vt:lpstr>
      <vt:lpstr>Session 01 Design Thinking &amp; Critical Thinking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Kurhe</dc:creator>
  <cp:lastModifiedBy>Lavanya Ban</cp:lastModifiedBy>
  <cp:revision>6</cp:revision>
  <dcterms:created xsi:type="dcterms:W3CDTF">2024-12-31T09:40:00Z</dcterms:created>
  <dcterms:modified xsi:type="dcterms:W3CDTF">2025-05-15T09:14:22Z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5FF4691840A643C184E40A61BBA9CCB7_13</vt:lpwstr>
  </property>
  <property fmtid="{D5CDD505-2E9C-101B-9397-08002B2CF9AE}" pid="3" name="KSOProductBuildVer">
    <vt:lpwstr>1033-12.2.0.21179</vt:lpwstr>
  </property>
</Properties>
</file>