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Inter Ultra-Bold" charset="1" panose="02000503000000020004"/>
      <p:regular r:id="rId18"/>
    </p:embeddedFont>
    <p:embeddedFont>
      <p:font typeface="Inter" charset="1" panose="020B0502030000000004"/>
      <p:regular r:id="rId19"/>
    </p:embeddedFont>
    <p:embeddedFont>
      <p:font typeface="Inter Bold" charset="1" panose="020B08020300000000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50315" y="-213666"/>
            <a:ext cx="21388630" cy="10714332"/>
            <a:chOff x="0" y="0"/>
            <a:chExt cx="28518173" cy="142857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85775" cy="14285775"/>
            </a:xfrm>
            <a:custGeom>
              <a:avLst/>
              <a:gdLst/>
              <a:ahLst/>
              <a:cxnLst/>
              <a:rect r="r" b="b" t="t" l="l"/>
              <a:pathLst>
                <a:path h="14285775" w="14285775">
                  <a:moveTo>
                    <a:pt x="0" y="0"/>
                  </a:moveTo>
                  <a:lnTo>
                    <a:pt x="14285775" y="0"/>
                  </a:lnTo>
                  <a:lnTo>
                    <a:pt x="14285775" y="14285775"/>
                  </a:lnTo>
                  <a:lnTo>
                    <a:pt x="0" y="142857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2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4232398" y="0"/>
              <a:ext cx="14285775" cy="14285775"/>
            </a:xfrm>
            <a:custGeom>
              <a:avLst/>
              <a:gdLst/>
              <a:ahLst/>
              <a:cxnLst/>
              <a:rect r="r" b="b" t="t" l="l"/>
              <a:pathLst>
                <a:path h="14285775" w="14285775">
                  <a:moveTo>
                    <a:pt x="0" y="0"/>
                  </a:moveTo>
                  <a:lnTo>
                    <a:pt x="14285775" y="0"/>
                  </a:lnTo>
                  <a:lnTo>
                    <a:pt x="14285775" y="14285775"/>
                  </a:lnTo>
                  <a:lnTo>
                    <a:pt x="0" y="142857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2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313511" y="430468"/>
            <a:ext cx="17660977" cy="9381891"/>
            <a:chOff x="0" y="0"/>
            <a:chExt cx="4651451" cy="24709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51451" cy="2470951"/>
            </a:xfrm>
            <a:custGeom>
              <a:avLst/>
              <a:gdLst/>
              <a:ahLst/>
              <a:cxnLst/>
              <a:rect r="r" b="b" t="t" l="l"/>
              <a:pathLst>
                <a:path h="2470951" w="4651451">
                  <a:moveTo>
                    <a:pt x="22357" y="0"/>
                  </a:moveTo>
                  <a:lnTo>
                    <a:pt x="4629095" y="0"/>
                  </a:lnTo>
                  <a:cubicBezTo>
                    <a:pt x="4635024" y="0"/>
                    <a:pt x="4640710" y="2355"/>
                    <a:pt x="4644903" y="6548"/>
                  </a:cubicBezTo>
                  <a:cubicBezTo>
                    <a:pt x="4649096" y="10741"/>
                    <a:pt x="4651451" y="16427"/>
                    <a:pt x="4651451" y="22357"/>
                  </a:cubicBezTo>
                  <a:lnTo>
                    <a:pt x="4651451" y="2448594"/>
                  </a:lnTo>
                  <a:cubicBezTo>
                    <a:pt x="4651451" y="2454524"/>
                    <a:pt x="4649096" y="2460210"/>
                    <a:pt x="4644903" y="2464403"/>
                  </a:cubicBezTo>
                  <a:cubicBezTo>
                    <a:pt x="4640710" y="2468595"/>
                    <a:pt x="4635024" y="2470951"/>
                    <a:pt x="4629095" y="2470951"/>
                  </a:cubicBezTo>
                  <a:lnTo>
                    <a:pt x="22357" y="2470951"/>
                  </a:lnTo>
                  <a:cubicBezTo>
                    <a:pt x="10009" y="2470951"/>
                    <a:pt x="0" y="2460941"/>
                    <a:pt x="0" y="2448594"/>
                  </a:cubicBezTo>
                  <a:lnTo>
                    <a:pt x="0" y="22357"/>
                  </a:lnTo>
                  <a:cubicBezTo>
                    <a:pt x="0" y="16427"/>
                    <a:pt x="2355" y="10741"/>
                    <a:pt x="6548" y="6548"/>
                  </a:cubicBezTo>
                  <a:cubicBezTo>
                    <a:pt x="10741" y="2355"/>
                    <a:pt x="16427" y="0"/>
                    <a:pt x="22357" y="0"/>
                  </a:cubicBezTo>
                  <a:close/>
                </a:path>
              </a:pathLst>
            </a:custGeom>
            <a:solidFill>
              <a:srgbClr val="FABDBD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4651451" cy="2480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502825" y="2930390"/>
            <a:ext cx="10310267" cy="11075482"/>
          </a:xfrm>
          <a:custGeom>
            <a:avLst/>
            <a:gdLst/>
            <a:ahLst/>
            <a:cxnLst/>
            <a:rect r="r" b="b" t="t" l="l"/>
            <a:pathLst>
              <a:path h="11075482" w="10310267">
                <a:moveTo>
                  <a:pt x="0" y="0"/>
                </a:moveTo>
                <a:lnTo>
                  <a:pt x="10310267" y="0"/>
                </a:lnTo>
                <a:lnTo>
                  <a:pt x="10310267" y="11075482"/>
                </a:lnTo>
                <a:lnTo>
                  <a:pt x="0" y="110754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190625"/>
            <a:ext cx="8115300" cy="3076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86"/>
              </a:lnSpc>
            </a:pPr>
            <a:r>
              <a:rPr lang="en-US" sz="8168" b="true">
                <a:solidFill>
                  <a:srgbClr val="343434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Iterative Development Model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68094" y="7414707"/>
            <a:ext cx="7235377" cy="1951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4840" indent="-277420" lvl="1">
              <a:lnSpc>
                <a:spcPts val="2544"/>
              </a:lnSpc>
              <a:buFont typeface="Arial"/>
              <a:buChar char="•"/>
            </a:pPr>
            <a:r>
              <a:rPr lang="en-US" sz="2569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Fahresa Arif (13020230354)</a:t>
            </a:r>
          </a:p>
          <a:p>
            <a:pPr algn="l" marL="554840" indent="-277420" lvl="1">
              <a:lnSpc>
                <a:spcPts val="2544"/>
              </a:lnSpc>
              <a:buFont typeface="Arial"/>
              <a:buChar char="•"/>
            </a:pPr>
            <a:r>
              <a:rPr lang="en-US" sz="2569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Rifqy Pratama H Janggih (13020230102)</a:t>
            </a:r>
          </a:p>
          <a:p>
            <a:pPr algn="l" marL="554840" indent="-277420" lvl="1">
              <a:lnSpc>
                <a:spcPts val="2544"/>
              </a:lnSpc>
              <a:buFont typeface="Arial"/>
              <a:buChar char="•"/>
            </a:pPr>
            <a:r>
              <a:rPr lang="en-US" sz="2569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Muhammad Aulia Rahman (13020230097)</a:t>
            </a:r>
          </a:p>
          <a:p>
            <a:pPr algn="l" marL="554840" indent="-277420" lvl="1">
              <a:lnSpc>
                <a:spcPts val="2544"/>
              </a:lnSpc>
              <a:buFont typeface="Arial"/>
              <a:buChar char="•"/>
            </a:pPr>
            <a:r>
              <a:rPr lang="en-US" sz="2569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Bagas Nopriyanto (13020230349)</a:t>
            </a:r>
          </a:p>
          <a:p>
            <a:pPr algn="l" marL="554840" indent="-277420" lvl="1">
              <a:lnSpc>
                <a:spcPts val="2544"/>
              </a:lnSpc>
              <a:buFont typeface="Arial"/>
              <a:buChar char="•"/>
            </a:pPr>
            <a:r>
              <a:rPr lang="en-US" sz="2569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Zakiul Fahmi Gunawan (13020230345)</a:t>
            </a:r>
          </a:p>
          <a:p>
            <a:pPr algn="l">
              <a:lnSpc>
                <a:spcPts val="2544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6857081"/>
            <a:ext cx="4079365" cy="510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9"/>
              </a:lnSpc>
            </a:pPr>
            <a:r>
              <a:rPr lang="en-US" sz="3797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Presented by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68094" y="4743659"/>
            <a:ext cx="8636513" cy="399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17"/>
              </a:lnSpc>
            </a:pPr>
            <a:r>
              <a:rPr lang="en-US" sz="2946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Dosen : Mardiyyah Hasnawi, S.Kom., M.T., MTA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68094" y="5392772"/>
            <a:ext cx="8636513" cy="768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17"/>
              </a:lnSpc>
            </a:pPr>
            <a:r>
              <a:rPr lang="en-US" sz="2946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Program Studi : Teknik Informatika, Universitas                    Muslim Indonesia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50315" y="-213666"/>
            <a:ext cx="21388630" cy="10714332"/>
            <a:chOff x="0" y="0"/>
            <a:chExt cx="28518173" cy="142857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85775" cy="14285775"/>
            </a:xfrm>
            <a:custGeom>
              <a:avLst/>
              <a:gdLst/>
              <a:ahLst/>
              <a:cxnLst/>
              <a:rect r="r" b="b" t="t" l="l"/>
              <a:pathLst>
                <a:path h="14285775" w="14285775">
                  <a:moveTo>
                    <a:pt x="0" y="0"/>
                  </a:moveTo>
                  <a:lnTo>
                    <a:pt x="14285775" y="0"/>
                  </a:lnTo>
                  <a:lnTo>
                    <a:pt x="14285775" y="14285775"/>
                  </a:lnTo>
                  <a:lnTo>
                    <a:pt x="0" y="142857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2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4232398" y="0"/>
              <a:ext cx="14285775" cy="14285775"/>
            </a:xfrm>
            <a:custGeom>
              <a:avLst/>
              <a:gdLst/>
              <a:ahLst/>
              <a:cxnLst/>
              <a:rect r="r" b="b" t="t" l="l"/>
              <a:pathLst>
                <a:path h="14285775" w="14285775">
                  <a:moveTo>
                    <a:pt x="0" y="0"/>
                  </a:moveTo>
                  <a:lnTo>
                    <a:pt x="14285775" y="0"/>
                  </a:lnTo>
                  <a:lnTo>
                    <a:pt x="14285775" y="14285775"/>
                  </a:lnTo>
                  <a:lnTo>
                    <a:pt x="0" y="142857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2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313511" y="430468"/>
            <a:ext cx="8605629" cy="9381891"/>
            <a:chOff x="0" y="0"/>
            <a:chExt cx="2266503" cy="24709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66503" cy="2470951"/>
            </a:xfrm>
            <a:custGeom>
              <a:avLst/>
              <a:gdLst/>
              <a:ahLst/>
              <a:cxnLst/>
              <a:rect r="r" b="b" t="t" l="l"/>
              <a:pathLst>
                <a:path h="2470951" w="2266503">
                  <a:moveTo>
                    <a:pt x="45881" y="0"/>
                  </a:moveTo>
                  <a:lnTo>
                    <a:pt x="2220622" y="0"/>
                  </a:lnTo>
                  <a:cubicBezTo>
                    <a:pt x="2232790" y="0"/>
                    <a:pt x="2244460" y="4834"/>
                    <a:pt x="2253065" y="13438"/>
                  </a:cubicBezTo>
                  <a:cubicBezTo>
                    <a:pt x="2261669" y="22043"/>
                    <a:pt x="2266503" y="33713"/>
                    <a:pt x="2266503" y="45881"/>
                  </a:cubicBezTo>
                  <a:lnTo>
                    <a:pt x="2266503" y="2425069"/>
                  </a:lnTo>
                  <a:cubicBezTo>
                    <a:pt x="2266503" y="2437238"/>
                    <a:pt x="2261669" y="2448908"/>
                    <a:pt x="2253065" y="2457512"/>
                  </a:cubicBezTo>
                  <a:cubicBezTo>
                    <a:pt x="2244460" y="2466117"/>
                    <a:pt x="2232790" y="2470951"/>
                    <a:pt x="2220622" y="2470951"/>
                  </a:cubicBezTo>
                  <a:lnTo>
                    <a:pt x="45881" y="2470951"/>
                  </a:lnTo>
                  <a:cubicBezTo>
                    <a:pt x="33713" y="2470951"/>
                    <a:pt x="22043" y="2466117"/>
                    <a:pt x="13438" y="2457512"/>
                  </a:cubicBezTo>
                  <a:cubicBezTo>
                    <a:pt x="4834" y="2448908"/>
                    <a:pt x="0" y="2437238"/>
                    <a:pt x="0" y="2425069"/>
                  </a:cubicBezTo>
                  <a:lnTo>
                    <a:pt x="0" y="45881"/>
                  </a:lnTo>
                  <a:cubicBezTo>
                    <a:pt x="0" y="33713"/>
                    <a:pt x="4834" y="22043"/>
                    <a:pt x="13438" y="13438"/>
                  </a:cubicBezTo>
                  <a:cubicBezTo>
                    <a:pt x="22043" y="4834"/>
                    <a:pt x="33713" y="0"/>
                    <a:pt x="45881" y="0"/>
                  </a:cubicBezTo>
                  <a:close/>
                </a:path>
              </a:pathLst>
            </a:custGeom>
            <a:solidFill>
              <a:srgbClr val="FABDBD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2266503" cy="2480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513702" y="602270"/>
            <a:ext cx="8912725" cy="10452023"/>
          </a:xfrm>
          <a:custGeom>
            <a:avLst/>
            <a:gdLst/>
            <a:ahLst/>
            <a:cxnLst/>
            <a:rect r="r" b="b" t="t" l="l"/>
            <a:pathLst>
              <a:path h="10452023" w="8912725">
                <a:moveTo>
                  <a:pt x="0" y="0"/>
                </a:moveTo>
                <a:lnTo>
                  <a:pt x="8912725" y="0"/>
                </a:lnTo>
                <a:lnTo>
                  <a:pt x="8912725" y="10452023"/>
                </a:lnTo>
                <a:lnTo>
                  <a:pt x="0" y="104520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279397" y="1139123"/>
            <a:ext cx="4112244" cy="3701020"/>
          </a:xfrm>
          <a:custGeom>
            <a:avLst/>
            <a:gdLst/>
            <a:ahLst/>
            <a:cxnLst/>
            <a:rect r="r" b="b" t="t" l="l"/>
            <a:pathLst>
              <a:path h="3701020" w="4112244">
                <a:moveTo>
                  <a:pt x="0" y="0"/>
                </a:moveTo>
                <a:lnTo>
                  <a:pt x="4112244" y="0"/>
                </a:lnTo>
                <a:lnTo>
                  <a:pt x="4112244" y="3701020"/>
                </a:lnTo>
                <a:lnTo>
                  <a:pt x="0" y="37010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028700" y="1488238"/>
            <a:ext cx="2937487" cy="3351904"/>
          </a:xfrm>
          <a:custGeom>
            <a:avLst/>
            <a:gdLst/>
            <a:ahLst/>
            <a:cxnLst/>
            <a:rect r="r" b="b" t="t" l="l"/>
            <a:pathLst>
              <a:path h="3351904" w="2937487">
                <a:moveTo>
                  <a:pt x="2937487" y="0"/>
                </a:moveTo>
                <a:lnTo>
                  <a:pt x="0" y="0"/>
                </a:lnTo>
                <a:lnTo>
                  <a:pt x="0" y="3351905"/>
                </a:lnTo>
                <a:lnTo>
                  <a:pt x="2937487" y="3351905"/>
                </a:lnTo>
                <a:lnTo>
                  <a:pt x="2937487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42467" y="5257867"/>
            <a:ext cx="7549174" cy="1236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1"/>
              </a:lnSpc>
            </a:pPr>
            <a:r>
              <a:rPr lang="en-US" sz="4799" b="true">
                <a:solidFill>
                  <a:srgbClr val="343434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Perbandingan dengan Model Lain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0997" y="6808272"/>
            <a:ext cx="8192114" cy="2004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1616" indent="-230808" lvl="1">
              <a:lnSpc>
                <a:spcPts val="2672"/>
              </a:lnSpc>
              <a:buFont typeface="Arial"/>
              <a:buChar char="•"/>
            </a:pPr>
            <a:r>
              <a:rPr lang="en-US" b="true" sz="2138">
                <a:solidFill>
                  <a:srgbClr val="343434"/>
                </a:solidFill>
                <a:latin typeface="Inter Bold"/>
                <a:ea typeface="Inter Bold"/>
                <a:cs typeface="Inter Bold"/>
                <a:sym typeface="Inter Bold"/>
              </a:rPr>
              <a:t>Waterfall : Linear, kaku, tidak fleksibel → Iterative lebih adaptif.</a:t>
            </a:r>
          </a:p>
          <a:p>
            <a:pPr algn="l" marL="461616" indent="-230808" lvl="1">
              <a:lnSpc>
                <a:spcPts val="2672"/>
              </a:lnSpc>
              <a:buFont typeface="Arial"/>
              <a:buChar char="•"/>
            </a:pPr>
            <a:r>
              <a:rPr lang="en-US" b="true" sz="2138">
                <a:solidFill>
                  <a:srgbClr val="343434"/>
                </a:solidFill>
                <a:latin typeface="Inter Bold"/>
                <a:ea typeface="Inter Bold"/>
                <a:cs typeface="Inter Bold"/>
                <a:sym typeface="Inter Bold"/>
              </a:rPr>
              <a:t>Spiral : Fokus pada prototyping &amp; risiko → Iterative lebih sederhana &amp; cepat.</a:t>
            </a:r>
          </a:p>
          <a:p>
            <a:pPr algn="l" marL="461616" indent="-230808" lvl="1">
              <a:lnSpc>
                <a:spcPts val="2672"/>
              </a:lnSpc>
              <a:buFont typeface="Arial"/>
              <a:buChar char="•"/>
            </a:pPr>
            <a:r>
              <a:rPr lang="en-US" b="true" sz="2138">
                <a:solidFill>
                  <a:srgbClr val="343434"/>
                </a:solidFill>
                <a:latin typeface="Inter Bold"/>
                <a:ea typeface="Inter Bold"/>
                <a:cs typeface="Inter Bold"/>
                <a:sym typeface="Inter Bold"/>
              </a:rPr>
              <a:t>Agile : Lebih ringan, berpusat pada pelanggan → Iterative lebih terstruktur &amp; formal.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50315" y="-213666"/>
            <a:ext cx="21388630" cy="10714332"/>
            <a:chOff x="0" y="0"/>
            <a:chExt cx="28518173" cy="142857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85775" cy="14285775"/>
            </a:xfrm>
            <a:custGeom>
              <a:avLst/>
              <a:gdLst/>
              <a:ahLst/>
              <a:cxnLst/>
              <a:rect r="r" b="b" t="t" l="l"/>
              <a:pathLst>
                <a:path h="14285775" w="14285775">
                  <a:moveTo>
                    <a:pt x="0" y="0"/>
                  </a:moveTo>
                  <a:lnTo>
                    <a:pt x="14285775" y="0"/>
                  </a:lnTo>
                  <a:lnTo>
                    <a:pt x="14285775" y="14285775"/>
                  </a:lnTo>
                  <a:lnTo>
                    <a:pt x="0" y="142857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2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4232398" y="0"/>
              <a:ext cx="14285775" cy="14285775"/>
            </a:xfrm>
            <a:custGeom>
              <a:avLst/>
              <a:gdLst/>
              <a:ahLst/>
              <a:cxnLst/>
              <a:rect r="r" b="b" t="t" l="l"/>
              <a:pathLst>
                <a:path h="14285775" w="14285775">
                  <a:moveTo>
                    <a:pt x="0" y="0"/>
                  </a:moveTo>
                  <a:lnTo>
                    <a:pt x="14285775" y="0"/>
                  </a:lnTo>
                  <a:lnTo>
                    <a:pt x="14285775" y="14285775"/>
                  </a:lnTo>
                  <a:lnTo>
                    <a:pt x="0" y="142857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2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313511" y="430468"/>
            <a:ext cx="17660977" cy="9381891"/>
            <a:chOff x="0" y="0"/>
            <a:chExt cx="4651451" cy="24709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51451" cy="2470951"/>
            </a:xfrm>
            <a:custGeom>
              <a:avLst/>
              <a:gdLst/>
              <a:ahLst/>
              <a:cxnLst/>
              <a:rect r="r" b="b" t="t" l="l"/>
              <a:pathLst>
                <a:path h="2470951" w="4651451">
                  <a:moveTo>
                    <a:pt x="22357" y="0"/>
                  </a:moveTo>
                  <a:lnTo>
                    <a:pt x="4629095" y="0"/>
                  </a:lnTo>
                  <a:cubicBezTo>
                    <a:pt x="4635024" y="0"/>
                    <a:pt x="4640710" y="2355"/>
                    <a:pt x="4644903" y="6548"/>
                  </a:cubicBezTo>
                  <a:cubicBezTo>
                    <a:pt x="4649096" y="10741"/>
                    <a:pt x="4651451" y="16427"/>
                    <a:pt x="4651451" y="22357"/>
                  </a:cubicBezTo>
                  <a:lnTo>
                    <a:pt x="4651451" y="2448594"/>
                  </a:lnTo>
                  <a:cubicBezTo>
                    <a:pt x="4651451" y="2454524"/>
                    <a:pt x="4649096" y="2460210"/>
                    <a:pt x="4644903" y="2464403"/>
                  </a:cubicBezTo>
                  <a:cubicBezTo>
                    <a:pt x="4640710" y="2468595"/>
                    <a:pt x="4635024" y="2470951"/>
                    <a:pt x="4629095" y="2470951"/>
                  </a:cubicBezTo>
                  <a:lnTo>
                    <a:pt x="22357" y="2470951"/>
                  </a:lnTo>
                  <a:cubicBezTo>
                    <a:pt x="10009" y="2470951"/>
                    <a:pt x="0" y="2460941"/>
                    <a:pt x="0" y="2448594"/>
                  </a:cubicBezTo>
                  <a:lnTo>
                    <a:pt x="0" y="22357"/>
                  </a:lnTo>
                  <a:cubicBezTo>
                    <a:pt x="0" y="16427"/>
                    <a:pt x="2355" y="10741"/>
                    <a:pt x="6548" y="6548"/>
                  </a:cubicBezTo>
                  <a:cubicBezTo>
                    <a:pt x="10741" y="2355"/>
                    <a:pt x="16427" y="0"/>
                    <a:pt x="22357" y="0"/>
                  </a:cubicBezTo>
                  <a:close/>
                </a:path>
              </a:pathLst>
            </a:custGeom>
            <a:solidFill>
              <a:srgbClr val="FABDBD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4651451" cy="2480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4249448" y="865209"/>
            <a:ext cx="10556296" cy="12248866"/>
          </a:xfrm>
          <a:custGeom>
            <a:avLst/>
            <a:gdLst/>
            <a:ahLst/>
            <a:cxnLst/>
            <a:rect r="r" b="b" t="t" l="l"/>
            <a:pathLst>
              <a:path h="12248866" w="10556296">
                <a:moveTo>
                  <a:pt x="0" y="0"/>
                </a:moveTo>
                <a:lnTo>
                  <a:pt x="10556296" y="0"/>
                </a:lnTo>
                <a:lnTo>
                  <a:pt x="10556296" y="12248866"/>
                </a:lnTo>
                <a:lnTo>
                  <a:pt x="0" y="122488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741442" y="7195028"/>
            <a:ext cx="5968254" cy="7013974"/>
          </a:xfrm>
          <a:custGeom>
            <a:avLst/>
            <a:gdLst/>
            <a:ahLst/>
            <a:cxnLst/>
            <a:rect r="r" b="b" t="t" l="l"/>
            <a:pathLst>
              <a:path h="7013974" w="5968254">
                <a:moveTo>
                  <a:pt x="0" y="0"/>
                </a:moveTo>
                <a:lnTo>
                  <a:pt x="5968254" y="0"/>
                </a:lnTo>
                <a:lnTo>
                  <a:pt x="5968254" y="7013973"/>
                </a:lnTo>
                <a:lnTo>
                  <a:pt x="0" y="70139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948053" y="6989642"/>
            <a:ext cx="3591098" cy="4114800"/>
          </a:xfrm>
          <a:custGeom>
            <a:avLst/>
            <a:gdLst/>
            <a:ahLst/>
            <a:cxnLst/>
            <a:rect r="r" b="b" t="t" l="l"/>
            <a:pathLst>
              <a:path h="4114800" w="3591098">
                <a:moveTo>
                  <a:pt x="0" y="0"/>
                </a:moveTo>
                <a:lnTo>
                  <a:pt x="3591098" y="0"/>
                </a:lnTo>
                <a:lnTo>
                  <a:pt x="359109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592857" y="998559"/>
            <a:ext cx="8297171" cy="85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99"/>
              </a:lnSpc>
            </a:pPr>
            <a:r>
              <a:rPr lang="en-US" sz="6565" b="true">
                <a:solidFill>
                  <a:srgbClr val="343434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Kesimpulan &amp; Saran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486163" y="2181103"/>
            <a:ext cx="10224606" cy="2222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1"/>
              </a:lnSpc>
            </a:pPr>
            <a:r>
              <a:rPr lang="en-US" sz="2361" b="true">
                <a:solidFill>
                  <a:srgbClr val="343434"/>
                </a:solidFill>
                <a:latin typeface="Inter Bold"/>
                <a:ea typeface="Inter Bold"/>
                <a:cs typeface="Inter Bold"/>
                <a:sym typeface="Inter Bold"/>
              </a:rPr>
              <a:t>KESIMPULAN</a:t>
            </a:r>
            <a:r>
              <a:rPr lang="en-US" sz="2361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361" b="true">
                <a:solidFill>
                  <a:srgbClr val="343434"/>
                </a:solidFill>
                <a:latin typeface="Inter Bold"/>
                <a:ea typeface="Inter Bold"/>
                <a:cs typeface="Inter Bold"/>
                <a:sym typeface="Inter Bold"/>
              </a:rPr>
              <a:t>:</a:t>
            </a:r>
          </a:p>
          <a:p>
            <a:pPr algn="l" marL="509837" indent="-254919" lvl="1">
              <a:lnSpc>
                <a:spcPts val="2951"/>
              </a:lnSpc>
              <a:buFont typeface="Arial"/>
              <a:buChar char="•"/>
            </a:pPr>
            <a:r>
              <a:rPr lang="en-US" sz="2361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Iterative Development Model memungkinkan pengembangan bertahap &amp; adaptif.</a:t>
            </a:r>
          </a:p>
          <a:p>
            <a:pPr algn="l" marL="509837" indent="-254919" lvl="1">
              <a:lnSpc>
                <a:spcPts val="2951"/>
              </a:lnSpc>
              <a:buFont typeface="Arial"/>
              <a:buChar char="•"/>
            </a:pPr>
            <a:r>
              <a:rPr lang="en-US" sz="2361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Cocok u</a:t>
            </a:r>
            <a:r>
              <a:rPr lang="en-US" sz="2361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ntuk proyek kompleks dengan kebutuhan dinamis.</a:t>
            </a:r>
          </a:p>
          <a:p>
            <a:pPr algn="l" marL="509837" indent="-254919" lvl="1">
              <a:lnSpc>
                <a:spcPts val="2951"/>
              </a:lnSpc>
              <a:buFont typeface="Arial"/>
              <a:buChar char="•"/>
            </a:pPr>
            <a:r>
              <a:rPr lang="en-US" sz="2361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Meningkatkan efisiensi, modularitas, &amp; manajemen risiko.</a:t>
            </a:r>
          </a:p>
          <a:p>
            <a:pPr algn="l" marL="509837" indent="-254919" lvl="1">
              <a:lnSpc>
                <a:spcPts val="2951"/>
              </a:lnSpc>
              <a:buFont typeface="Arial"/>
              <a:buChar char="•"/>
            </a:pPr>
            <a:r>
              <a:rPr lang="en-US" sz="2361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Did</a:t>
            </a:r>
            <a:r>
              <a:rPr lang="en-US" sz="2361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ukung oleh alat bantu modern untuk kolaborasi &amp; pengujian.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319505" y="4756411"/>
            <a:ext cx="11654983" cy="1861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1"/>
              </a:lnSpc>
            </a:pPr>
            <a:r>
              <a:rPr lang="en-US" sz="2361" b="true">
                <a:solidFill>
                  <a:srgbClr val="343434"/>
                </a:solidFill>
                <a:latin typeface="Inter Bold"/>
                <a:ea typeface="Inter Bold"/>
                <a:cs typeface="Inter Bold"/>
                <a:sym typeface="Inter Bold"/>
              </a:rPr>
              <a:t>SARAN</a:t>
            </a:r>
            <a:r>
              <a:rPr lang="en-US" sz="2361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361" b="true">
                <a:solidFill>
                  <a:srgbClr val="343434"/>
                </a:solidFill>
                <a:latin typeface="Inter Bold"/>
                <a:ea typeface="Inter Bold"/>
                <a:cs typeface="Inter Bold"/>
                <a:sym typeface="Inter Bold"/>
              </a:rPr>
              <a:t>:</a:t>
            </a:r>
          </a:p>
          <a:p>
            <a:pPr algn="l" marL="509837" indent="-254919" lvl="1">
              <a:lnSpc>
                <a:spcPts val="2951"/>
              </a:lnSpc>
              <a:buFont typeface="Arial"/>
              <a:buChar char="•"/>
            </a:pPr>
            <a:r>
              <a:rPr lang="en-US" sz="2361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Integrasikan alat bantu seperti Git &amp; Jira sejak awal.</a:t>
            </a:r>
          </a:p>
          <a:p>
            <a:pPr algn="l" marL="509837" indent="-254919" lvl="1">
              <a:lnSpc>
                <a:spcPts val="2951"/>
              </a:lnSpc>
              <a:buFont typeface="Arial"/>
              <a:buChar char="•"/>
            </a:pPr>
            <a:r>
              <a:rPr lang="en-US" sz="2361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Latih tim dalam manajemen risiko &amp; analisis kebutuhan.</a:t>
            </a:r>
          </a:p>
          <a:p>
            <a:pPr algn="l" marL="509837" indent="-254919" lvl="1">
              <a:lnSpc>
                <a:spcPts val="2951"/>
              </a:lnSpc>
              <a:buFont typeface="Arial"/>
              <a:buChar char="•"/>
            </a:pPr>
            <a:r>
              <a:rPr lang="en-US" sz="2361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Pertimbangkan model lain</a:t>
            </a:r>
            <a:r>
              <a:rPr lang="en-US" sz="2361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 u</a:t>
            </a:r>
            <a:r>
              <a:rPr lang="en-US" sz="2361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ntuk proyek kecil dengan kompleksitas rendah.</a:t>
            </a:r>
          </a:p>
          <a:p>
            <a:pPr algn="l" marL="509837" indent="-254919" lvl="1">
              <a:lnSpc>
                <a:spcPts val="2951"/>
              </a:lnSpc>
              <a:buFont typeface="Arial"/>
              <a:buChar char="•"/>
            </a:pPr>
            <a:r>
              <a:rPr lang="en-US" sz="2361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La</a:t>
            </a:r>
            <a:r>
              <a:rPr lang="en-US" sz="2361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kukan penelitian untuk mempercepat iterasi &amp; memanfaatkan AI tools.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50315" y="-213666"/>
            <a:ext cx="21388630" cy="10714332"/>
            <a:chOff x="0" y="0"/>
            <a:chExt cx="28518173" cy="142857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85775" cy="14285775"/>
            </a:xfrm>
            <a:custGeom>
              <a:avLst/>
              <a:gdLst/>
              <a:ahLst/>
              <a:cxnLst/>
              <a:rect r="r" b="b" t="t" l="l"/>
              <a:pathLst>
                <a:path h="14285775" w="14285775">
                  <a:moveTo>
                    <a:pt x="0" y="0"/>
                  </a:moveTo>
                  <a:lnTo>
                    <a:pt x="14285775" y="0"/>
                  </a:lnTo>
                  <a:lnTo>
                    <a:pt x="14285775" y="14285775"/>
                  </a:lnTo>
                  <a:lnTo>
                    <a:pt x="0" y="142857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2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4232398" y="0"/>
              <a:ext cx="14285775" cy="14285775"/>
            </a:xfrm>
            <a:custGeom>
              <a:avLst/>
              <a:gdLst/>
              <a:ahLst/>
              <a:cxnLst/>
              <a:rect r="r" b="b" t="t" l="l"/>
              <a:pathLst>
                <a:path h="14285775" w="14285775">
                  <a:moveTo>
                    <a:pt x="0" y="0"/>
                  </a:moveTo>
                  <a:lnTo>
                    <a:pt x="14285775" y="0"/>
                  </a:lnTo>
                  <a:lnTo>
                    <a:pt x="14285775" y="14285775"/>
                  </a:lnTo>
                  <a:lnTo>
                    <a:pt x="0" y="142857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2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313511" y="430468"/>
            <a:ext cx="17660977" cy="9381891"/>
            <a:chOff x="0" y="0"/>
            <a:chExt cx="4651451" cy="24709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51451" cy="2470951"/>
            </a:xfrm>
            <a:custGeom>
              <a:avLst/>
              <a:gdLst/>
              <a:ahLst/>
              <a:cxnLst/>
              <a:rect r="r" b="b" t="t" l="l"/>
              <a:pathLst>
                <a:path h="2470951" w="4651451">
                  <a:moveTo>
                    <a:pt x="22357" y="0"/>
                  </a:moveTo>
                  <a:lnTo>
                    <a:pt x="4629095" y="0"/>
                  </a:lnTo>
                  <a:cubicBezTo>
                    <a:pt x="4635024" y="0"/>
                    <a:pt x="4640710" y="2355"/>
                    <a:pt x="4644903" y="6548"/>
                  </a:cubicBezTo>
                  <a:cubicBezTo>
                    <a:pt x="4649096" y="10741"/>
                    <a:pt x="4651451" y="16427"/>
                    <a:pt x="4651451" y="22357"/>
                  </a:cubicBezTo>
                  <a:lnTo>
                    <a:pt x="4651451" y="2448594"/>
                  </a:lnTo>
                  <a:cubicBezTo>
                    <a:pt x="4651451" y="2454524"/>
                    <a:pt x="4649096" y="2460210"/>
                    <a:pt x="4644903" y="2464403"/>
                  </a:cubicBezTo>
                  <a:cubicBezTo>
                    <a:pt x="4640710" y="2468595"/>
                    <a:pt x="4635024" y="2470951"/>
                    <a:pt x="4629095" y="2470951"/>
                  </a:cubicBezTo>
                  <a:lnTo>
                    <a:pt x="22357" y="2470951"/>
                  </a:lnTo>
                  <a:cubicBezTo>
                    <a:pt x="10009" y="2470951"/>
                    <a:pt x="0" y="2460941"/>
                    <a:pt x="0" y="2448594"/>
                  </a:cubicBezTo>
                  <a:lnTo>
                    <a:pt x="0" y="22357"/>
                  </a:lnTo>
                  <a:cubicBezTo>
                    <a:pt x="0" y="16427"/>
                    <a:pt x="2355" y="10741"/>
                    <a:pt x="6548" y="6548"/>
                  </a:cubicBezTo>
                  <a:cubicBezTo>
                    <a:pt x="10741" y="2355"/>
                    <a:pt x="16427" y="0"/>
                    <a:pt x="22357" y="0"/>
                  </a:cubicBezTo>
                  <a:close/>
                </a:path>
              </a:pathLst>
            </a:custGeom>
            <a:solidFill>
              <a:srgbClr val="FABDBD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4651451" cy="2480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0" y="4885275"/>
            <a:ext cx="7724166" cy="9275745"/>
          </a:xfrm>
          <a:custGeom>
            <a:avLst/>
            <a:gdLst/>
            <a:ahLst/>
            <a:cxnLst/>
            <a:rect r="r" b="b" t="t" l="l"/>
            <a:pathLst>
              <a:path h="9275745" w="7724166">
                <a:moveTo>
                  <a:pt x="0" y="0"/>
                </a:moveTo>
                <a:lnTo>
                  <a:pt x="7724166" y="0"/>
                </a:lnTo>
                <a:lnTo>
                  <a:pt x="7724166" y="9275745"/>
                </a:lnTo>
                <a:lnTo>
                  <a:pt x="0" y="92757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8177150" y="5121414"/>
            <a:ext cx="10509171" cy="12041759"/>
          </a:xfrm>
          <a:custGeom>
            <a:avLst/>
            <a:gdLst/>
            <a:ahLst/>
            <a:cxnLst/>
            <a:rect r="r" b="b" t="t" l="l"/>
            <a:pathLst>
              <a:path h="12041759" w="10509171">
                <a:moveTo>
                  <a:pt x="10509172" y="0"/>
                </a:moveTo>
                <a:lnTo>
                  <a:pt x="0" y="0"/>
                </a:lnTo>
                <a:lnTo>
                  <a:pt x="0" y="12041758"/>
                </a:lnTo>
                <a:lnTo>
                  <a:pt x="10509172" y="12041758"/>
                </a:lnTo>
                <a:lnTo>
                  <a:pt x="1050917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078110" y="1172325"/>
            <a:ext cx="14131780" cy="371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00"/>
              </a:lnSpc>
            </a:pPr>
            <a:r>
              <a:rPr lang="en-US" sz="14344" b="true">
                <a:solidFill>
                  <a:srgbClr val="343434"/>
                </a:solidFill>
                <a:latin typeface="Inter Bold"/>
                <a:ea typeface="Inter Bold"/>
                <a:cs typeface="Inter Bold"/>
                <a:sym typeface="Inter Bold"/>
              </a:rPr>
              <a:t>Thank You For Your Attention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50315" y="-213666"/>
            <a:ext cx="21388630" cy="10714332"/>
            <a:chOff x="0" y="0"/>
            <a:chExt cx="28518173" cy="142857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85775" cy="14285775"/>
            </a:xfrm>
            <a:custGeom>
              <a:avLst/>
              <a:gdLst/>
              <a:ahLst/>
              <a:cxnLst/>
              <a:rect r="r" b="b" t="t" l="l"/>
              <a:pathLst>
                <a:path h="14285775" w="14285775">
                  <a:moveTo>
                    <a:pt x="0" y="0"/>
                  </a:moveTo>
                  <a:lnTo>
                    <a:pt x="14285775" y="0"/>
                  </a:lnTo>
                  <a:lnTo>
                    <a:pt x="14285775" y="14285775"/>
                  </a:lnTo>
                  <a:lnTo>
                    <a:pt x="0" y="142857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2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4232398" y="0"/>
              <a:ext cx="14285775" cy="14285775"/>
            </a:xfrm>
            <a:custGeom>
              <a:avLst/>
              <a:gdLst/>
              <a:ahLst/>
              <a:cxnLst/>
              <a:rect r="r" b="b" t="t" l="l"/>
              <a:pathLst>
                <a:path h="14285775" w="14285775">
                  <a:moveTo>
                    <a:pt x="0" y="0"/>
                  </a:moveTo>
                  <a:lnTo>
                    <a:pt x="14285775" y="0"/>
                  </a:lnTo>
                  <a:lnTo>
                    <a:pt x="14285775" y="14285775"/>
                  </a:lnTo>
                  <a:lnTo>
                    <a:pt x="0" y="142857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2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8919141" y="-76346"/>
            <a:ext cx="11883732" cy="11084281"/>
          </a:xfrm>
          <a:custGeom>
            <a:avLst/>
            <a:gdLst/>
            <a:ahLst/>
            <a:cxnLst/>
            <a:rect r="r" b="b" t="t" l="l"/>
            <a:pathLst>
              <a:path h="11084281" w="11883732">
                <a:moveTo>
                  <a:pt x="0" y="0"/>
                </a:moveTo>
                <a:lnTo>
                  <a:pt x="11883732" y="0"/>
                </a:lnTo>
                <a:lnTo>
                  <a:pt x="11883732" y="11084281"/>
                </a:lnTo>
                <a:lnTo>
                  <a:pt x="0" y="110842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13511" y="430468"/>
            <a:ext cx="8605629" cy="9381891"/>
            <a:chOff x="0" y="0"/>
            <a:chExt cx="2266503" cy="24709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66503" cy="2470951"/>
            </a:xfrm>
            <a:custGeom>
              <a:avLst/>
              <a:gdLst/>
              <a:ahLst/>
              <a:cxnLst/>
              <a:rect r="r" b="b" t="t" l="l"/>
              <a:pathLst>
                <a:path h="2470951" w="2266503">
                  <a:moveTo>
                    <a:pt x="45881" y="0"/>
                  </a:moveTo>
                  <a:lnTo>
                    <a:pt x="2220622" y="0"/>
                  </a:lnTo>
                  <a:cubicBezTo>
                    <a:pt x="2232790" y="0"/>
                    <a:pt x="2244460" y="4834"/>
                    <a:pt x="2253065" y="13438"/>
                  </a:cubicBezTo>
                  <a:cubicBezTo>
                    <a:pt x="2261669" y="22043"/>
                    <a:pt x="2266503" y="33713"/>
                    <a:pt x="2266503" y="45881"/>
                  </a:cubicBezTo>
                  <a:lnTo>
                    <a:pt x="2266503" y="2425069"/>
                  </a:lnTo>
                  <a:cubicBezTo>
                    <a:pt x="2266503" y="2437238"/>
                    <a:pt x="2261669" y="2448908"/>
                    <a:pt x="2253065" y="2457512"/>
                  </a:cubicBezTo>
                  <a:cubicBezTo>
                    <a:pt x="2244460" y="2466117"/>
                    <a:pt x="2232790" y="2470951"/>
                    <a:pt x="2220622" y="2470951"/>
                  </a:cubicBezTo>
                  <a:lnTo>
                    <a:pt x="45881" y="2470951"/>
                  </a:lnTo>
                  <a:cubicBezTo>
                    <a:pt x="33713" y="2470951"/>
                    <a:pt x="22043" y="2466117"/>
                    <a:pt x="13438" y="2457512"/>
                  </a:cubicBezTo>
                  <a:cubicBezTo>
                    <a:pt x="4834" y="2448908"/>
                    <a:pt x="0" y="2437238"/>
                    <a:pt x="0" y="2425069"/>
                  </a:cubicBezTo>
                  <a:lnTo>
                    <a:pt x="0" y="45881"/>
                  </a:lnTo>
                  <a:cubicBezTo>
                    <a:pt x="0" y="33713"/>
                    <a:pt x="4834" y="22043"/>
                    <a:pt x="13438" y="13438"/>
                  </a:cubicBezTo>
                  <a:cubicBezTo>
                    <a:pt x="22043" y="4834"/>
                    <a:pt x="33713" y="0"/>
                    <a:pt x="45881" y="0"/>
                  </a:cubicBezTo>
                  <a:close/>
                </a:path>
              </a:pathLst>
            </a:custGeom>
            <a:solidFill>
              <a:srgbClr val="FABDBD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2266503" cy="2480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1219200"/>
            <a:ext cx="7387598" cy="2424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76"/>
              </a:lnSpc>
            </a:pPr>
            <a:r>
              <a:rPr lang="en-US" sz="9571" b="true">
                <a:solidFill>
                  <a:srgbClr val="343434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Latar Belakang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22527" y="4020853"/>
            <a:ext cx="7387598" cy="5791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4751" indent="-282376" lvl="1">
              <a:lnSpc>
                <a:spcPts val="3269"/>
              </a:lnSpc>
              <a:buFont typeface="Arial"/>
              <a:buChar char="•"/>
            </a:pPr>
            <a:r>
              <a:rPr lang="en-US" sz="2615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Perkembangan teknologi yang cepat menuntut pengembangan perangkat lunak yang adaptif dan efisien.</a:t>
            </a:r>
          </a:p>
          <a:p>
            <a:pPr algn="l" marL="564751" indent="-282376" lvl="1">
              <a:lnSpc>
                <a:spcPts val="3269"/>
              </a:lnSpc>
              <a:buFont typeface="Arial"/>
              <a:buChar char="•"/>
            </a:pPr>
            <a:r>
              <a:rPr lang="en-US" sz="2615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Banyak proyek perangkat lunak gagal karena menggunakan model pengembangan yang kaku seperti Waterfall.</a:t>
            </a:r>
          </a:p>
          <a:p>
            <a:pPr algn="l" marL="564751" indent="-282376" lvl="1">
              <a:lnSpc>
                <a:spcPts val="3269"/>
              </a:lnSpc>
              <a:buFont typeface="Arial"/>
              <a:buChar char="•"/>
            </a:pPr>
            <a:r>
              <a:rPr lang="en-US" sz="2615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Menurut Chaos Report, lebih dari 30% proyek PL gagal karena kurang fleksibilitas.</a:t>
            </a:r>
          </a:p>
          <a:p>
            <a:pPr algn="l" marL="564751" indent="-282376" lvl="1">
              <a:lnSpc>
                <a:spcPts val="3269"/>
              </a:lnSpc>
              <a:buFont typeface="Arial"/>
              <a:buChar char="•"/>
            </a:pPr>
            <a:r>
              <a:rPr lang="en-US" sz="2615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Iterative Development Model menawarkan pendekatan berulang yang memungkinkan perubahan kebutuhan di tengah proses pengembangan.</a:t>
            </a:r>
          </a:p>
          <a:p>
            <a:pPr algn="l">
              <a:lnSpc>
                <a:spcPts val="326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50315" y="-213666"/>
            <a:ext cx="21388630" cy="10714332"/>
            <a:chOff x="0" y="0"/>
            <a:chExt cx="28518173" cy="142857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85775" cy="14285775"/>
            </a:xfrm>
            <a:custGeom>
              <a:avLst/>
              <a:gdLst/>
              <a:ahLst/>
              <a:cxnLst/>
              <a:rect r="r" b="b" t="t" l="l"/>
              <a:pathLst>
                <a:path h="14285775" w="14285775">
                  <a:moveTo>
                    <a:pt x="0" y="0"/>
                  </a:moveTo>
                  <a:lnTo>
                    <a:pt x="14285775" y="0"/>
                  </a:lnTo>
                  <a:lnTo>
                    <a:pt x="14285775" y="14285775"/>
                  </a:lnTo>
                  <a:lnTo>
                    <a:pt x="0" y="142857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2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4232398" y="0"/>
              <a:ext cx="14285775" cy="14285775"/>
            </a:xfrm>
            <a:custGeom>
              <a:avLst/>
              <a:gdLst/>
              <a:ahLst/>
              <a:cxnLst/>
              <a:rect r="r" b="b" t="t" l="l"/>
              <a:pathLst>
                <a:path h="14285775" w="14285775">
                  <a:moveTo>
                    <a:pt x="0" y="0"/>
                  </a:moveTo>
                  <a:lnTo>
                    <a:pt x="14285775" y="0"/>
                  </a:lnTo>
                  <a:lnTo>
                    <a:pt x="14285775" y="14285775"/>
                  </a:lnTo>
                  <a:lnTo>
                    <a:pt x="0" y="142857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2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313511" y="430468"/>
            <a:ext cx="17660977" cy="9381891"/>
            <a:chOff x="0" y="0"/>
            <a:chExt cx="4651451" cy="24709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51451" cy="2470951"/>
            </a:xfrm>
            <a:custGeom>
              <a:avLst/>
              <a:gdLst/>
              <a:ahLst/>
              <a:cxnLst/>
              <a:rect r="r" b="b" t="t" l="l"/>
              <a:pathLst>
                <a:path h="2470951" w="4651451">
                  <a:moveTo>
                    <a:pt x="22357" y="0"/>
                  </a:moveTo>
                  <a:lnTo>
                    <a:pt x="4629095" y="0"/>
                  </a:lnTo>
                  <a:cubicBezTo>
                    <a:pt x="4635024" y="0"/>
                    <a:pt x="4640710" y="2355"/>
                    <a:pt x="4644903" y="6548"/>
                  </a:cubicBezTo>
                  <a:cubicBezTo>
                    <a:pt x="4649096" y="10741"/>
                    <a:pt x="4651451" y="16427"/>
                    <a:pt x="4651451" y="22357"/>
                  </a:cubicBezTo>
                  <a:lnTo>
                    <a:pt x="4651451" y="2448594"/>
                  </a:lnTo>
                  <a:cubicBezTo>
                    <a:pt x="4651451" y="2454524"/>
                    <a:pt x="4649096" y="2460210"/>
                    <a:pt x="4644903" y="2464403"/>
                  </a:cubicBezTo>
                  <a:cubicBezTo>
                    <a:pt x="4640710" y="2468595"/>
                    <a:pt x="4635024" y="2470951"/>
                    <a:pt x="4629095" y="2470951"/>
                  </a:cubicBezTo>
                  <a:lnTo>
                    <a:pt x="22357" y="2470951"/>
                  </a:lnTo>
                  <a:cubicBezTo>
                    <a:pt x="10009" y="2470951"/>
                    <a:pt x="0" y="2460941"/>
                    <a:pt x="0" y="2448594"/>
                  </a:cubicBezTo>
                  <a:lnTo>
                    <a:pt x="0" y="22357"/>
                  </a:lnTo>
                  <a:cubicBezTo>
                    <a:pt x="0" y="16427"/>
                    <a:pt x="2355" y="10741"/>
                    <a:pt x="6548" y="6548"/>
                  </a:cubicBezTo>
                  <a:cubicBezTo>
                    <a:pt x="10741" y="2355"/>
                    <a:pt x="16427" y="0"/>
                    <a:pt x="22357" y="0"/>
                  </a:cubicBezTo>
                  <a:close/>
                </a:path>
              </a:pathLst>
            </a:custGeom>
            <a:solidFill>
              <a:srgbClr val="FABDBD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4651451" cy="2480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4249448" y="865209"/>
            <a:ext cx="10556296" cy="12248866"/>
          </a:xfrm>
          <a:custGeom>
            <a:avLst/>
            <a:gdLst/>
            <a:ahLst/>
            <a:cxnLst/>
            <a:rect r="r" b="b" t="t" l="l"/>
            <a:pathLst>
              <a:path h="12248866" w="10556296">
                <a:moveTo>
                  <a:pt x="0" y="0"/>
                </a:moveTo>
                <a:lnTo>
                  <a:pt x="10556296" y="0"/>
                </a:lnTo>
                <a:lnTo>
                  <a:pt x="10556296" y="12248866"/>
                </a:lnTo>
                <a:lnTo>
                  <a:pt x="0" y="122488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741442" y="7195028"/>
            <a:ext cx="5968254" cy="7013974"/>
          </a:xfrm>
          <a:custGeom>
            <a:avLst/>
            <a:gdLst/>
            <a:ahLst/>
            <a:cxnLst/>
            <a:rect r="r" b="b" t="t" l="l"/>
            <a:pathLst>
              <a:path h="7013974" w="5968254">
                <a:moveTo>
                  <a:pt x="0" y="0"/>
                </a:moveTo>
                <a:lnTo>
                  <a:pt x="5968254" y="0"/>
                </a:lnTo>
                <a:lnTo>
                  <a:pt x="5968254" y="7013973"/>
                </a:lnTo>
                <a:lnTo>
                  <a:pt x="0" y="70139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948053" y="6989642"/>
            <a:ext cx="3591098" cy="4114800"/>
          </a:xfrm>
          <a:custGeom>
            <a:avLst/>
            <a:gdLst/>
            <a:ahLst/>
            <a:cxnLst/>
            <a:rect r="r" b="b" t="t" l="l"/>
            <a:pathLst>
              <a:path h="4114800" w="3591098">
                <a:moveTo>
                  <a:pt x="0" y="0"/>
                </a:moveTo>
                <a:lnTo>
                  <a:pt x="3591098" y="0"/>
                </a:lnTo>
                <a:lnTo>
                  <a:pt x="359109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091288" y="1774997"/>
            <a:ext cx="8297171" cy="85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99"/>
              </a:lnSpc>
            </a:pPr>
            <a:r>
              <a:rPr lang="en-US" sz="6565" b="true">
                <a:solidFill>
                  <a:srgbClr val="343434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Tujuan Penelitian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933430" y="3168987"/>
            <a:ext cx="11325870" cy="3269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4751" indent="-282375" lvl="1">
              <a:lnSpc>
                <a:spcPts val="3269"/>
              </a:lnSpc>
              <a:buFont typeface="Arial"/>
              <a:buChar char="•"/>
            </a:pPr>
            <a:r>
              <a:rPr lang="en-US" sz="2615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Menjelaskan definisi dan sejarah Iterative Development Model.</a:t>
            </a:r>
          </a:p>
          <a:p>
            <a:pPr algn="l" marL="564751" indent="-282375" lvl="1">
              <a:lnSpc>
                <a:spcPts val="3269"/>
              </a:lnSpc>
              <a:buFont typeface="Arial"/>
              <a:buChar char="•"/>
            </a:pPr>
            <a:r>
              <a:rPr lang="en-US" sz="2615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Menguraikan fase-fase pengembangan perangkat lunak berbasis iterasi.</a:t>
            </a:r>
          </a:p>
          <a:p>
            <a:pPr algn="l" marL="564751" indent="-282375" lvl="1">
              <a:lnSpc>
                <a:spcPts val="3269"/>
              </a:lnSpc>
              <a:buFont typeface="Arial"/>
              <a:buChar char="•"/>
            </a:pPr>
            <a:r>
              <a:rPr lang="en-US" sz="2615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Mengidentifikasi karakteristik model: tim, proses, dan iterasi.</a:t>
            </a:r>
          </a:p>
          <a:p>
            <a:pPr algn="l" marL="564751" indent="-282375" lvl="1">
              <a:lnSpc>
                <a:spcPts val="3269"/>
              </a:lnSpc>
              <a:buFont typeface="Arial"/>
              <a:buChar char="•"/>
            </a:pPr>
            <a:r>
              <a:rPr lang="en-US" sz="2615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Menganalisis kelebihan dan kelemahan model ini.</a:t>
            </a:r>
          </a:p>
          <a:p>
            <a:pPr algn="l" marL="564751" indent="-282375" lvl="1">
              <a:lnSpc>
                <a:spcPts val="3269"/>
              </a:lnSpc>
              <a:buFont typeface="Arial"/>
              <a:buChar char="•"/>
            </a:pPr>
            <a:r>
              <a:rPr lang="en-US" sz="2615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Membandingkan Iterative Model dengan Waterfall, Spiral, dan Agile.</a:t>
            </a:r>
          </a:p>
          <a:p>
            <a:pPr algn="l" marL="564751" indent="-282375" lvl="1">
              <a:lnSpc>
                <a:spcPts val="3269"/>
              </a:lnSpc>
              <a:buFont typeface="Arial"/>
              <a:buChar char="•"/>
            </a:pPr>
            <a:r>
              <a:rPr lang="en-US" sz="2615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Menyusun alat bantu yang mendukung penerapan model.</a:t>
            </a:r>
          </a:p>
          <a:p>
            <a:pPr algn="l">
              <a:lnSpc>
                <a:spcPts val="326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50315" y="-213666"/>
            <a:ext cx="21388630" cy="10714332"/>
            <a:chOff x="0" y="0"/>
            <a:chExt cx="28518173" cy="142857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85775" cy="14285775"/>
            </a:xfrm>
            <a:custGeom>
              <a:avLst/>
              <a:gdLst/>
              <a:ahLst/>
              <a:cxnLst/>
              <a:rect r="r" b="b" t="t" l="l"/>
              <a:pathLst>
                <a:path h="14285775" w="14285775">
                  <a:moveTo>
                    <a:pt x="0" y="0"/>
                  </a:moveTo>
                  <a:lnTo>
                    <a:pt x="14285775" y="0"/>
                  </a:lnTo>
                  <a:lnTo>
                    <a:pt x="14285775" y="14285775"/>
                  </a:lnTo>
                  <a:lnTo>
                    <a:pt x="0" y="142857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2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4232398" y="0"/>
              <a:ext cx="14285775" cy="14285775"/>
            </a:xfrm>
            <a:custGeom>
              <a:avLst/>
              <a:gdLst/>
              <a:ahLst/>
              <a:cxnLst/>
              <a:rect r="r" b="b" t="t" l="l"/>
              <a:pathLst>
                <a:path h="14285775" w="14285775">
                  <a:moveTo>
                    <a:pt x="0" y="0"/>
                  </a:moveTo>
                  <a:lnTo>
                    <a:pt x="14285775" y="0"/>
                  </a:lnTo>
                  <a:lnTo>
                    <a:pt x="14285775" y="14285775"/>
                  </a:lnTo>
                  <a:lnTo>
                    <a:pt x="0" y="142857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2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6235914" y="430468"/>
            <a:ext cx="11738575" cy="4285871"/>
            <a:chOff x="0" y="0"/>
            <a:chExt cx="3091641" cy="112878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091641" cy="1128789"/>
            </a:xfrm>
            <a:custGeom>
              <a:avLst/>
              <a:gdLst/>
              <a:ahLst/>
              <a:cxnLst/>
              <a:rect r="r" b="b" t="t" l="l"/>
              <a:pathLst>
                <a:path h="1128789" w="3091641">
                  <a:moveTo>
                    <a:pt x="33636" y="0"/>
                  </a:moveTo>
                  <a:lnTo>
                    <a:pt x="3058005" y="0"/>
                  </a:lnTo>
                  <a:cubicBezTo>
                    <a:pt x="3076582" y="0"/>
                    <a:pt x="3091641" y="15059"/>
                    <a:pt x="3091641" y="33636"/>
                  </a:cubicBezTo>
                  <a:lnTo>
                    <a:pt x="3091641" y="1095153"/>
                  </a:lnTo>
                  <a:cubicBezTo>
                    <a:pt x="3091641" y="1113730"/>
                    <a:pt x="3076582" y="1128789"/>
                    <a:pt x="3058005" y="1128789"/>
                  </a:cubicBezTo>
                  <a:lnTo>
                    <a:pt x="33636" y="1128789"/>
                  </a:lnTo>
                  <a:cubicBezTo>
                    <a:pt x="15059" y="1128789"/>
                    <a:pt x="0" y="1113730"/>
                    <a:pt x="0" y="1095153"/>
                  </a:cubicBezTo>
                  <a:lnTo>
                    <a:pt x="0" y="33636"/>
                  </a:lnTo>
                  <a:cubicBezTo>
                    <a:pt x="0" y="15059"/>
                    <a:pt x="15059" y="0"/>
                    <a:pt x="33636" y="0"/>
                  </a:cubicBezTo>
                  <a:close/>
                </a:path>
              </a:pathLst>
            </a:custGeom>
            <a:solidFill>
              <a:srgbClr val="FABDBD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3091641" cy="11383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255083" y="5143500"/>
            <a:ext cx="5968254" cy="7013974"/>
          </a:xfrm>
          <a:custGeom>
            <a:avLst/>
            <a:gdLst/>
            <a:ahLst/>
            <a:cxnLst/>
            <a:rect r="r" b="b" t="t" l="l"/>
            <a:pathLst>
              <a:path h="7013974" w="5968254">
                <a:moveTo>
                  <a:pt x="0" y="0"/>
                </a:moveTo>
                <a:lnTo>
                  <a:pt x="5968254" y="0"/>
                </a:lnTo>
                <a:lnTo>
                  <a:pt x="5968254" y="7013974"/>
                </a:lnTo>
                <a:lnTo>
                  <a:pt x="0" y="70139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732758"/>
            <a:ext cx="4645239" cy="5322669"/>
          </a:xfrm>
          <a:custGeom>
            <a:avLst/>
            <a:gdLst/>
            <a:ahLst/>
            <a:cxnLst/>
            <a:rect r="r" b="b" t="t" l="l"/>
            <a:pathLst>
              <a:path h="5322669" w="4645239">
                <a:moveTo>
                  <a:pt x="0" y="0"/>
                </a:moveTo>
                <a:lnTo>
                  <a:pt x="4645239" y="0"/>
                </a:lnTo>
                <a:lnTo>
                  <a:pt x="4645239" y="5322670"/>
                </a:lnTo>
                <a:lnTo>
                  <a:pt x="0" y="53226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7610133" y="5885330"/>
            <a:ext cx="5644950" cy="5803220"/>
          </a:xfrm>
          <a:custGeom>
            <a:avLst/>
            <a:gdLst/>
            <a:ahLst/>
            <a:cxnLst/>
            <a:rect r="r" b="b" t="t" l="l"/>
            <a:pathLst>
              <a:path h="5803220" w="5644950">
                <a:moveTo>
                  <a:pt x="5644950" y="0"/>
                </a:moveTo>
                <a:lnTo>
                  <a:pt x="0" y="0"/>
                </a:lnTo>
                <a:lnTo>
                  <a:pt x="0" y="5803219"/>
                </a:lnTo>
                <a:lnTo>
                  <a:pt x="5644950" y="5803219"/>
                </a:lnTo>
                <a:lnTo>
                  <a:pt x="564495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6968406"/>
            <a:ext cx="6953416" cy="2289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19"/>
              </a:lnSpc>
            </a:pPr>
            <a:r>
              <a:rPr lang="en-US" sz="9009" b="true">
                <a:solidFill>
                  <a:srgbClr val="5F89DE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Rumusan Masalah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706425" y="942230"/>
            <a:ext cx="10797552" cy="3252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9147" indent="-249574" lvl="1">
              <a:lnSpc>
                <a:spcPts val="2889"/>
              </a:lnSpc>
              <a:buFont typeface="Arial"/>
              <a:buChar char="•"/>
            </a:pPr>
            <a:r>
              <a:rPr lang="en-US" sz="2311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Bagaimana menangani risiko kegagalan proyek akibat pendekatan yang terlalu kaku?</a:t>
            </a:r>
          </a:p>
          <a:p>
            <a:pPr algn="l" marL="499147" indent="-249574" lvl="1">
              <a:lnSpc>
                <a:spcPts val="2889"/>
              </a:lnSpc>
              <a:buFont typeface="Arial"/>
              <a:buChar char="•"/>
            </a:pPr>
            <a:r>
              <a:rPr lang="en-US" sz="2311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Bagaimana mengelola iterasi dalam pengembangan berbasis objek yang kompleks?</a:t>
            </a:r>
          </a:p>
          <a:p>
            <a:pPr algn="l" marL="499147" indent="-249574" lvl="1">
              <a:lnSpc>
                <a:spcPts val="2889"/>
              </a:lnSpc>
              <a:buFont typeface="Arial"/>
              <a:buChar char="•"/>
            </a:pPr>
            <a:r>
              <a:rPr lang="en-US" sz="2311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Bagaimana mengintegrasikan umpan balik pengguna dalam setiap tahap iterasi?</a:t>
            </a:r>
          </a:p>
          <a:p>
            <a:pPr algn="l" marL="499147" indent="-249574" lvl="1">
              <a:lnSpc>
                <a:spcPts val="2889"/>
              </a:lnSpc>
              <a:buFont typeface="Arial"/>
              <a:buChar char="•"/>
            </a:pPr>
            <a:r>
              <a:rPr lang="en-US" sz="2311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Bagaimana menerapkan pendekatan berulang yang efisien tanpa mengorbankan waktu dan biaya?</a:t>
            </a:r>
          </a:p>
          <a:p>
            <a:pPr algn="l">
              <a:lnSpc>
                <a:spcPts val="288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50315" y="-213666"/>
            <a:ext cx="21388630" cy="10714332"/>
            <a:chOff x="0" y="0"/>
            <a:chExt cx="28518173" cy="142857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85775" cy="14285775"/>
            </a:xfrm>
            <a:custGeom>
              <a:avLst/>
              <a:gdLst/>
              <a:ahLst/>
              <a:cxnLst/>
              <a:rect r="r" b="b" t="t" l="l"/>
              <a:pathLst>
                <a:path h="14285775" w="14285775">
                  <a:moveTo>
                    <a:pt x="0" y="0"/>
                  </a:moveTo>
                  <a:lnTo>
                    <a:pt x="14285775" y="0"/>
                  </a:lnTo>
                  <a:lnTo>
                    <a:pt x="14285775" y="14285775"/>
                  </a:lnTo>
                  <a:lnTo>
                    <a:pt x="0" y="142857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2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4232398" y="0"/>
              <a:ext cx="14285775" cy="14285775"/>
            </a:xfrm>
            <a:custGeom>
              <a:avLst/>
              <a:gdLst/>
              <a:ahLst/>
              <a:cxnLst/>
              <a:rect r="r" b="b" t="t" l="l"/>
              <a:pathLst>
                <a:path h="14285775" w="14285775">
                  <a:moveTo>
                    <a:pt x="0" y="0"/>
                  </a:moveTo>
                  <a:lnTo>
                    <a:pt x="14285775" y="0"/>
                  </a:lnTo>
                  <a:lnTo>
                    <a:pt x="14285775" y="14285775"/>
                  </a:lnTo>
                  <a:lnTo>
                    <a:pt x="0" y="142857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2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6235914" y="4595613"/>
            <a:ext cx="11738575" cy="5165492"/>
            <a:chOff x="0" y="0"/>
            <a:chExt cx="3091641" cy="136045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091641" cy="1360459"/>
            </a:xfrm>
            <a:custGeom>
              <a:avLst/>
              <a:gdLst/>
              <a:ahLst/>
              <a:cxnLst/>
              <a:rect r="r" b="b" t="t" l="l"/>
              <a:pathLst>
                <a:path h="1360459" w="3091641">
                  <a:moveTo>
                    <a:pt x="33636" y="0"/>
                  </a:moveTo>
                  <a:lnTo>
                    <a:pt x="3058005" y="0"/>
                  </a:lnTo>
                  <a:cubicBezTo>
                    <a:pt x="3076582" y="0"/>
                    <a:pt x="3091641" y="15059"/>
                    <a:pt x="3091641" y="33636"/>
                  </a:cubicBezTo>
                  <a:lnTo>
                    <a:pt x="3091641" y="1326823"/>
                  </a:lnTo>
                  <a:cubicBezTo>
                    <a:pt x="3091641" y="1345399"/>
                    <a:pt x="3076582" y="1360459"/>
                    <a:pt x="3058005" y="1360459"/>
                  </a:cubicBezTo>
                  <a:lnTo>
                    <a:pt x="33636" y="1360459"/>
                  </a:lnTo>
                  <a:cubicBezTo>
                    <a:pt x="15059" y="1360459"/>
                    <a:pt x="0" y="1345399"/>
                    <a:pt x="0" y="1326823"/>
                  </a:cubicBezTo>
                  <a:lnTo>
                    <a:pt x="0" y="33636"/>
                  </a:lnTo>
                  <a:cubicBezTo>
                    <a:pt x="0" y="15059"/>
                    <a:pt x="15059" y="0"/>
                    <a:pt x="33636" y="0"/>
                  </a:cubicBezTo>
                  <a:close/>
                </a:path>
              </a:pathLst>
            </a:custGeom>
            <a:solidFill>
              <a:srgbClr val="FABDBD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3091641" cy="13699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047121" y="1252486"/>
            <a:ext cx="10836476" cy="11640746"/>
          </a:xfrm>
          <a:custGeom>
            <a:avLst/>
            <a:gdLst/>
            <a:ahLst/>
            <a:cxnLst/>
            <a:rect r="r" b="b" t="t" l="l"/>
            <a:pathLst>
              <a:path h="11640746" w="10836476">
                <a:moveTo>
                  <a:pt x="0" y="0"/>
                </a:moveTo>
                <a:lnTo>
                  <a:pt x="10836476" y="0"/>
                </a:lnTo>
                <a:lnTo>
                  <a:pt x="10836476" y="11640745"/>
                </a:lnTo>
                <a:lnTo>
                  <a:pt x="0" y="116407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4942416" y="-213666"/>
            <a:ext cx="5718775" cy="6635710"/>
          </a:xfrm>
          <a:custGeom>
            <a:avLst/>
            <a:gdLst/>
            <a:ahLst/>
            <a:cxnLst/>
            <a:rect r="r" b="b" t="t" l="l"/>
            <a:pathLst>
              <a:path h="6635710" w="5718775">
                <a:moveTo>
                  <a:pt x="5718776" y="0"/>
                </a:moveTo>
                <a:lnTo>
                  <a:pt x="0" y="0"/>
                </a:lnTo>
                <a:lnTo>
                  <a:pt x="0" y="6635710"/>
                </a:lnTo>
                <a:lnTo>
                  <a:pt x="5718776" y="6635710"/>
                </a:lnTo>
                <a:lnTo>
                  <a:pt x="571877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354478" y="1800373"/>
            <a:ext cx="2327673" cy="2795241"/>
          </a:xfrm>
          <a:custGeom>
            <a:avLst/>
            <a:gdLst/>
            <a:ahLst/>
            <a:cxnLst/>
            <a:rect r="r" b="b" t="t" l="l"/>
            <a:pathLst>
              <a:path h="2795241" w="2327673">
                <a:moveTo>
                  <a:pt x="0" y="0"/>
                </a:moveTo>
                <a:lnTo>
                  <a:pt x="2327673" y="0"/>
                </a:lnTo>
                <a:lnTo>
                  <a:pt x="2327673" y="2795240"/>
                </a:lnTo>
                <a:lnTo>
                  <a:pt x="0" y="27952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105201" y="1208924"/>
            <a:ext cx="2881765" cy="3386689"/>
          </a:xfrm>
          <a:custGeom>
            <a:avLst/>
            <a:gdLst/>
            <a:ahLst/>
            <a:cxnLst/>
            <a:rect r="r" b="b" t="t" l="l"/>
            <a:pathLst>
              <a:path h="3386689" w="2881765">
                <a:moveTo>
                  <a:pt x="0" y="0"/>
                </a:moveTo>
                <a:lnTo>
                  <a:pt x="2881765" y="0"/>
                </a:lnTo>
                <a:lnTo>
                  <a:pt x="2881765" y="3386689"/>
                </a:lnTo>
                <a:lnTo>
                  <a:pt x="0" y="338668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507473" y="5124450"/>
            <a:ext cx="9563794" cy="4434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3381" indent="-251691" lvl="1">
              <a:lnSpc>
                <a:spcPts val="2914"/>
              </a:lnSpc>
              <a:buFont typeface="Arial"/>
              <a:buChar char="•"/>
            </a:pPr>
            <a:r>
              <a:rPr lang="en-US" sz="2331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Definisi:</a:t>
            </a:r>
          </a:p>
          <a:p>
            <a:pPr algn="l" marL="503381" indent="-251691" lvl="1">
              <a:lnSpc>
                <a:spcPts val="2914"/>
              </a:lnSpc>
              <a:buFont typeface="Arial"/>
              <a:buChar char="•"/>
            </a:pPr>
            <a:r>
              <a:rPr lang="en-US" sz="2331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 Iterative Development Model adalah pendekatan pengembangan perangkat lunak berbasis siklus berulang, di mana setiap iterasi menghasilkan versi parsial yang dapat diuji dan disempurnakan.</a:t>
            </a:r>
          </a:p>
          <a:p>
            <a:pPr algn="l" marL="503381" indent="-251691" lvl="1">
              <a:lnSpc>
                <a:spcPts val="2914"/>
              </a:lnSpc>
              <a:buFont typeface="Arial"/>
              <a:buChar char="•"/>
            </a:pPr>
            <a:r>
              <a:rPr lang="en-US" sz="2331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Sejarah Singkat:</a:t>
            </a:r>
          </a:p>
          <a:p>
            <a:pPr algn="l" marL="1006762" indent="-335587" lvl="2">
              <a:lnSpc>
                <a:spcPts val="2914"/>
              </a:lnSpc>
              <a:buFont typeface="Arial"/>
              <a:buChar char="⚬"/>
            </a:pPr>
            <a:r>
              <a:rPr lang="en-US" sz="2331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1930-an: Plan-Do-Study-Act (PDSA) – Walter Shewhart</a:t>
            </a:r>
          </a:p>
          <a:p>
            <a:pPr algn="l" marL="1006762" indent="-335587" lvl="2">
              <a:lnSpc>
                <a:spcPts val="2914"/>
              </a:lnSpc>
              <a:buFont typeface="Arial"/>
              <a:buChar char="⚬"/>
            </a:pPr>
            <a:r>
              <a:rPr lang="en-US" sz="2331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1960-an: NASA menggunakan pendekatan iteratif pada Project Mercury</a:t>
            </a:r>
          </a:p>
          <a:p>
            <a:pPr algn="l" marL="1006762" indent="-335587" lvl="2">
              <a:lnSpc>
                <a:spcPts val="2914"/>
              </a:lnSpc>
              <a:buFont typeface="Arial"/>
              <a:buChar char="⚬"/>
            </a:pPr>
            <a:r>
              <a:rPr lang="en-US" sz="2331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1968: IBM memformalkan konsep iterative</a:t>
            </a:r>
          </a:p>
          <a:p>
            <a:pPr algn="l" marL="1006762" indent="-335587" lvl="2">
              <a:lnSpc>
                <a:spcPts val="2914"/>
              </a:lnSpc>
              <a:buFont typeface="Arial"/>
              <a:buChar char="⚬"/>
            </a:pPr>
            <a:r>
              <a:rPr lang="en-US" sz="2331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1990-an: Populer dengan Scrum, XP, dan RUP</a:t>
            </a:r>
          </a:p>
          <a:p>
            <a:pPr algn="l">
              <a:lnSpc>
                <a:spcPts val="2914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2899665" y="444376"/>
            <a:ext cx="9779381" cy="973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71"/>
              </a:lnSpc>
            </a:pPr>
            <a:r>
              <a:rPr lang="en-US" sz="7445" b="true">
                <a:solidFill>
                  <a:srgbClr val="343434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Definisi &amp; Sejarah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50315" y="-213666"/>
            <a:ext cx="21388630" cy="10714332"/>
            <a:chOff x="0" y="0"/>
            <a:chExt cx="28518173" cy="142857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85775" cy="14285775"/>
            </a:xfrm>
            <a:custGeom>
              <a:avLst/>
              <a:gdLst/>
              <a:ahLst/>
              <a:cxnLst/>
              <a:rect r="r" b="b" t="t" l="l"/>
              <a:pathLst>
                <a:path h="14285775" w="14285775">
                  <a:moveTo>
                    <a:pt x="0" y="0"/>
                  </a:moveTo>
                  <a:lnTo>
                    <a:pt x="14285775" y="0"/>
                  </a:lnTo>
                  <a:lnTo>
                    <a:pt x="14285775" y="14285775"/>
                  </a:lnTo>
                  <a:lnTo>
                    <a:pt x="0" y="142857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2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4232398" y="0"/>
              <a:ext cx="14285775" cy="14285775"/>
            </a:xfrm>
            <a:custGeom>
              <a:avLst/>
              <a:gdLst/>
              <a:ahLst/>
              <a:cxnLst/>
              <a:rect r="r" b="b" t="t" l="l"/>
              <a:pathLst>
                <a:path h="14285775" w="14285775">
                  <a:moveTo>
                    <a:pt x="0" y="0"/>
                  </a:moveTo>
                  <a:lnTo>
                    <a:pt x="14285775" y="0"/>
                  </a:lnTo>
                  <a:lnTo>
                    <a:pt x="14285775" y="14285775"/>
                  </a:lnTo>
                  <a:lnTo>
                    <a:pt x="0" y="142857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2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363555" y="388720"/>
            <a:ext cx="17560890" cy="5165492"/>
            <a:chOff x="0" y="0"/>
            <a:chExt cx="4625090" cy="136045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25091" cy="1360459"/>
            </a:xfrm>
            <a:custGeom>
              <a:avLst/>
              <a:gdLst/>
              <a:ahLst/>
              <a:cxnLst/>
              <a:rect r="r" b="b" t="t" l="l"/>
              <a:pathLst>
                <a:path h="1360459" w="4625091">
                  <a:moveTo>
                    <a:pt x="22484" y="0"/>
                  </a:moveTo>
                  <a:lnTo>
                    <a:pt x="4602607" y="0"/>
                  </a:lnTo>
                  <a:cubicBezTo>
                    <a:pt x="4608570" y="0"/>
                    <a:pt x="4614289" y="2369"/>
                    <a:pt x="4618505" y="6585"/>
                  </a:cubicBezTo>
                  <a:cubicBezTo>
                    <a:pt x="4622722" y="10802"/>
                    <a:pt x="4625091" y="16521"/>
                    <a:pt x="4625091" y="22484"/>
                  </a:cubicBezTo>
                  <a:lnTo>
                    <a:pt x="4625091" y="1337975"/>
                  </a:lnTo>
                  <a:cubicBezTo>
                    <a:pt x="4625091" y="1343938"/>
                    <a:pt x="4622722" y="1349657"/>
                    <a:pt x="4618505" y="1353873"/>
                  </a:cubicBezTo>
                  <a:cubicBezTo>
                    <a:pt x="4614289" y="1358090"/>
                    <a:pt x="4608570" y="1360459"/>
                    <a:pt x="4602607" y="1360459"/>
                  </a:cubicBezTo>
                  <a:lnTo>
                    <a:pt x="22484" y="1360459"/>
                  </a:lnTo>
                  <a:cubicBezTo>
                    <a:pt x="16521" y="1360459"/>
                    <a:pt x="10802" y="1358090"/>
                    <a:pt x="6585" y="1353873"/>
                  </a:cubicBezTo>
                  <a:cubicBezTo>
                    <a:pt x="2369" y="1349657"/>
                    <a:pt x="0" y="1343938"/>
                    <a:pt x="0" y="1337975"/>
                  </a:cubicBezTo>
                  <a:lnTo>
                    <a:pt x="0" y="22484"/>
                  </a:lnTo>
                  <a:cubicBezTo>
                    <a:pt x="0" y="16521"/>
                    <a:pt x="2369" y="10802"/>
                    <a:pt x="6585" y="6585"/>
                  </a:cubicBezTo>
                  <a:cubicBezTo>
                    <a:pt x="10802" y="2369"/>
                    <a:pt x="16521" y="0"/>
                    <a:pt x="22484" y="0"/>
                  </a:cubicBezTo>
                  <a:close/>
                </a:path>
              </a:pathLst>
            </a:custGeom>
            <a:solidFill>
              <a:srgbClr val="FABDBD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4625090" cy="13699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581648" y="4850476"/>
            <a:ext cx="9507677" cy="8556910"/>
          </a:xfrm>
          <a:custGeom>
            <a:avLst/>
            <a:gdLst/>
            <a:ahLst/>
            <a:cxnLst/>
            <a:rect r="r" b="b" t="t" l="l"/>
            <a:pathLst>
              <a:path h="8556910" w="9507677">
                <a:moveTo>
                  <a:pt x="0" y="0"/>
                </a:moveTo>
                <a:lnTo>
                  <a:pt x="9507677" y="0"/>
                </a:lnTo>
                <a:lnTo>
                  <a:pt x="9507677" y="8556909"/>
                </a:lnTo>
                <a:lnTo>
                  <a:pt x="0" y="85569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32361" y="5143500"/>
            <a:ext cx="8512332" cy="9234285"/>
          </a:xfrm>
          <a:custGeom>
            <a:avLst/>
            <a:gdLst/>
            <a:ahLst/>
            <a:cxnLst/>
            <a:rect r="r" b="b" t="t" l="l"/>
            <a:pathLst>
              <a:path h="9234285" w="8512332">
                <a:moveTo>
                  <a:pt x="0" y="0"/>
                </a:moveTo>
                <a:lnTo>
                  <a:pt x="8512332" y="0"/>
                </a:lnTo>
                <a:lnTo>
                  <a:pt x="8512332" y="9234285"/>
                </a:lnTo>
                <a:lnTo>
                  <a:pt x="0" y="92342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643831" y="617897"/>
            <a:ext cx="9401722" cy="954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6"/>
              </a:lnSpc>
            </a:pPr>
            <a:r>
              <a:rPr lang="en-US" sz="7157" b="true">
                <a:solidFill>
                  <a:srgbClr val="343434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Fase Penerapan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63130" y="1855523"/>
            <a:ext cx="17161741" cy="3437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2221" indent="-296111" lvl="1">
              <a:lnSpc>
                <a:spcPts val="3428"/>
              </a:lnSpc>
              <a:buAutoNum type="arabicPeriod" startAt="1"/>
            </a:pPr>
            <a:r>
              <a:rPr lang="en-US" sz="2743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Requirement Gathering &amp; Analysis: Identifikasi kebutuhan awal &amp; subset fitur.</a:t>
            </a:r>
          </a:p>
          <a:p>
            <a:pPr algn="l" marL="592221" indent="-296111" lvl="1">
              <a:lnSpc>
                <a:spcPts val="3428"/>
              </a:lnSpc>
              <a:buAutoNum type="arabicPeriod" startAt="1"/>
            </a:pPr>
            <a:r>
              <a:rPr lang="en-US" sz="2743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Design: Desain arsitektur berbasis objek untuk modularitas &amp; skalabilitas.</a:t>
            </a:r>
          </a:p>
          <a:p>
            <a:pPr algn="l" marL="592221" indent="-296111" lvl="1">
              <a:lnSpc>
                <a:spcPts val="3428"/>
              </a:lnSpc>
              <a:buAutoNum type="arabicPeriod" startAt="1"/>
            </a:pPr>
            <a:r>
              <a:rPr lang="en-US" sz="2743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Implementation/Coding: Pembuatan prototipe atau versi parsial perangkat lunak.</a:t>
            </a:r>
          </a:p>
          <a:p>
            <a:pPr algn="l" marL="592221" indent="-296111" lvl="1">
              <a:lnSpc>
                <a:spcPts val="3428"/>
              </a:lnSpc>
              <a:buAutoNum type="arabicPeriod" startAt="1"/>
            </a:pPr>
            <a:r>
              <a:rPr lang="en-US" sz="2743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Testing: Uji unit, integrasi, dan pengujian dengan pengguna.</a:t>
            </a:r>
          </a:p>
          <a:p>
            <a:pPr algn="l" marL="592221" indent="-296111" lvl="1">
              <a:lnSpc>
                <a:spcPts val="3428"/>
              </a:lnSpc>
              <a:buAutoNum type="arabicPeriod" startAt="1"/>
            </a:pPr>
            <a:r>
              <a:rPr lang="en-US" sz="2743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Deployment &amp; Feedback: Distribusi ke pengguna, pengumpulan umpan balik, dan penyempurnaan.</a:t>
            </a:r>
          </a:p>
          <a:p>
            <a:pPr algn="l">
              <a:lnSpc>
                <a:spcPts val="3428"/>
              </a:lnSpc>
            </a:pPr>
          </a:p>
          <a:p>
            <a:pPr algn="l" marL="592221" indent="-296111" lvl="1">
              <a:lnSpc>
                <a:spcPts val="3428"/>
              </a:lnSpc>
              <a:buFont typeface="Arial"/>
              <a:buChar char="•"/>
            </a:pPr>
            <a:r>
              <a:rPr lang="en-US" sz="2743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Proses ini berulang hingga sistem final selesai.</a:t>
            </a:r>
          </a:p>
          <a:p>
            <a:pPr algn="l">
              <a:lnSpc>
                <a:spcPts val="3428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50315" y="-213666"/>
            <a:ext cx="21388630" cy="10714332"/>
            <a:chOff x="0" y="0"/>
            <a:chExt cx="28518173" cy="142857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85775" cy="14285775"/>
            </a:xfrm>
            <a:custGeom>
              <a:avLst/>
              <a:gdLst/>
              <a:ahLst/>
              <a:cxnLst/>
              <a:rect r="r" b="b" t="t" l="l"/>
              <a:pathLst>
                <a:path h="14285775" w="14285775">
                  <a:moveTo>
                    <a:pt x="0" y="0"/>
                  </a:moveTo>
                  <a:lnTo>
                    <a:pt x="14285775" y="0"/>
                  </a:lnTo>
                  <a:lnTo>
                    <a:pt x="14285775" y="14285775"/>
                  </a:lnTo>
                  <a:lnTo>
                    <a:pt x="0" y="142857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2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4232398" y="0"/>
              <a:ext cx="14285775" cy="14285775"/>
            </a:xfrm>
            <a:custGeom>
              <a:avLst/>
              <a:gdLst/>
              <a:ahLst/>
              <a:cxnLst/>
              <a:rect r="r" b="b" t="t" l="l"/>
              <a:pathLst>
                <a:path h="14285775" w="14285775">
                  <a:moveTo>
                    <a:pt x="0" y="0"/>
                  </a:moveTo>
                  <a:lnTo>
                    <a:pt x="14285775" y="0"/>
                  </a:lnTo>
                  <a:lnTo>
                    <a:pt x="14285775" y="14285775"/>
                  </a:lnTo>
                  <a:lnTo>
                    <a:pt x="0" y="142857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2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353317" y="2664558"/>
            <a:ext cx="17581365" cy="4871111"/>
            <a:chOff x="0" y="0"/>
            <a:chExt cx="4630483" cy="128292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30483" cy="1282926"/>
            </a:xfrm>
            <a:custGeom>
              <a:avLst/>
              <a:gdLst/>
              <a:ahLst/>
              <a:cxnLst/>
              <a:rect r="r" b="b" t="t" l="l"/>
              <a:pathLst>
                <a:path h="1282926" w="4630483">
                  <a:moveTo>
                    <a:pt x="22458" y="0"/>
                  </a:moveTo>
                  <a:lnTo>
                    <a:pt x="4608025" y="0"/>
                  </a:lnTo>
                  <a:cubicBezTo>
                    <a:pt x="4613981" y="0"/>
                    <a:pt x="4619694" y="2366"/>
                    <a:pt x="4623905" y="6578"/>
                  </a:cubicBezTo>
                  <a:cubicBezTo>
                    <a:pt x="4628117" y="10789"/>
                    <a:pt x="4630483" y="16502"/>
                    <a:pt x="4630483" y="22458"/>
                  </a:cubicBezTo>
                  <a:lnTo>
                    <a:pt x="4630483" y="1260469"/>
                  </a:lnTo>
                  <a:cubicBezTo>
                    <a:pt x="4630483" y="1266425"/>
                    <a:pt x="4628117" y="1272137"/>
                    <a:pt x="4623905" y="1276349"/>
                  </a:cubicBezTo>
                  <a:cubicBezTo>
                    <a:pt x="4619694" y="1280560"/>
                    <a:pt x="4613981" y="1282926"/>
                    <a:pt x="4608025" y="1282926"/>
                  </a:cubicBezTo>
                  <a:lnTo>
                    <a:pt x="22458" y="1282926"/>
                  </a:lnTo>
                  <a:cubicBezTo>
                    <a:pt x="16502" y="1282926"/>
                    <a:pt x="10789" y="1280560"/>
                    <a:pt x="6578" y="1276349"/>
                  </a:cubicBezTo>
                  <a:cubicBezTo>
                    <a:pt x="2366" y="1272137"/>
                    <a:pt x="0" y="1266425"/>
                    <a:pt x="0" y="1260469"/>
                  </a:cubicBezTo>
                  <a:lnTo>
                    <a:pt x="0" y="22458"/>
                  </a:lnTo>
                  <a:cubicBezTo>
                    <a:pt x="0" y="16502"/>
                    <a:pt x="2366" y="10789"/>
                    <a:pt x="6578" y="6578"/>
                  </a:cubicBezTo>
                  <a:cubicBezTo>
                    <a:pt x="10789" y="2366"/>
                    <a:pt x="16502" y="0"/>
                    <a:pt x="22458" y="0"/>
                  </a:cubicBezTo>
                  <a:close/>
                </a:path>
              </a:pathLst>
            </a:custGeom>
            <a:solidFill>
              <a:srgbClr val="FABDBD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4630483" cy="12924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177573" y="801620"/>
            <a:ext cx="9841584" cy="11419560"/>
          </a:xfrm>
          <a:custGeom>
            <a:avLst/>
            <a:gdLst/>
            <a:ahLst/>
            <a:cxnLst/>
            <a:rect r="r" b="b" t="t" l="l"/>
            <a:pathLst>
              <a:path h="11419560" w="9841584">
                <a:moveTo>
                  <a:pt x="0" y="0"/>
                </a:moveTo>
                <a:lnTo>
                  <a:pt x="9841584" y="0"/>
                </a:lnTo>
                <a:lnTo>
                  <a:pt x="9841584" y="11419559"/>
                </a:lnTo>
                <a:lnTo>
                  <a:pt x="0" y="114195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832248" y="6974880"/>
            <a:ext cx="5968254" cy="7013974"/>
          </a:xfrm>
          <a:custGeom>
            <a:avLst/>
            <a:gdLst/>
            <a:ahLst/>
            <a:cxnLst/>
            <a:rect r="r" b="b" t="t" l="l"/>
            <a:pathLst>
              <a:path h="7013974" w="5968254">
                <a:moveTo>
                  <a:pt x="0" y="0"/>
                </a:moveTo>
                <a:lnTo>
                  <a:pt x="5968254" y="0"/>
                </a:lnTo>
                <a:lnTo>
                  <a:pt x="5968254" y="7013973"/>
                </a:lnTo>
                <a:lnTo>
                  <a:pt x="0" y="70139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816029" y="116286"/>
            <a:ext cx="3830505" cy="4114800"/>
          </a:xfrm>
          <a:custGeom>
            <a:avLst/>
            <a:gdLst/>
            <a:ahLst/>
            <a:cxnLst/>
            <a:rect r="r" b="b" t="t" l="l"/>
            <a:pathLst>
              <a:path h="4114800" w="3830505">
                <a:moveTo>
                  <a:pt x="0" y="0"/>
                </a:moveTo>
                <a:lnTo>
                  <a:pt x="3830504" y="0"/>
                </a:lnTo>
                <a:lnTo>
                  <a:pt x="38305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0" y="648414"/>
            <a:ext cx="8816229" cy="1778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9"/>
              </a:lnSpc>
            </a:pPr>
            <a:r>
              <a:rPr lang="en-US" sz="6878" b="true">
                <a:solidFill>
                  <a:srgbClr val="343434"/>
                </a:solidFill>
                <a:latin typeface="Inter Bold"/>
                <a:ea typeface="Inter Bold"/>
                <a:cs typeface="Inter Bold"/>
                <a:sym typeface="Inter Bold"/>
              </a:rPr>
              <a:t>Karakteristik</a:t>
            </a:r>
          </a:p>
          <a:p>
            <a:pPr algn="ctr">
              <a:lnSpc>
                <a:spcPts val="6809"/>
              </a:lnSpc>
            </a:pPr>
            <a:r>
              <a:rPr lang="en-US" sz="6878" b="true">
                <a:solidFill>
                  <a:srgbClr val="343434"/>
                </a:solidFill>
                <a:latin typeface="Inter Bold"/>
                <a:ea typeface="Inter Bold"/>
                <a:cs typeface="Inter Bold"/>
                <a:sym typeface="Inter Bold"/>
              </a:rPr>
              <a:t>Model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07743" y="3080052"/>
            <a:ext cx="9359351" cy="4455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7372" indent="-303686" lvl="1">
              <a:lnSpc>
                <a:spcPts val="3516"/>
              </a:lnSpc>
              <a:buFont typeface="Arial"/>
              <a:buChar char="•"/>
            </a:pPr>
            <a:r>
              <a:rPr lang="en-US" sz="2813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Tim kecil 5–10 orang (developer, tester, stakeholder).</a:t>
            </a:r>
          </a:p>
          <a:p>
            <a:pPr algn="l" marL="607372" indent="-303686" lvl="1">
              <a:lnSpc>
                <a:spcPts val="3516"/>
              </a:lnSpc>
              <a:buFont typeface="Arial"/>
              <a:buChar char="•"/>
            </a:pPr>
            <a:r>
              <a:rPr lang="en-US" sz="2813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Iterasi singkat 1–6 minggu per siklus.</a:t>
            </a:r>
          </a:p>
          <a:p>
            <a:pPr algn="l" marL="607372" indent="-303686" lvl="1">
              <a:lnSpc>
                <a:spcPts val="3516"/>
              </a:lnSpc>
              <a:buFont typeface="Arial"/>
              <a:buChar char="•"/>
            </a:pPr>
            <a:r>
              <a:rPr lang="en-US" sz="2813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Risk-driven: Fokus pada identifikasi risiko sejak awal.</a:t>
            </a:r>
          </a:p>
          <a:p>
            <a:pPr algn="l" marL="607372" indent="-303686" lvl="1">
              <a:lnSpc>
                <a:spcPts val="3516"/>
              </a:lnSpc>
              <a:buFont typeface="Arial"/>
              <a:buChar char="•"/>
            </a:pPr>
            <a:r>
              <a:rPr lang="en-US" sz="2813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Feedback-driven: Setiap iterasi dievaluasi dan disesuaikan.</a:t>
            </a:r>
          </a:p>
          <a:p>
            <a:pPr algn="l" marL="607372" indent="-303686" lvl="1">
              <a:lnSpc>
                <a:spcPts val="3516"/>
              </a:lnSpc>
              <a:buFont typeface="Arial"/>
              <a:buChar char="•"/>
            </a:pPr>
            <a:r>
              <a:rPr lang="en-US" sz="2813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Mendukung modularitas &amp; reusability desain berbasis objek.</a:t>
            </a:r>
          </a:p>
          <a:p>
            <a:pPr algn="l">
              <a:lnSpc>
                <a:spcPts val="3516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50315" y="-213666"/>
            <a:ext cx="21388630" cy="10714332"/>
            <a:chOff x="0" y="0"/>
            <a:chExt cx="28518173" cy="142857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85775" cy="14285775"/>
            </a:xfrm>
            <a:custGeom>
              <a:avLst/>
              <a:gdLst/>
              <a:ahLst/>
              <a:cxnLst/>
              <a:rect r="r" b="b" t="t" l="l"/>
              <a:pathLst>
                <a:path h="14285775" w="14285775">
                  <a:moveTo>
                    <a:pt x="0" y="0"/>
                  </a:moveTo>
                  <a:lnTo>
                    <a:pt x="14285775" y="0"/>
                  </a:lnTo>
                  <a:lnTo>
                    <a:pt x="14285775" y="14285775"/>
                  </a:lnTo>
                  <a:lnTo>
                    <a:pt x="0" y="142857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2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4232398" y="0"/>
              <a:ext cx="14285775" cy="14285775"/>
            </a:xfrm>
            <a:custGeom>
              <a:avLst/>
              <a:gdLst/>
              <a:ahLst/>
              <a:cxnLst/>
              <a:rect r="r" b="b" t="t" l="l"/>
              <a:pathLst>
                <a:path h="14285775" w="14285775">
                  <a:moveTo>
                    <a:pt x="0" y="0"/>
                  </a:moveTo>
                  <a:lnTo>
                    <a:pt x="14285775" y="0"/>
                  </a:lnTo>
                  <a:lnTo>
                    <a:pt x="14285775" y="14285775"/>
                  </a:lnTo>
                  <a:lnTo>
                    <a:pt x="0" y="142857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2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353317" y="4961063"/>
            <a:ext cx="17581365" cy="4871111"/>
            <a:chOff x="0" y="0"/>
            <a:chExt cx="4630483" cy="128292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30483" cy="1282926"/>
            </a:xfrm>
            <a:custGeom>
              <a:avLst/>
              <a:gdLst/>
              <a:ahLst/>
              <a:cxnLst/>
              <a:rect r="r" b="b" t="t" l="l"/>
              <a:pathLst>
                <a:path h="1282926" w="4630483">
                  <a:moveTo>
                    <a:pt x="22458" y="0"/>
                  </a:moveTo>
                  <a:lnTo>
                    <a:pt x="4608025" y="0"/>
                  </a:lnTo>
                  <a:cubicBezTo>
                    <a:pt x="4613981" y="0"/>
                    <a:pt x="4619694" y="2366"/>
                    <a:pt x="4623905" y="6578"/>
                  </a:cubicBezTo>
                  <a:cubicBezTo>
                    <a:pt x="4628117" y="10789"/>
                    <a:pt x="4630483" y="16502"/>
                    <a:pt x="4630483" y="22458"/>
                  </a:cubicBezTo>
                  <a:lnTo>
                    <a:pt x="4630483" y="1260469"/>
                  </a:lnTo>
                  <a:cubicBezTo>
                    <a:pt x="4630483" y="1266425"/>
                    <a:pt x="4628117" y="1272137"/>
                    <a:pt x="4623905" y="1276349"/>
                  </a:cubicBezTo>
                  <a:cubicBezTo>
                    <a:pt x="4619694" y="1280560"/>
                    <a:pt x="4613981" y="1282926"/>
                    <a:pt x="4608025" y="1282926"/>
                  </a:cubicBezTo>
                  <a:lnTo>
                    <a:pt x="22458" y="1282926"/>
                  </a:lnTo>
                  <a:cubicBezTo>
                    <a:pt x="16502" y="1282926"/>
                    <a:pt x="10789" y="1280560"/>
                    <a:pt x="6578" y="1276349"/>
                  </a:cubicBezTo>
                  <a:cubicBezTo>
                    <a:pt x="2366" y="1272137"/>
                    <a:pt x="0" y="1266425"/>
                    <a:pt x="0" y="1260469"/>
                  </a:cubicBezTo>
                  <a:lnTo>
                    <a:pt x="0" y="22458"/>
                  </a:lnTo>
                  <a:cubicBezTo>
                    <a:pt x="0" y="16502"/>
                    <a:pt x="2366" y="10789"/>
                    <a:pt x="6578" y="6578"/>
                  </a:cubicBezTo>
                  <a:cubicBezTo>
                    <a:pt x="10789" y="2366"/>
                    <a:pt x="16502" y="0"/>
                    <a:pt x="22458" y="0"/>
                  </a:cubicBezTo>
                  <a:close/>
                </a:path>
              </a:pathLst>
            </a:custGeom>
            <a:solidFill>
              <a:srgbClr val="FABDBD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4630483" cy="12924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849913" y="4314567"/>
            <a:ext cx="8084770" cy="9019520"/>
          </a:xfrm>
          <a:custGeom>
            <a:avLst/>
            <a:gdLst/>
            <a:ahLst/>
            <a:cxnLst/>
            <a:rect r="r" b="b" t="t" l="l"/>
            <a:pathLst>
              <a:path h="9019520" w="8084770">
                <a:moveTo>
                  <a:pt x="0" y="0"/>
                </a:moveTo>
                <a:lnTo>
                  <a:pt x="8084770" y="0"/>
                </a:lnTo>
                <a:lnTo>
                  <a:pt x="8084770" y="9019520"/>
                </a:lnTo>
                <a:lnTo>
                  <a:pt x="0" y="90195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184856" y="1324853"/>
            <a:ext cx="3532238" cy="4151134"/>
          </a:xfrm>
          <a:custGeom>
            <a:avLst/>
            <a:gdLst/>
            <a:ahLst/>
            <a:cxnLst/>
            <a:rect r="r" b="b" t="t" l="l"/>
            <a:pathLst>
              <a:path h="4151134" w="3532238">
                <a:moveTo>
                  <a:pt x="0" y="0"/>
                </a:moveTo>
                <a:lnTo>
                  <a:pt x="3532238" y="0"/>
                </a:lnTo>
                <a:lnTo>
                  <a:pt x="3532238" y="4151135"/>
                </a:lnTo>
                <a:lnTo>
                  <a:pt x="0" y="41511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94460" y="1324853"/>
            <a:ext cx="4090796" cy="4563768"/>
          </a:xfrm>
          <a:custGeom>
            <a:avLst/>
            <a:gdLst/>
            <a:ahLst/>
            <a:cxnLst/>
            <a:rect r="r" b="b" t="t" l="l"/>
            <a:pathLst>
              <a:path h="4563768" w="4090796">
                <a:moveTo>
                  <a:pt x="0" y="0"/>
                </a:moveTo>
                <a:lnTo>
                  <a:pt x="4090796" y="0"/>
                </a:lnTo>
                <a:lnTo>
                  <a:pt x="4090796" y="4563768"/>
                </a:lnTo>
                <a:lnTo>
                  <a:pt x="0" y="45637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407462" y="1219200"/>
            <a:ext cx="8851838" cy="2465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476"/>
              </a:lnSpc>
            </a:pPr>
            <a:r>
              <a:rPr lang="en-US" sz="9571" b="true">
                <a:solidFill>
                  <a:srgbClr val="5F89DE"/>
                </a:solidFill>
                <a:latin typeface="Inter Bold"/>
                <a:ea typeface="Inter Bold"/>
                <a:cs typeface="Inter Bold"/>
                <a:sym typeface="Inter Bold"/>
              </a:rPr>
              <a:t>Kelebihan &amp; Kekurangan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46173" y="5869571"/>
            <a:ext cx="9590842" cy="3962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2500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Kelebihan:</a:t>
            </a:r>
          </a:p>
          <a:p>
            <a:pPr algn="l" marL="539878" indent="-269939" lvl="1">
              <a:lnSpc>
                <a:spcPts val="3125"/>
              </a:lnSpc>
              <a:buFont typeface="Arial"/>
              <a:buChar char="•"/>
            </a:pPr>
            <a:r>
              <a:rPr lang="en-US" sz="2500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Fleksibel terhadap perubahan kebutuhan.</a:t>
            </a:r>
          </a:p>
          <a:p>
            <a:pPr algn="l" marL="539878" indent="-269939" lvl="1">
              <a:lnSpc>
                <a:spcPts val="3125"/>
              </a:lnSpc>
              <a:buFont typeface="Arial"/>
              <a:buChar char="•"/>
            </a:pPr>
            <a:r>
              <a:rPr lang="en-US" sz="2500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Memungkinkan deteksi risiko lebih awal.</a:t>
            </a:r>
          </a:p>
          <a:p>
            <a:pPr algn="l" marL="539878" indent="-269939" lvl="1">
              <a:lnSpc>
                <a:spcPts val="3125"/>
              </a:lnSpc>
              <a:buFont typeface="Arial"/>
              <a:buChar char="•"/>
            </a:pPr>
            <a:r>
              <a:rPr lang="en-US" sz="2500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Hasil dapat diukur setiap iterasi sehingga kemajuan proyek terlihat jelas.</a:t>
            </a:r>
          </a:p>
          <a:p>
            <a:pPr algn="l">
              <a:lnSpc>
                <a:spcPts val="3125"/>
              </a:lnSpc>
            </a:pPr>
            <a:r>
              <a:rPr lang="en-US" sz="2500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Kekurangan:</a:t>
            </a:r>
          </a:p>
          <a:p>
            <a:pPr algn="l" marL="539878" indent="-269939" lvl="1">
              <a:lnSpc>
                <a:spcPts val="3125"/>
              </a:lnSpc>
              <a:buFont typeface="Arial"/>
              <a:buChar char="•"/>
            </a:pPr>
            <a:r>
              <a:rPr lang="en-US" sz="2500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Membutuhkan sumber daya &amp; waktu lebih banyak.</a:t>
            </a:r>
          </a:p>
          <a:p>
            <a:pPr algn="l" marL="539878" indent="-269939" lvl="1">
              <a:lnSpc>
                <a:spcPts val="3125"/>
              </a:lnSpc>
              <a:buFont typeface="Arial"/>
              <a:buChar char="•"/>
            </a:pPr>
            <a:r>
              <a:rPr lang="en-US" sz="2500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Kompleksitas manajemen lebih tinggi.</a:t>
            </a:r>
          </a:p>
          <a:p>
            <a:pPr algn="l" marL="539878" indent="-269939" lvl="1">
              <a:lnSpc>
                <a:spcPts val="3125"/>
              </a:lnSpc>
              <a:buFont typeface="Arial"/>
              <a:buChar char="•"/>
            </a:pPr>
            <a:r>
              <a:rPr lang="en-US" sz="2500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Kurang cocok untuk proyek kecil dengan kebutuhan statis.</a:t>
            </a:r>
          </a:p>
          <a:p>
            <a:pPr algn="l">
              <a:lnSpc>
                <a:spcPts val="3125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50315" y="-213666"/>
            <a:ext cx="21388630" cy="10714332"/>
            <a:chOff x="0" y="0"/>
            <a:chExt cx="28518173" cy="142857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85775" cy="14285775"/>
            </a:xfrm>
            <a:custGeom>
              <a:avLst/>
              <a:gdLst/>
              <a:ahLst/>
              <a:cxnLst/>
              <a:rect r="r" b="b" t="t" l="l"/>
              <a:pathLst>
                <a:path h="14285775" w="14285775">
                  <a:moveTo>
                    <a:pt x="0" y="0"/>
                  </a:moveTo>
                  <a:lnTo>
                    <a:pt x="14285775" y="0"/>
                  </a:lnTo>
                  <a:lnTo>
                    <a:pt x="14285775" y="14285775"/>
                  </a:lnTo>
                  <a:lnTo>
                    <a:pt x="0" y="142857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2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4232398" y="0"/>
              <a:ext cx="14285775" cy="14285775"/>
            </a:xfrm>
            <a:custGeom>
              <a:avLst/>
              <a:gdLst/>
              <a:ahLst/>
              <a:cxnLst/>
              <a:rect r="r" b="b" t="t" l="l"/>
              <a:pathLst>
                <a:path h="14285775" w="14285775">
                  <a:moveTo>
                    <a:pt x="0" y="0"/>
                  </a:moveTo>
                  <a:lnTo>
                    <a:pt x="14285775" y="0"/>
                  </a:lnTo>
                  <a:lnTo>
                    <a:pt x="14285775" y="14285775"/>
                  </a:lnTo>
                  <a:lnTo>
                    <a:pt x="0" y="142857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2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6235914" y="430468"/>
            <a:ext cx="11738575" cy="4285871"/>
            <a:chOff x="0" y="0"/>
            <a:chExt cx="3091641" cy="112878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091641" cy="1128789"/>
            </a:xfrm>
            <a:custGeom>
              <a:avLst/>
              <a:gdLst/>
              <a:ahLst/>
              <a:cxnLst/>
              <a:rect r="r" b="b" t="t" l="l"/>
              <a:pathLst>
                <a:path h="1128789" w="3091641">
                  <a:moveTo>
                    <a:pt x="33636" y="0"/>
                  </a:moveTo>
                  <a:lnTo>
                    <a:pt x="3058005" y="0"/>
                  </a:lnTo>
                  <a:cubicBezTo>
                    <a:pt x="3076582" y="0"/>
                    <a:pt x="3091641" y="15059"/>
                    <a:pt x="3091641" y="33636"/>
                  </a:cubicBezTo>
                  <a:lnTo>
                    <a:pt x="3091641" y="1095153"/>
                  </a:lnTo>
                  <a:cubicBezTo>
                    <a:pt x="3091641" y="1113730"/>
                    <a:pt x="3076582" y="1128789"/>
                    <a:pt x="3058005" y="1128789"/>
                  </a:cubicBezTo>
                  <a:lnTo>
                    <a:pt x="33636" y="1128789"/>
                  </a:lnTo>
                  <a:cubicBezTo>
                    <a:pt x="15059" y="1128789"/>
                    <a:pt x="0" y="1113730"/>
                    <a:pt x="0" y="1095153"/>
                  </a:cubicBezTo>
                  <a:lnTo>
                    <a:pt x="0" y="33636"/>
                  </a:lnTo>
                  <a:cubicBezTo>
                    <a:pt x="0" y="15059"/>
                    <a:pt x="15059" y="0"/>
                    <a:pt x="33636" y="0"/>
                  </a:cubicBezTo>
                  <a:close/>
                </a:path>
              </a:pathLst>
            </a:custGeom>
            <a:solidFill>
              <a:srgbClr val="FABDBD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3091641" cy="11383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255083" y="5143500"/>
            <a:ext cx="5968254" cy="7013974"/>
          </a:xfrm>
          <a:custGeom>
            <a:avLst/>
            <a:gdLst/>
            <a:ahLst/>
            <a:cxnLst/>
            <a:rect r="r" b="b" t="t" l="l"/>
            <a:pathLst>
              <a:path h="7013974" w="5968254">
                <a:moveTo>
                  <a:pt x="0" y="0"/>
                </a:moveTo>
                <a:lnTo>
                  <a:pt x="5968254" y="0"/>
                </a:lnTo>
                <a:lnTo>
                  <a:pt x="5968254" y="7013974"/>
                </a:lnTo>
                <a:lnTo>
                  <a:pt x="0" y="70139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732758"/>
            <a:ext cx="4645239" cy="5322669"/>
          </a:xfrm>
          <a:custGeom>
            <a:avLst/>
            <a:gdLst/>
            <a:ahLst/>
            <a:cxnLst/>
            <a:rect r="r" b="b" t="t" l="l"/>
            <a:pathLst>
              <a:path h="5322669" w="4645239">
                <a:moveTo>
                  <a:pt x="0" y="0"/>
                </a:moveTo>
                <a:lnTo>
                  <a:pt x="4645239" y="0"/>
                </a:lnTo>
                <a:lnTo>
                  <a:pt x="4645239" y="5322670"/>
                </a:lnTo>
                <a:lnTo>
                  <a:pt x="0" y="53226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7610133" y="5885330"/>
            <a:ext cx="5644950" cy="5803220"/>
          </a:xfrm>
          <a:custGeom>
            <a:avLst/>
            <a:gdLst/>
            <a:ahLst/>
            <a:cxnLst/>
            <a:rect r="r" b="b" t="t" l="l"/>
            <a:pathLst>
              <a:path h="5803220" w="5644950">
                <a:moveTo>
                  <a:pt x="5644950" y="0"/>
                </a:moveTo>
                <a:lnTo>
                  <a:pt x="0" y="0"/>
                </a:lnTo>
                <a:lnTo>
                  <a:pt x="0" y="5803219"/>
                </a:lnTo>
                <a:lnTo>
                  <a:pt x="5644950" y="5803219"/>
                </a:lnTo>
                <a:lnTo>
                  <a:pt x="564495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7471125"/>
            <a:ext cx="6953416" cy="1179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19"/>
              </a:lnSpc>
            </a:pPr>
            <a:r>
              <a:rPr lang="en-US" sz="9009" b="true">
                <a:solidFill>
                  <a:srgbClr val="5F89DE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Alat Bantu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565523" y="736023"/>
            <a:ext cx="11079357" cy="3646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704" indent="-313352" lvl="1">
              <a:lnSpc>
                <a:spcPts val="3628"/>
              </a:lnSpc>
              <a:buFont typeface="Arial"/>
              <a:buChar char="•"/>
            </a:pPr>
            <a:r>
              <a:rPr lang="en-US" sz="2902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Version Control: Git untuk kolaborasi kode.</a:t>
            </a:r>
          </a:p>
          <a:p>
            <a:pPr algn="l">
              <a:lnSpc>
                <a:spcPts val="3628"/>
              </a:lnSpc>
            </a:pPr>
          </a:p>
          <a:p>
            <a:pPr algn="l" marL="626704" indent="-313352" lvl="1">
              <a:lnSpc>
                <a:spcPts val="3628"/>
              </a:lnSpc>
              <a:buFont typeface="Arial"/>
              <a:buChar char="•"/>
            </a:pPr>
            <a:r>
              <a:rPr lang="en-US" sz="2902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Project Management: Jira, Trello untuk pelacakan iterasi.</a:t>
            </a:r>
          </a:p>
          <a:p>
            <a:pPr algn="l">
              <a:lnSpc>
                <a:spcPts val="3628"/>
              </a:lnSpc>
            </a:pPr>
          </a:p>
          <a:p>
            <a:pPr algn="l" marL="626704" indent="-313352" lvl="1">
              <a:lnSpc>
                <a:spcPts val="3628"/>
              </a:lnSpc>
              <a:buFont typeface="Arial"/>
              <a:buChar char="•"/>
            </a:pPr>
            <a:r>
              <a:rPr lang="en-US" sz="2902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IDE: Eclipse, Visual Studio untuk coding berbasis objek.</a:t>
            </a:r>
          </a:p>
          <a:p>
            <a:pPr algn="l">
              <a:lnSpc>
                <a:spcPts val="3628"/>
              </a:lnSpc>
            </a:pPr>
          </a:p>
          <a:p>
            <a:pPr algn="l" marL="626704" indent="-313352" lvl="1">
              <a:lnSpc>
                <a:spcPts val="3628"/>
              </a:lnSpc>
              <a:buFont typeface="Arial"/>
              <a:buChar char="•"/>
            </a:pPr>
            <a:r>
              <a:rPr lang="en-US" sz="2902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Test</a:t>
            </a:r>
            <a:r>
              <a:rPr lang="en-US" sz="2902">
                <a:solidFill>
                  <a:srgbClr val="343434"/>
                </a:solidFill>
                <a:latin typeface="Inter"/>
                <a:ea typeface="Inter"/>
                <a:cs typeface="Inter"/>
                <a:sym typeface="Inter"/>
              </a:rPr>
              <a:t>ing Tools: Selenium, JUnit untuk otomatisasi pengujian.</a:t>
            </a:r>
          </a:p>
          <a:p>
            <a:pPr algn="l">
              <a:lnSpc>
                <a:spcPts val="3628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DAG0XUwuAhc</dc:identifier>
  <dcterms:modified xsi:type="dcterms:W3CDTF">2011-08-01T06:04:30Z</dcterms:modified>
  <cp:revision>1</cp:revision>
  <dc:title>Cream and Pink Illustrative Computer Presentation</dc:title>
</cp:coreProperties>
</file>