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Agrandir" charset="1" panose="00000500000000000000"/>
      <p:regular r:id="rId29"/>
    </p:embeddedFont>
    <p:embeddedFont>
      <p:font typeface="Agrandir Bold" charset="1" panose="00000800000000000000"/>
      <p:regular r:id="rId30"/>
    </p:embeddedFont>
    <p:embeddedFont>
      <p:font typeface="Open Sans" charset="1" panose="020B0606030504020204"/>
      <p:regular r:id="rId31"/>
    </p:embeddedFont>
    <p:embeddedFont>
      <p:font typeface="Open Sans Bold" charset="1" panose="020B08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8.jpe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8.jpe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0.jpe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2.jpeg" Type="http://schemas.openxmlformats.org/officeDocument/2006/relationships/image"/><Relationship Id="rId4" Target="../media/image33.jpeg" Type="http://schemas.openxmlformats.org/officeDocument/2006/relationships/image"/><Relationship Id="rId5" Target="../media/image3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3.jpe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36.jpeg" Type="http://schemas.openxmlformats.org/officeDocument/2006/relationships/image"/><Relationship Id="rId4" Target="../media/image37.jpeg" Type="http://schemas.openxmlformats.org/officeDocument/2006/relationships/image"/><Relationship Id="rId5" Target="../media/image38.jpeg" Type="http://schemas.openxmlformats.org/officeDocument/2006/relationships/image"/><Relationship Id="rId6" Target="../media/image39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4.png" Type="http://schemas.openxmlformats.org/officeDocument/2006/relationships/image"/><Relationship Id="rId4" Target="../media/image44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Relationship Id="rId7" Target="../media/image4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7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7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2.jpe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6.jpeg" Type="http://schemas.openxmlformats.org/officeDocument/2006/relationships/image"/><Relationship Id="rId4" Target="../media/image17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B3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0871" y="4094515"/>
            <a:ext cx="12286259" cy="3433648"/>
            <a:chOff x="0" y="0"/>
            <a:chExt cx="16381678" cy="457819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48295" y="3324170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5BB3C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238125"/>
              <a:ext cx="16381678" cy="27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TeleMedicina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646628" y="3494063"/>
              <a:ext cx="8834423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Saúde acessível em qualquer lugar</a:t>
              </a:r>
              <a:r>
                <a:rPr lang="en-US" b="true" sz="3004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739839" y="193049"/>
            <a:ext cx="3867681" cy="2596485"/>
          </a:xfrm>
          <a:custGeom>
            <a:avLst/>
            <a:gdLst/>
            <a:ahLst/>
            <a:cxnLst/>
            <a:rect r="r" b="b" t="t" l="l"/>
            <a:pathLst>
              <a:path h="2596485" w="3867681">
                <a:moveTo>
                  <a:pt x="0" y="0"/>
                </a:moveTo>
                <a:lnTo>
                  <a:pt x="3867681" y="0"/>
                </a:lnTo>
                <a:lnTo>
                  <a:pt x="3867681" y="2596485"/>
                </a:lnTo>
                <a:lnTo>
                  <a:pt x="0" y="2596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305108" y="754447"/>
            <a:ext cx="1677785" cy="1645140"/>
          </a:xfrm>
          <a:custGeom>
            <a:avLst/>
            <a:gdLst/>
            <a:ahLst/>
            <a:cxnLst/>
            <a:rect r="r" b="b" t="t" l="l"/>
            <a:pathLst>
              <a:path h="1645140" w="1677785">
                <a:moveTo>
                  <a:pt x="0" y="0"/>
                </a:moveTo>
                <a:lnTo>
                  <a:pt x="1677784" y="0"/>
                </a:lnTo>
                <a:lnTo>
                  <a:pt x="1677784" y="1645140"/>
                </a:lnTo>
                <a:lnTo>
                  <a:pt x="0" y="1645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2" r="0" b="-99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740031"/>
            <a:ext cx="33205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SENAC JESSÉ FREIRE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30108" y="9167734"/>
            <a:ext cx="5225207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Alexandre, Josué, Lukas, Talisson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455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09258" y="1823702"/>
            <a:ext cx="7805911" cy="3771200"/>
          </a:xfrm>
          <a:custGeom>
            <a:avLst/>
            <a:gdLst/>
            <a:ahLst/>
            <a:cxnLst/>
            <a:rect r="r" b="b" t="t" l="l"/>
            <a:pathLst>
              <a:path h="3771200" w="7805911">
                <a:moveTo>
                  <a:pt x="0" y="0"/>
                </a:moveTo>
                <a:lnTo>
                  <a:pt x="7805911" y="0"/>
                </a:lnTo>
                <a:lnTo>
                  <a:pt x="7805911" y="3771200"/>
                </a:lnTo>
                <a:lnTo>
                  <a:pt x="0" y="3771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428" r="0" b="-342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82601" y="1823702"/>
            <a:ext cx="7543944" cy="3771200"/>
          </a:xfrm>
          <a:custGeom>
            <a:avLst/>
            <a:gdLst/>
            <a:ahLst/>
            <a:cxnLst/>
            <a:rect r="r" b="b" t="t" l="l"/>
            <a:pathLst>
              <a:path h="3771200" w="7543944">
                <a:moveTo>
                  <a:pt x="0" y="0"/>
                </a:moveTo>
                <a:lnTo>
                  <a:pt x="7543944" y="0"/>
                </a:lnTo>
                <a:lnTo>
                  <a:pt x="7543944" y="3771200"/>
                </a:lnTo>
                <a:lnTo>
                  <a:pt x="0" y="3771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943" r="0" b="-382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09258" y="5980329"/>
            <a:ext cx="7805911" cy="3999823"/>
          </a:xfrm>
          <a:custGeom>
            <a:avLst/>
            <a:gdLst/>
            <a:ahLst/>
            <a:cxnLst/>
            <a:rect r="r" b="b" t="t" l="l"/>
            <a:pathLst>
              <a:path h="3999823" w="7805911">
                <a:moveTo>
                  <a:pt x="0" y="0"/>
                </a:moveTo>
                <a:lnTo>
                  <a:pt x="7805911" y="0"/>
                </a:lnTo>
                <a:lnTo>
                  <a:pt x="7805911" y="3999824"/>
                </a:lnTo>
                <a:lnTo>
                  <a:pt x="0" y="39998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652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482601" y="5980329"/>
            <a:ext cx="7543944" cy="3999823"/>
          </a:xfrm>
          <a:custGeom>
            <a:avLst/>
            <a:gdLst/>
            <a:ahLst/>
            <a:cxnLst/>
            <a:rect r="r" b="b" t="t" l="l"/>
            <a:pathLst>
              <a:path h="3999823" w="7543944">
                <a:moveTo>
                  <a:pt x="0" y="0"/>
                </a:moveTo>
                <a:lnTo>
                  <a:pt x="7543944" y="0"/>
                </a:lnTo>
                <a:lnTo>
                  <a:pt x="7543944" y="3999824"/>
                </a:lnTo>
                <a:lnTo>
                  <a:pt x="0" y="39998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0790" t="-6342" r="-1079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Históricos - Desktop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39021" y="1752600"/>
            <a:ext cx="9548979" cy="8534400"/>
          </a:xfrm>
          <a:custGeom>
            <a:avLst/>
            <a:gdLst/>
            <a:ahLst/>
            <a:cxnLst/>
            <a:rect r="r" b="b" t="t" l="l"/>
            <a:pathLst>
              <a:path h="8534400" w="9548979">
                <a:moveTo>
                  <a:pt x="0" y="0"/>
                </a:moveTo>
                <a:lnTo>
                  <a:pt x="9548979" y="0"/>
                </a:lnTo>
                <a:lnTo>
                  <a:pt x="9548979" y="8534400"/>
                </a:lnTo>
                <a:lnTo>
                  <a:pt x="0" y="853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Banco de Dados !!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244725"/>
            <a:ext cx="8739021" cy="749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Resumo da Arquitetura da Aplicação</a:t>
            </a:r>
          </a:p>
          <a:p>
            <a:pPr algn="ctr">
              <a:lnSpc>
                <a:spcPts val="4200"/>
              </a:lnSpc>
            </a:pPr>
          </a:p>
          <a:p>
            <a:pPr algn="l" marL="496575" indent="-248288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MySQL (Banco de Dados):</a:t>
            </a:r>
          </a:p>
          <a:p>
            <a:pPr algn="l" marL="496575" indent="-248288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Armazena os dados da aplicação (usuários, consultas, pagamentos).</a:t>
            </a:r>
          </a:p>
          <a:p>
            <a:pPr algn="l" marL="496575" indent="-248288" lvl="1">
              <a:lnSpc>
                <a:spcPts val="3220"/>
              </a:lnSpc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Apenas o servidor tem acesso direto, garantindo segurança.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Boot AP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(Servidor):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Respo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áv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 po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toda a lóg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 da aplicação.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Utiliza: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REST pa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nicação co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clientes,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Spring Sec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rity para seg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rança,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JPA/H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ber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ate para acessar o banc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de 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dados.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(In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erfaces de Usuári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AutoNum type="arabicPeriod" startAt="1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 comunicam com a API para realizar operações: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📱 Mobile (Flutter)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💻 Web (HTML, CSS, JS, Bootstrap)</a:t>
            </a:r>
          </a:p>
          <a:p>
            <a:pPr algn="l" marL="496575" indent="-248288" lvl="1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🖥️ Desktop (Java Swing)</a:t>
            </a:r>
          </a:p>
          <a:p>
            <a:pPr algn="l" marL="0" indent="0" lvl="0">
              <a:lnSpc>
                <a:spcPts val="37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36782" y="2450350"/>
            <a:ext cx="2689883" cy="3101731"/>
          </a:xfrm>
          <a:custGeom>
            <a:avLst/>
            <a:gdLst/>
            <a:ahLst/>
            <a:cxnLst/>
            <a:rect r="r" b="b" t="t" l="l"/>
            <a:pathLst>
              <a:path h="3101731" w="2689883">
                <a:moveTo>
                  <a:pt x="0" y="0"/>
                </a:moveTo>
                <a:lnTo>
                  <a:pt x="2689883" y="0"/>
                </a:lnTo>
                <a:lnTo>
                  <a:pt x="2689883" y="3101731"/>
                </a:lnTo>
                <a:lnTo>
                  <a:pt x="0" y="3101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09729" y="2143125"/>
            <a:ext cx="3450446" cy="3450446"/>
          </a:xfrm>
          <a:custGeom>
            <a:avLst/>
            <a:gdLst/>
            <a:ahLst/>
            <a:cxnLst/>
            <a:rect r="r" b="b" t="t" l="l"/>
            <a:pathLst>
              <a:path h="3450446" w="3450446">
                <a:moveTo>
                  <a:pt x="0" y="0"/>
                </a:moveTo>
                <a:lnTo>
                  <a:pt x="3450446" y="0"/>
                </a:lnTo>
                <a:lnTo>
                  <a:pt x="3450446" y="3450446"/>
                </a:lnTo>
                <a:lnTo>
                  <a:pt x="0" y="34504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36782" y="6435162"/>
            <a:ext cx="3061662" cy="3061662"/>
          </a:xfrm>
          <a:custGeom>
            <a:avLst/>
            <a:gdLst/>
            <a:ahLst/>
            <a:cxnLst/>
            <a:rect r="r" b="b" t="t" l="l"/>
            <a:pathLst>
              <a:path h="3061662" w="3061662">
                <a:moveTo>
                  <a:pt x="0" y="0"/>
                </a:moveTo>
                <a:lnTo>
                  <a:pt x="3061662" y="0"/>
                </a:lnTo>
                <a:lnTo>
                  <a:pt x="3061662" y="3061662"/>
                </a:lnTo>
                <a:lnTo>
                  <a:pt x="0" y="30616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38401" y="7288877"/>
            <a:ext cx="2301240" cy="2207947"/>
          </a:xfrm>
          <a:custGeom>
            <a:avLst/>
            <a:gdLst/>
            <a:ahLst/>
            <a:cxnLst/>
            <a:rect r="r" b="b" t="t" l="l"/>
            <a:pathLst>
              <a:path h="2207947" w="2301240">
                <a:moveTo>
                  <a:pt x="0" y="0"/>
                </a:moveTo>
                <a:lnTo>
                  <a:pt x="2301240" y="0"/>
                </a:lnTo>
                <a:lnTo>
                  <a:pt x="2301240" y="2207947"/>
                </a:lnTo>
                <a:lnTo>
                  <a:pt x="0" y="22079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182024"/>
            <a:ext cx="14544804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Ferramentas e Linguagens - Desktop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9298" y="3171484"/>
            <a:ext cx="8427809" cy="645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Ferramentas Utilizadas</a:t>
            </a: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 de Desenvolvimento</a:t>
            </a: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Apache NetBeans IDE 19</a:t>
            </a:r>
          </a:p>
          <a:p>
            <a:pPr algn="ctr">
              <a:lnSpc>
                <a:spcPts val="4119"/>
              </a:lnSpc>
            </a:pP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Gerenciamento de Banco de Dados: MySQL Workbench 8.0</a:t>
            </a:r>
          </a:p>
          <a:p>
            <a:pPr algn="ctr">
              <a:lnSpc>
                <a:spcPts val="4119"/>
              </a:lnSpc>
            </a:pP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 de Programação: Java</a:t>
            </a:r>
          </a:p>
          <a:p>
            <a:pPr algn="ctr">
              <a:lnSpc>
                <a:spcPts val="4119"/>
              </a:lnSpc>
            </a:pPr>
          </a:p>
          <a:p>
            <a:pPr algn="ctr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Bibliotecas e Frameworks Java: Swing (para interface gráfica), OpenPDF, ZXing, entre outras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05179" y="3081552"/>
            <a:ext cx="9882821" cy="5435552"/>
          </a:xfrm>
          <a:custGeom>
            <a:avLst/>
            <a:gdLst/>
            <a:ahLst/>
            <a:cxnLst/>
            <a:rect r="r" b="b" t="t" l="l"/>
            <a:pathLst>
              <a:path h="5435552" w="9882821">
                <a:moveTo>
                  <a:pt x="0" y="0"/>
                </a:moveTo>
                <a:lnTo>
                  <a:pt x="9882821" y="0"/>
                </a:lnTo>
                <a:lnTo>
                  <a:pt x="9882821" y="5435552"/>
                </a:lnTo>
                <a:lnTo>
                  <a:pt x="0" y="5435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57893" y="1887561"/>
            <a:ext cx="8331495" cy="8155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1"/>
              </a:lnSpc>
            </a:pPr>
            <a:r>
              <a:rPr lang="en-US" sz="207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 Diferenças entre Sistema Web e Desktop</a:t>
            </a:r>
          </a:p>
          <a:p>
            <a:pPr algn="ctr">
              <a:lnSpc>
                <a:spcPts val="2901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Plataforma: </a:t>
            </a: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Web roda </a:t>
            </a: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navegador; Desktop roda instalado no sistema.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Instalação</a:t>
            </a: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Web não precisa instalar; Desktop requer instalação.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Atualização: Web atualiza no servidor automaticamente; Desktop atualiza manualmente.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Internet: Web depende de conexão; Desktop pode funcionar offline.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Desempenho: Desktop usa hardware direto; Web depende do navegador e conexão.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Acesso a recursos: Desktop tem acesso total; Web tem acesso limitado por segurança.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Distribuição: Web via URL; Desktop via instalador.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Segurança: Web centraliza dados no servidor; Desktop armazena localmente.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Portabilidade: Web acessível em vários dispositivos; Desktop limitado ao computador.</a:t>
            </a:r>
          </a:p>
          <a:p>
            <a:pPr algn="just">
              <a:lnSpc>
                <a:spcPts val="2349"/>
              </a:lnSpc>
            </a:pPr>
          </a:p>
          <a:p>
            <a:pPr algn="just" marL="362290" indent="-181145" lvl="1">
              <a:lnSpc>
                <a:spcPts val="2349"/>
              </a:lnSpc>
              <a:buFont typeface="Arial"/>
              <a:buChar char="•"/>
            </a:pPr>
            <a:r>
              <a:rPr lang="en-US" sz="167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Compatibilidade: Web depende do navegador; Desktop depende do sistema operacional.</a:t>
            </a:r>
          </a:p>
          <a:p>
            <a:pPr algn="ctr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368139" y="4438490"/>
            <a:ext cx="8919861" cy="5084321"/>
          </a:xfrm>
          <a:custGeom>
            <a:avLst/>
            <a:gdLst/>
            <a:ahLst/>
            <a:cxnLst/>
            <a:rect r="r" b="b" t="t" l="l"/>
            <a:pathLst>
              <a:path h="5084321" w="8919861">
                <a:moveTo>
                  <a:pt x="0" y="0"/>
                </a:moveTo>
                <a:lnTo>
                  <a:pt x="8919861" y="0"/>
                </a:lnTo>
                <a:lnTo>
                  <a:pt x="8919861" y="5084321"/>
                </a:lnTo>
                <a:lnTo>
                  <a:pt x="0" y="50843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4438490"/>
            <a:ext cx="8919861" cy="5084321"/>
          </a:xfrm>
          <a:custGeom>
            <a:avLst/>
            <a:gdLst/>
            <a:ahLst/>
            <a:cxnLst/>
            <a:rect r="r" b="b" t="t" l="l"/>
            <a:pathLst>
              <a:path h="5084321" w="8919861">
                <a:moveTo>
                  <a:pt x="0" y="0"/>
                </a:moveTo>
                <a:lnTo>
                  <a:pt x="8919861" y="0"/>
                </a:lnTo>
                <a:lnTo>
                  <a:pt x="8919861" y="5084321"/>
                </a:lnTo>
                <a:lnTo>
                  <a:pt x="0" y="50843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0586" y="2292421"/>
            <a:ext cx="9426829" cy="1159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583"/>
              </a:lnSpc>
              <a:spcBef>
                <a:spcPct val="0"/>
              </a:spcBef>
            </a:pPr>
            <a:r>
              <a:rPr lang="en-US" b="true" sz="684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Telas de Início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5104331"/>
            <a:ext cx="9092402" cy="5182669"/>
          </a:xfrm>
          <a:custGeom>
            <a:avLst/>
            <a:gdLst/>
            <a:ahLst/>
            <a:cxnLst/>
            <a:rect r="r" b="b" t="t" l="l"/>
            <a:pathLst>
              <a:path h="5182669" w="9092402">
                <a:moveTo>
                  <a:pt x="0" y="0"/>
                </a:moveTo>
                <a:lnTo>
                  <a:pt x="9092402" y="0"/>
                </a:lnTo>
                <a:lnTo>
                  <a:pt x="9092402" y="5182669"/>
                </a:lnTo>
                <a:lnTo>
                  <a:pt x="0" y="51826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92402" y="4271831"/>
            <a:ext cx="9195598" cy="5241491"/>
          </a:xfrm>
          <a:custGeom>
            <a:avLst/>
            <a:gdLst/>
            <a:ahLst/>
            <a:cxnLst/>
            <a:rect r="r" b="b" t="t" l="l"/>
            <a:pathLst>
              <a:path h="5241491" w="9195598">
                <a:moveTo>
                  <a:pt x="0" y="0"/>
                </a:moveTo>
                <a:lnTo>
                  <a:pt x="9195598" y="0"/>
                </a:lnTo>
                <a:lnTo>
                  <a:pt x="9195598" y="5241491"/>
                </a:lnTo>
                <a:lnTo>
                  <a:pt x="0" y="5241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97809" y="1981200"/>
            <a:ext cx="1049238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de agendamento - consulta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2747425"/>
            <a:ext cx="6907427" cy="3937233"/>
          </a:xfrm>
          <a:custGeom>
            <a:avLst/>
            <a:gdLst/>
            <a:ahLst/>
            <a:cxnLst/>
            <a:rect r="r" b="b" t="t" l="l"/>
            <a:pathLst>
              <a:path h="3937233" w="6907427">
                <a:moveTo>
                  <a:pt x="0" y="0"/>
                </a:moveTo>
                <a:lnTo>
                  <a:pt x="6907427" y="0"/>
                </a:lnTo>
                <a:lnTo>
                  <a:pt x="6907427" y="3937233"/>
                </a:lnTo>
                <a:lnTo>
                  <a:pt x="0" y="39372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94581" y="2747425"/>
            <a:ext cx="6693419" cy="3815249"/>
          </a:xfrm>
          <a:custGeom>
            <a:avLst/>
            <a:gdLst/>
            <a:ahLst/>
            <a:cxnLst/>
            <a:rect r="r" b="b" t="t" l="l"/>
            <a:pathLst>
              <a:path h="3815249" w="6693419">
                <a:moveTo>
                  <a:pt x="0" y="0"/>
                </a:moveTo>
                <a:lnTo>
                  <a:pt x="6693419" y="0"/>
                </a:lnTo>
                <a:lnTo>
                  <a:pt x="6693419" y="3815249"/>
                </a:lnTo>
                <a:lnTo>
                  <a:pt x="0" y="38152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744369" y="6676974"/>
            <a:ext cx="6333379" cy="3610026"/>
          </a:xfrm>
          <a:custGeom>
            <a:avLst/>
            <a:gdLst/>
            <a:ahLst/>
            <a:cxnLst/>
            <a:rect r="r" b="b" t="t" l="l"/>
            <a:pathLst>
              <a:path h="3610026" w="6333379">
                <a:moveTo>
                  <a:pt x="0" y="0"/>
                </a:moveTo>
                <a:lnTo>
                  <a:pt x="6333379" y="0"/>
                </a:lnTo>
                <a:lnTo>
                  <a:pt x="6333379" y="3610026"/>
                </a:lnTo>
                <a:lnTo>
                  <a:pt x="0" y="3610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13447" y="1769525"/>
            <a:ext cx="1146110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Telas de agendamento e Pagamento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335" y="1819275"/>
            <a:ext cx="9384033" cy="5348899"/>
          </a:xfrm>
          <a:custGeom>
            <a:avLst/>
            <a:gdLst/>
            <a:ahLst/>
            <a:cxnLst/>
            <a:rect r="r" b="b" t="t" l="l"/>
            <a:pathLst>
              <a:path h="5348899" w="9384033">
                <a:moveTo>
                  <a:pt x="0" y="0"/>
                </a:moveTo>
                <a:lnTo>
                  <a:pt x="9384033" y="0"/>
                </a:lnTo>
                <a:lnTo>
                  <a:pt x="9384033" y="5348899"/>
                </a:lnTo>
                <a:lnTo>
                  <a:pt x="0" y="53488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05882" y="1819275"/>
            <a:ext cx="7882118" cy="8498240"/>
          </a:xfrm>
          <a:custGeom>
            <a:avLst/>
            <a:gdLst/>
            <a:ahLst/>
            <a:cxnLst/>
            <a:rect r="r" b="b" t="t" l="l"/>
            <a:pathLst>
              <a:path h="8498240" w="7882118">
                <a:moveTo>
                  <a:pt x="0" y="0"/>
                </a:moveTo>
                <a:lnTo>
                  <a:pt x="7882118" y="0"/>
                </a:lnTo>
                <a:lnTo>
                  <a:pt x="7882118" y="8498240"/>
                </a:lnTo>
                <a:lnTo>
                  <a:pt x="0" y="8498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Explicação - Cadastro de Exame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7795373"/>
            <a:ext cx="10110118" cy="199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</a:pPr>
            <a:r>
              <a:rPr lang="en-US" sz="18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🧪 Cadastro de Exame</a:t>
            </a:r>
          </a:p>
          <a:p>
            <a:pPr algn="ctr">
              <a:lnSpc>
                <a:spcPts val="2631"/>
              </a:lnSpc>
            </a:pPr>
            <a:r>
              <a:rPr lang="en-US" sz="18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método </a:t>
            </a:r>
            <a:r>
              <a:rPr lang="en-US" sz="187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cadastrarExame </a:t>
            </a:r>
            <a:r>
              <a:rPr lang="en-US" sz="18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recebe os dados do exame, valida se os </a:t>
            </a:r>
            <a:r>
              <a:rPr lang="en-US" sz="18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IDs de paciente, médico e clínica foram informados, busca essas entidades no banco de dados e associa ao exame. Depois, salva o exame no sistema e retorna as informações completas, incluindo os nomes do paciente, médico e clínica.</a:t>
            </a:r>
          </a:p>
          <a:p>
            <a:pPr algn="ctr">
              <a:lnSpc>
                <a:spcPts val="2631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9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6256" y="2896870"/>
            <a:ext cx="6467503" cy="3686477"/>
          </a:xfrm>
          <a:custGeom>
            <a:avLst/>
            <a:gdLst/>
            <a:ahLst/>
            <a:cxnLst/>
            <a:rect r="r" b="b" t="t" l="l"/>
            <a:pathLst>
              <a:path h="3686477" w="6467503">
                <a:moveTo>
                  <a:pt x="0" y="0"/>
                </a:moveTo>
                <a:lnTo>
                  <a:pt x="6467503" y="0"/>
                </a:lnTo>
                <a:lnTo>
                  <a:pt x="6467503" y="3686477"/>
                </a:lnTo>
                <a:lnTo>
                  <a:pt x="0" y="36864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34121" y="2936655"/>
            <a:ext cx="6327908" cy="3606908"/>
          </a:xfrm>
          <a:custGeom>
            <a:avLst/>
            <a:gdLst/>
            <a:ahLst/>
            <a:cxnLst/>
            <a:rect r="r" b="b" t="t" l="l"/>
            <a:pathLst>
              <a:path h="3606908" w="6327908">
                <a:moveTo>
                  <a:pt x="0" y="0"/>
                </a:moveTo>
                <a:lnTo>
                  <a:pt x="6327908" y="0"/>
                </a:lnTo>
                <a:lnTo>
                  <a:pt x="6327908" y="3606907"/>
                </a:lnTo>
                <a:lnTo>
                  <a:pt x="0" y="36069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61704" y="6611922"/>
            <a:ext cx="6630698" cy="3779498"/>
          </a:xfrm>
          <a:custGeom>
            <a:avLst/>
            <a:gdLst/>
            <a:ahLst/>
            <a:cxnLst/>
            <a:rect r="r" b="b" t="t" l="l"/>
            <a:pathLst>
              <a:path h="3779498" w="6630698">
                <a:moveTo>
                  <a:pt x="0" y="0"/>
                </a:moveTo>
                <a:lnTo>
                  <a:pt x="6630698" y="0"/>
                </a:lnTo>
                <a:lnTo>
                  <a:pt x="6630698" y="3779498"/>
                </a:lnTo>
                <a:lnTo>
                  <a:pt x="0" y="37794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04749" y="6600712"/>
            <a:ext cx="6442274" cy="3672096"/>
          </a:xfrm>
          <a:custGeom>
            <a:avLst/>
            <a:gdLst/>
            <a:ahLst/>
            <a:cxnLst/>
            <a:rect r="r" b="b" t="t" l="l"/>
            <a:pathLst>
              <a:path h="3672096" w="6442274">
                <a:moveTo>
                  <a:pt x="0" y="0"/>
                </a:moveTo>
                <a:lnTo>
                  <a:pt x="6442275" y="0"/>
                </a:lnTo>
                <a:lnTo>
                  <a:pt x="6442275" y="3672097"/>
                </a:lnTo>
                <a:lnTo>
                  <a:pt x="0" y="367209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Sistema Web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63481" y="1981200"/>
            <a:ext cx="616103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b="true" sz="51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Telas de Históricos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8936" y="2076450"/>
            <a:ext cx="2653331" cy="2653331"/>
          </a:xfrm>
          <a:custGeom>
            <a:avLst/>
            <a:gdLst/>
            <a:ahLst/>
            <a:cxnLst/>
            <a:rect r="r" b="b" t="t" l="l"/>
            <a:pathLst>
              <a:path h="2653331" w="2653331">
                <a:moveTo>
                  <a:pt x="0" y="0"/>
                </a:moveTo>
                <a:lnTo>
                  <a:pt x="2653331" y="0"/>
                </a:lnTo>
                <a:lnTo>
                  <a:pt x="2653331" y="2653331"/>
                </a:lnTo>
                <a:lnTo>
                  <a:pt x="0" y="2653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77022" y="2731536"/>
            <a:ext cx="2782278" cy="2782278"/>
          </a:xfrm>
          <a:custGeom>
            <a:avLst/>
            <a:gdLst/>
            <a:ahLst/>
            <a:cxnLst/>
            <a:rect r="r" b="b" t="t" l="l"/>
            <a:pathLst>
              <a:path h="2782278" w="2782278">
                <a:moveTo>
                  <a:pt x="0" y="0"/>
                </a:moveTo>
                <a:lnTo>
                  <a:pt x="2782278" y="0"/>
                </a:lnTo>
                <a:lnTo>
                  <a:pt x="2782278" y="2782277"/>
                </a:lnTo>
                <a:lnTo>
                  <a:pt x="0" y="27822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496554" y="5513813"/>
            <a:ext cx="2818096" cy="2818096"/>
          </a:xfrm>
          <a:custGeom>
            <a:avLst/>
            <a:gdLst/>
            <a:ahLst/>
            <a:cxnLst/>
            <a:rect r="r" b="b" t="t" l="l"/>
            <a:pathLst>
              <a:path h="2818096" w="2818096">
                <a:moveTo>
                  <a:pt x="0" y="0"/>
                </a:moveTo>
                <a:lnTo>
                  <a:pt x="2818096" y="0"/>
                </a:lnTo>
                <a:lnTo>
                  <a:pt x="2818096" y="2818097"/>
                </a:lnTo>
                <a:lnTo>
                  <a:pt x="0" y="2818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068410" y="6485363"/>
            <a:ext cx="3190890" cy="3174936"/>
          </a:xfrm>
          <a:custGeom>
            <a:avLst/>
            <a:gdLst/>
            <a:ahLst/>
            <a:cxnLst/>
            <a:rect r="r" b="b" t="t" l="l"/>
            <a:pathLst>
              <a:path h="3174936" w="3190890">
                <a:moveTo>
                  <a:pt x="0" y="0"/>
                </a:moveTo>
                <a:lnTo>
                  <a:pt x="3190890" y="0"/>
                </a:lnTo>
                <a:lnTo>
                  <a:pt x="3190890" y="3174936"/>
                </a:lnTo>
                <a:lnTo>
                  <a:pt x="0" y="31749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Funcionamento do sistema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9238" y="3068298"/>
            <a:ext cx="8431887" cy="5411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9"/>
              </a:lnSpc>
            </a:pPr>
            <a:r>
              <a:rPr lang="en-US" sz="309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Nosso sistema foi dese</a:t>
            </a:r>
            <a:r>
              <a:rPr lang="en-US" b="true" sz="30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nvolvido para ser acessível em qualquer navegador moderno</a:t>
            </a:r>
            <a:r>
              <a:rPr lang="en-US" sz="30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como Google Chrome, Mozilla Firefox, Microsoft Edge e Safari.</a:t>
            </a:r>
          </a:p>
          <a:p>
            <a:pPr algn="just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Isso significa que </a:t>
            </a:r>
            <a:r>
              <a:rPr lang="en-US" b="true" sz="309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você e sua equipe poderão utilizá-lo de qualquer computador ou notebook, sem a necessidade de instalar nenhum programa adicional.</a:t>
            </a:r>
          </a:p>
          <a:p>
            <a:pPr algn="just">
              <a:lnSpc>
                <a:spcPts val="4329"/>
              </a:lnSpc>
            </a:pPr>
            <a:r>
              <a:rPr lang="en-US" sz="309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experiência é a mesma, estável e segura, independente do navegador utilizado.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B3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55135" y="1028700"/>
            <a:ext cx="7904165" cy="8229600"/>
            <a:chOff x="0" y="0"/>
            <a:chExt cx="59024347" cy="61454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5858">
                <a:alpha val="58824"/>
              </a:srgbClr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>
                <a:alpha val="58824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1141567"/>
            <a:ext cx="7904165" cy="8229600"/>
            <a:chOff x="0" y="0"/>
            <a:chExt cx="59024347" cy="614545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2390" y="72390"/>
              <a:ext cx="58879565" cy="61309749"/>
            </a:xfrm>
            <a:custGeom>
              <a:avLst/>
              <a:gdLst/>
              <a:ahLst/>
              <a:cxnLst/>
              <a:rect r="r" b="b" t="t" l="l"/>
              <a:pathLst>
                <a:path h="61309749" w="58879565">
                  <a:moveTo>
                    <a:pt x="0" y="0"/>
                  </a:moveTo>
                  <a:lnTo>
                    <a:pt x="58879565" y="0"/>
                  </a:lnTo>
                  <a:lnTo>
                    <a:pt x="58879565" y="61309749"/>
                  </a:lnTo>
                  <a:lnTo>
                    <a:pt x="0" y="613097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024348" cy="61454531"/>
            </a:xfrm>
            <a:custGeom>
              <a:avLst/>
              <a:gdLst/>
              <a:ahLst/>
              <a:cxnLst/>
              <a:rect r="r" b="b" t="t" l="l"/>
              <a:pathLst>
                <a:path h="61454531" w="59024348">
                  <a:moveTo>
                    <a:pt x="58879569" y="61309752"/>
                  </a:moveTo>
                  <a:lnTo>
                    <a:pt x="59024348" y="61309752"/>
                  </a:lnTo>
                  <a:lnTo>
                    <a:pt x="59024348" y="61454531"/>
                  </a:lnTo>
                  <a:lnTo>
                    <a:pt x="58879569" y="61454531"/>
                  </a:lnTo>
                  <a:lnTo>
                    <a:pt x="58879569" y="61309752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1309752"/>
                  </a:lnTo>
                  <a:lnTo>
                    <a:pt x="0" y="61309752"/>
                  </a:lnTo>
                  <a:lnTo>
                    <a:pt x="0" y="144780"/>
                  </a:lnTo>
                  <a:close/>
                  <a:moveTo>
                    <a:pt x="0" y="61309752"/>
                  </a:moveTo>
                  <a:lnTo>
                    <a:pt x="144780" y="61309752"/>
                  </a:lnTo>
                  <a:lnTo>
                    <a:pt x="144780" y="61454531"/>
                  </a:lnTo>
                  <a:lnTo>
                    <a:pt x="0" y="61454531"/>
                  </a:lnTo>
                  <a:lnTo>
                    <a:pt x="0" y="61309752"/>
                  </a:lnTo>
                  <a:close/>
                  <a:moveTo>
                    <a:pt x="58879569" y="144780"/>
                  </a:moveTo>
                  <a:lnTo>
                    <a:pt x="59024348" y="144780"/>
                  </a:lnTo>
                  <a:lnTo>
                    <a:pt x="59024348" y="61309752"/>
                  </a:lnTo>
                  <a:lnTo>
                    <a:pt x="58879569" y="61309752"/>
                  </a:lnTo>
                  <a:lnTo>
                    <a:pt x="58879569" y="144780"/>
                  </a:lnTo>
                  <a:close/>
                  <a:moveTo>
                    <a:pt x="144780" y="61309752"/>
                  </a:moveTo>
                  <a:lnTo>
                    <a:pt x="58879569" y="61309752"/>
                  </a:lnTo>
                  <a:lnTo>
                    <a:pt x="58879569" y="61454531"/>
                  </a:lnTo>
                  <a:lnTo>
                    <a:pt x="144780" y="61454531"/>
                  </a:lnTo>
                  <a:lnTo>
                    <a:pt x="144780" y="61309752"/>
                  </a:lnTo>
                  <a:close/>
                  <a:moveTo>
                    <a:pt x="58879569" y="0"/>
                  </a:moveTo>
                  <a:lnTo>
                    <a:pt x="59024348" y="0"/>
                  </a:lnTo>
                  <a:lnTo>
                    <a:pt x="59024348" y="144780"/>
                  </a:lnTo>
                  <a:lnTo>
                    <a:pt x="58879569" y="144780"/>
                  </a:lnTo>
                  <a:lnTo>
                    <a:pt x="588795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8879569" y="0"/>
                  </a:lnTo>
                  <a:lnTo>
                    <a:pt x="588795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02875" y="2039158"/>
            <a:ext cx="6208685" cy="6208685"/>
          </a:xfrm>
          <a:custGeom>
            <a:avLst/>
            <a:gdLst/>
            <a:ahLst/>
            <a:cxnLst/>
            <a:rect r="r" b="b" t="t" l="l"/>
            <a:pathLst>
              <a:path h="6208685" w="6208685">
                <a:moveTo>
                  <a:pt x="0" y="0"/>
                </a:moveTo>
                <a:lnTo>
                  <a:pt x="6208685" y="0"/>
                </a:lnTo>
                <a:lnTo>
                  <a:pt x="6208685" y="6208684"/>
                </a:lnTo>
                <a:lnTo>
                  <a:pt x="0" y="62086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4716" y="2386002"/>
            <a:ext cx="6892134" cy="993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09"/>
              </a:lnSpc>
              <a:spcBef>
                <a:spcPct val="0"/>
              </a:spcBef>
            </a:pPr>
            <a:r>
              <a:rPr lang="en-US" sz="5507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Um breve resumo...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5778" y="4114556"/>
            <a:ext cx="7490009" cy="2800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aplicativo Web e Desktop “</a:t>
            </a:r>
            <a:r>
              <a:rPr lang="en-US" b="true" sz="2600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Telemedicina</a:t>
            </a:r>
            <a:r>
              <a:rPr lang="en-US" sz="26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”, foi desenvolvido pelos Alunos do Curso Técnico em Desenvolvimento de Sistemas, supervisionado pelo Professor André Santana. Com o objetivo de trazer acessibilidade a saúde em qualquer lugar.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70796" y="2193406"/>
            <a:ext cx="2688504" cy="2688504"/>
          </a:xfrm>
          <a:custGeom>
            <a:avLst/>
            <a:gdLst/>
            <a:ahLst/>
            <a:cxnLst/>
            <a:rect r="r" b="b" t="t" l="l"/>
            <a:pathLst>
              <a:path h="2688504" w="2688504">
                <a:moveTo>
                  <a:pt x="0" y="0"/>
                </a:moveTo>
                <a:lnTo>
                  <a:pt x="2688504" y="0"/>
                </a:lnTo>
                <a:lnTo>
                  <a:pt x="2688504" y="2688505"/>
                </a:lnTo>
                <a:lnTo>
                  <a:pt x="0" y="26885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851914" y="2297766"/>
            <a:ext cx="2479785" cy="2479785"/>
          </a:xfrm>
          <a:custGeom>
            <a:avLst/>
            <a:gdLst/>
            <a:ahLst/>
            <a:cxnLst/>
            <a:rect r="r" b="b" t="t" l="l"/>
            <a:pathLst>
              <a:path h="2479785" w="2479785">
                <a:moveTo>
                  <a:pt x="0" y="0"/>
                </a:moveTo>
                <a:lnTo>
                  <a:pt x="2479785" y="0"/>
                </a:lnTo>
                <a:lnTo>
                  <a:pt x="2479785" y="2479785"/>
                </a:lnTo>
                <a:lnTo>
                  <a:pt x="0" y="2479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851914" y="5426694"/>
            <a:ext cx="2942701" cy="2386858"/>
          </a:xfrm>
          <a:custGeom>
            <a:avLst/>
            <a:gdLst/>
            <a:ahLst/>
            <a:cxnLst/>
            <a:rect r="r" b="b" t="t" l="l"/>
            <a:pathLst>
              <a:path h="2386858" w="2942701">
                <a:moveTo>
                  <a:pt x="0" y="0"/>
                </a:moveTo>
                <a:lnTo>
                  <a:pt x="2942702" y="0"/>
                </a:lnTo>
                <a:lnTo>
                  <a:pt x="2942702" y="2386858"/>
                </a:lnTo>
                <a:lnTo>
                  <a:pt x="0" y="2386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696880" y="5581020"/>
            <a:ext cx="2605902" cy="2078206"/>
          </a:xfrm>
          <a:custGeom>
            <a:avLst/>
            <a:gdLst/>
            <a:ahLst/>
            <a:cxnLst/>
            <a:rect r="r" b="b" t="t" l="l"/>
            <a:pathLst>
              <a:path h="2078206" w="2605902">
                <a:moveTo>
                  <a:pt x="0" y="0"/>
                </a:moveTo>
                <a:lnTo>
                  <a:pt x="2605902" y="0"/>
                </a:lnTo>
                <a:lnTo>
                  <a:pt x="2605902" y="2078206"/>
                </a:lnTo>
                <a:lnTo>
                  <a:pt x="0" y="20782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31699" y="7813552"/>
            <a:ext cx="2365181" cy="2354669"/>
          </a:xfrm>
          <a:custGeom>
            <a:avLst/>
            <a:gdLst/>
            <a:ahLst/>
            <a:cxnLst/>
            <a:rect r="r" b="b" t="t" l="l"/>
            <a:pathLst>
              <a:path h="2354669" w="2365181">
                <a:moveTo>
                  <a:pt x="0" y="0"/>
                </a:moveTo>
                <a:lnTo>
                  <a:pt x="2365181" y="0"/>
                </a:lnTo>
                <a:lnTo>
                  <a:pt x="2365181" y="2354669"/>
                </a:lnTo>
                <a:lnTo>
                  <a:pt x="0" y="23546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93909" y="180975"/>
            <a:ext cx="14500182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00"/>
              </a:lnSpc>
              <a:spcBef>
                <a:spcPct val="0"/>
              </a:spcBef>
            </a:pPr>
            <a:r>
              <a:rPr lang="en-US" sz="65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Ferramentas e Linguagens - Web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9298" y="1853365"/>
            <a:ext cx="8427809" cy="7643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4"/>
              </a:lnSpc>
            </a:pPr>
            <a:r>
              <a:rPr lang="en-US" sz="4203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Ferramentas Utilizadas</a:t>
            </a:r>
          </a:p>
          <a:p>
            <a:pPr algn="ctr">
              <a:lnSpc>
                <a:spcPts val="5884"/>
              </a:lnSpc>
            </a:pPr>
          </a:p>
          <a:p>
            <a:pPr algn="l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Ambiente de Desenvolvimento</a:t>
            </a: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Visual Studio Code (VS Code)</a:t>
            </a:r>
          </a:p>
          <a:p>
            <a:pPr algn="l">
              <a:lnSpc>
                <a:spcPts val="4119"/>
              </a:lnSpc>
            </a:pPr>
          </a:p>
          <a:p>
            <a:pPr algn="l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Gerenciamento de Banco de Dados: MySQL Workbench 8.0</a:t>
            </a:r>
          </a:p>
          <a:p>
            <a:pPr algn="l">
              <a:lnSpc>
                <a:spcPts val="4119"/>
              </a:lnSpc>
            </a:pPr>
          </a:p>
          <a:p>
            <a:pPr algn="l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Front-End: HTML, CSS, Javascript</a:t>
            </a:r>
          </a:p>
          <a:p>
            <a:pPr algn="l">
              <a:lnSpc>
                <a:spcPts val="4119"/>
              </a:lnSpc>
            </a:pPr>
          </a:p>
          <a:p>
            <a:pPr algn="l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Back-End: Spring Boot (Java)</a:t>
            </a:r>
          </a:p>
          <a:p>
            <a:pPr algn="l">
              <a:lnSpc>
                <a:spcPts val="4119"/>
              </a:lnSpc>
            </a:pPr>
          </a:p>
          <a:p>
            <a:pPr algn="l" marL="635230" indent="-317615" lvl="1">
              <a:lnSpc>
                <a:spcPts val="4119"/>
              </a:lnSpc>
              <a:buFont typeface="Arial"/>
              <a:buChar char="•"/>
            </a:pPr>
            <a:r>
              <a:rPr lang="en-US" sz="2942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Bibliotecas e Frameworks: Boostsrap, Spring Security, entre outros.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2388" y="2846310"/>
            <a:ext cx="3841952" cy="4928969"/>
          </a:xfrm>
          <a:custGeom>
            <a:avLst/>
            <a:gdLst/>
            <a:ahLst/>
            <a:cxnLst/>
            <a:rect r="r" b="b" t="t" l="l"/>
            <a:pathLst>
              <a:path h="4928969" w="3841952">
                <a:moveTo>
                  <a:pt x="0" y="0"/>
                </a:moveTo>
                <a:lnTo>
                  <a:pt x="3841952" y="0"/>
                </a:lnTo>
                <a:lnTo>
                  <a:pt x="3841952" y="4928969"/>
                </a:lnTo>
                <a:lnTo>
                  <a:pt x="0" y="4928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337" r="0" b="-865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77424" y="2428928"/>
            <a:ext cx="3840088" cy="5763734"/>
          </a:xfrm>
          <a:custGeom>
            <a:avLst/>
            <a:gdLst/>
            <a:ahLst/>
            <a:cxnLst/>
            <a:rect r="r" b="b" t="t" l="l"/>
            <a:pathLst>
              <a:path h="5763734" w="3840088">
                <a:moveTo>
                  <a:pt x="0" y="0"/>
                </a:moveTo>
                <a:lnTo>
                  <a:pt x="3840088" y="0"/>
                </a:lnTo>
                <a:lnTo>
                  <a:pt x="3840088" y="5763733"/>
                </a:lnTo>
                <a:lnTo>
                  <a:pt x="0" y="5763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184539" y="5399010"/>
            <a:ext cx="788268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Aqui está um conceito inicial de uma das telas do aplicativo mobile, que usaria a Linguagem Flutter.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491382" y="6572614"/>
            <a:ext cx="875041" cy="815092"/>
          </a:xfrm>
          <a:custGeom>
            <a:avLst/>
            <a:gdLst/>
            <a:ahLst/>
            <a:cxnLst/>
            <a:rect r="r" b="b" t="t" l="l"/>
            <a:pathLst>
              <a:path h="815092" w="875041">
                <a:moveTo>
                  <a:pt x="0" y="0"/>
                </a:moveTo>
                <a:lnTo>
                  <a:pt x="875041" y="0"/>
                </a:lnTo>
                <a:lnTo>
                  <a:pt x="875041" y="815092"/>
                </a:lnTo>
                <a:lnTo>
                  <a:pt x="0" y="815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276" t="-4696" r="0" b="-1369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082926" y="3031356"/>
            <a:ext cx="770725" cy="278317"/>
          </a:xfrm>
          <a:custGeom>
            <a:avLst/>
            <a:gdLst/>
            <a:ahLst/>
            <a:cxnLst/>
            <a:rect r="r" b="b" t="t" l="l"/>
            <a:pathLst>
              <a:path h="278317" w="770725">
                <a:moveTo>
                  <a:pt x="0" y="0"/>
                </a:moveTo>
                <a:lnTo>
                  <a:pt x="770725" y="0"/>
                </a:lnTo>
                <a:lnTo>
                  <a:pt x="770725" y="278317"/>
                </a:lnTo>
                <a:lnTo>
                  <a:pt x="0" y="278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57683" y="5171636"/>
            <a:ext cx="1842445" cy="278317"/>
          </a:xfrm>
          <a:custGeom>
            <a:avLst/>
            <a:gdLst/>
            <a:ahLst/>
            <a:cxnLst/>
            <a:rect r="r" b="b" t="t" l="l"/>
            <a:pathLst>
              <a:path h="278317" w="1842445">
                <a:moveTo>
                  <a:pt x="0" y="0"/>
                </a:moveTo>
                <a:lnTo>
                  <a:pt x="1842445" y="0"/>
                </a:lnTo>
                <a:lnTo>
                  <a:pt x="1842445" y="278317"/>
                </a:lnTo>
                <a:lnTo>
                  <a:pt x="0" y="278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9526" r="0" b="-69526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App Mobile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151059" y="2789160"/>
            <a:ext cx="788268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aplicativo mobile ainda está em desenvolvimento e contará com as mesmas qualidades da versão Web e Desktop.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45187" y="5227560"/>
            <a:ext cx="2184483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TITULAR DO CARTÃO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082926" y="5032477"/>
            <a:ext cx="889770" cy="278317"/>
          </a:xfrm>
          <a:custGeom>
            <a:avLst/>
            <a:gdLst/>
            <a:ahLst/>
            <a:cxnLst/>
            <a:rect r="r" b="b" t="t" l="l"/>
            <a:pathLst>
              <a:path h="278317" w="889770">
                <a:moveTo>
                  <a:pt x="0" y="0"/>
                </a:moveTo>
                <a:lnTo>
                  <a:pt x="889770" y="0"/>
                </a:lnTo>
                <a:lnTo>
                  <a:pt x="889770" y="278317"/>
                </a:lnTo>
                <a:lnTo>
                  <a:pt x="0" y="2783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722" r="0" b="-7722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61984" y="-679988"/>
            <a:ext cx="20708772" cy="2432588"/>
            <a:chOff x="0" y="0"/>
            <a:chExt cx="5454162" cy="6406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54162" cy="640682"/>
            </a:xfrm>
            <a:custGeom>
              <a:avLst/>
              <a:gdLst/>
              <a:ahLst/>
              <a:cxnLst/>
              <a:rect r="r" b="b" t="t" l="l"/>
              <a:pathLst>
                <a:path h="640682" w="5454162">
                  <a:moveTo>
                    <a:pt x="0" y="0"/>
                  </a:moveTo>
                  <a:lnTo>
                    <a:pt x="5454162" y="0"/>
                  </a:lnTo>
                  <a:lnTo>
                    <a:pt x="5454162" y="640682"/>
                  </a:lnTo>
                  <a:lnTo>
                    <a:pt x="0" y="640682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454162" cy="697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3810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5505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Considerações Finais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27588" y="3583700"/>
            <a:ext cx="14129627" cy="188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Linguagens utilizadas vão desde o JavaScript até o Spring Boot.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fórum será produzido aos usuários.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Ressaltando o proposito do projeto.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BB3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0480" y="625871"/>
            <a:ext cx="16927040" cy="9035258"/>
            <a:chOff x="0" y="0"/>
            <a:chExt cx="126402652" cy="67470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126257871" cy="67325995"/>
            </a:xfrm>
            <a:custGeom>
              <a:avLst/>
              <a:gdLst/>
              <a:ahLst/>
              <a:cxnLst/>
              <a:rect r="r" b="b" t="t" l="l"/>
              <a:pathLst>
                <a:path h="67325995" w="126257871">
                  <a:moveTo>
                    <a:pt x="0" y="0"/>
                  </a:moveTo>
                  <a:lnTo>
                    <a:pt x="126257871" y="0"/>
                  </a:lnTo>
                  <a:lnTo>
                    <a:pt x="126257871" y="67325995"/>
                  </a:lnTo>
                  <a:lnTo>
                    <a:pt x="0" y="673259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6402654" cy="67470778"/>
            </a:xfrm>
            <a:custGeom>
              <a:avLst/>
              <a:gdLst/>
              <a:ahLst/>
              <a:cxnLst/>
              <a:rect r="r" b="b" t="t" l="l"/>
              <a:pathLst>
                <a:path h="67470778" w="126402654">
                  <a:moveTo>
                    <a:pt x="126257869" y="67325999"/>
                  </a:moveTo>
                  <a:lnTo>
                    <a:pt x="126402654" y="67325999"/>
                  </a:lnTo>
                  <a:lnTo>
                    <a:pt x="126402654" y="67470778"/>
                  </a:lnTo>
                  <a:lnTo>
                    <a:pt x="126257869" y="67470778"/>
                  </a:lnTo>
                  <a:lnTo>
                    <a:pt x="126257869" y="6732599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67325999"/>
                  </a:lnTo>
                  <a:lnTo>
                    <a:pt x="0" y="67325999"/>
                  </a:lnTo>
                  <a:lnTo>
                    <a:pt x="0" y="144780"/>
                  </a:lnTo>
                  <a:close/>
                  <a:moveTo>
                    <a:pt x="0" y="67325999"/>
                  </a:moveTo>
                  <a:lnTo>
                    <a:pt x="144780" y="67325999"/>
                  </a:lnTo>
                  <a:lnTo>
                    <a:pt x="144780" y="67470778"/>
                  </a:lnTo>
                  <a:lnTo>
                    <a:pt x="0" y="67470778"/>
                  </a:lnTo>
                  <a:lnTo>
                    <a:pt x="0" y="67325999"/>
                  </a:lnTo>
                  <a:close/>
                  <a:moveTo>
                    <a:pt x="126257869" y="144780"/>
                  </a:moveTo>
                  <a:lnTo>
                    <a:pt x="126402654" y="144780"/>
                  </a:lnTo>
                  <a:lnTo>
                    <a:pt x="126402654" y="67325999"/>
                  </a:lnTo>
                  <a:lnTo>
                    <a:pt x="126257869" y="67325999"/>
                  </a:lnTo>
                  <a:lnTo>
                    <a:pt x="126257869" y="144780"/>
                  </a:lnTo>
                  <a:close/>
                  <a:moveTo>
                    <a:pt x="144780" y="67325999"/>
                  </a:moveTo>
                  <a:lnTo>
                    <a:pt x="126257869" y="67325999"/>
                  </a:lnTo>
                  <a:lnTo>
                    <a:pt x="126257869" y="67470778"/>
                  </a:lnTo>
                  <a:lnTo>
                    <a:pt x="144780" y="67470778"/>
                  </a:lnTo>
                  <a:lnTo>
                    <a:pt x="144780" y="67325999"/>
                  </a:lnTo>
                  <a:close/>
                  <a:moveTo>
                    <a:pt x="126257869" y="0"/>
                  </a:moveTo>
                  <a:lnTo>
                    <a:pt x="126402654" y="0"/>
                  </a:lnTo>
                  <a:lnTo>
                    <a:pt x="126402654" y="144780"/>
                  </a:lnTo>
                  <a:lnTo>
                    <a:pt x="126257869" y="144780"/>
                  </a:lnTo>
                  <a:lnTo>
                    <a:pt x="126257869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126257869" y="0"/>
                  </a:lnTo>
                  <a:lnTo>
                    <a:pt x="126257869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000871" y="4094515"/>
            <a:ext cx="12286259" cy="3433648"/>
            <a:chOff x="0" y="0"/>
            <a:chExt cx="16381678" cy="4578197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748295" y="3324170"/>
              <a:ext cx="10631089" cy="1254027"/>
              <a:chOff x="0" y="0"/>
              <a:chExt cx="16440449" cy="19392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12700" y="12700"/>
                <a:ext cx="16415049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6415049">
                    <a:moveTo>
                      <a:pt x="15458105" y="1913890"/>
                    </a:moveTo>
                    <a:lnTo>
                      <a:pt x="956945" y="1913890"/>
                    </a:lnTo>
                    <a:cubicBezTo>
                      <a:pt x="428371" y="1913890"/>
                      <a:pt x="0" y="1485392"/>
                      <a:pt x="0" y="956945"/>
                    </a:cubicBezTo>
                    <a:cubicBezTo>
                      <a:pt x="0" y="428371"/>
                      <a:pt x="428371" y="0"/>
                      <a:pt x="956945" y="0"/>
                    </a:cubicBezTo>
                    <a:lnTo>
                      <a:pt x="15458105" y="0"/>
                    </a:lnTo>
                    <a:cubicBezTo>
                      <a:pt x="15986551" y="0"/>
                      <a:pt x="16415049" y="428371"/>
                      <a:pt x="16415049" y="956945"/>
                    </a:cubicBezTo>
                    <a:cubicBezTo>
                      <a:pt x="16415049" y="1485392"/>
                      <a:pt x="15986551" y="1913890"/>
                      <a:pt x="15458105" y="1913890"/>
                    </a:cubicBezTo>
                    <a:close/>
                  </a:path>
                </a:pathLst>
              </a:custGeom>
              <a:solidFill>
                <a:srgbClr val="5BB3CF"/>
              </a:solidFill>
            </p:spPr>
          </p:sp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6440449" cy="1939290"/>
              </a:xfrm>
              <a:custGeom>
                <a:avLst/>
                <a:gdLst/>
                <a:ahLst/>
                <a:cxnLst/>
                <a:rect r="r" b="b" t="t" l="l"/>
                <a:pathLst>
                  <a:path h="1939290" w="16440449">
                    <a:moveTo>
                      <a:pt x="15470805" y="0"/>
                    </a:moveTo>
                    <a:lnTo>
                      <a:pt x="969645" y="0"/>
                    </a:lnTo>
                    <a:cubicBezTo>
                      <a:pt x="434975" y="0"/>
                      <a:pt x="0" y="434975"/>
                      <a:pt x="0" y="969645"/>
                    </a:cubicBezTo>
                    <a:cubicBezTo>
                      <a:pt x="0" y="1504315"/>
                      <a:pt x="434975" y="1939290"/>
                      <a:pt x="969645" y="1939290"/>
                    </a:cubicBezTo>
                    <a:lnTo>
                      <a:pt x="15470805" y="1939290"/>
                    </a:lnTo>
                    <a:cubicBezTo>
                      <a:pt x="16005474" y="1939290"/>
                      <a:pt x="16440449" y="1504315"/>
                      <a:pt x="16440449" y="969645"/>
                    </a:cubicBezTo>
                    <a:cubicBezTo>
                      <a:pt x="16440449" y="434975"/>
                      <a:pt x="16005474" y="0"/>
                      <a:pt x="15470805" y="0"/>
                    </a:cubicBezTo>
                    <a:close/>
                    <a:moveTo>
                      <a:pt x="15470805" y="1913890"/>
                    </a:moveTo>
                    <a:lnTo>
                      <a:pt x="969645" y="1913890"/>
                    </a:lnTo>
                    <a:cubicBezTo>
                      <a:pt x="448945" y="1913890"/>
                      <a:pt x="25400" y="1490345"/>
                      <a:pt x="25400" y="969645"/>
                    </a:cubicBezTo>
                    <a:cubicBezTo>
                      <a:pt x="25400" y="448945"/>
                      <a:pt x="448945" y="25400"/>
                      <a:pt x="969645" y="25400"/>
                    </a:cubicBezTo>
                    <a:lnTo>
                      <a:pt x="15470805" y="25400"/>
                    </a:lnTo>
                    <a:cubicBezTo>
                      <a:pt x="15991505" y="25400"/>
                      <a:pt x="16415049" y="448945"/>
                      <a:pt x="16415049" y="969645"/>
                    </a:cubicBezTo>
                    <a:cubicBezTo>
                      <a:pt x="16415049" y="1490345"/>
                      <a:pt x="15991505" y="1913890"/>
                      <a:pt x="15470805" y="191389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238125"/>
              <a:ext cx="16381678" cy="27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750"/>
                </a:lnSpc>
              </a:pPr>
              <a:r>
                <a:rPr lang="en-US" sz="125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Obrigado!!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646628" y="3494063"/>
              <a:ext cx="8834423" cy="7618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6"/>
                </a:lnSpc>
                <a:spcBef>
                  <a:spcPct val="0"/>
                </a:spcBef>
              </a:pPr>
              <a:r>
                <a:rPr lang="en-US" sz="3004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Saúde acessível em qualquer lugar</a:t>
              </a:r>
              <a:r>
                <a:rPr lang="en-US" b="true" sz="3004">
                  <a:solidFill>
                    <a:srgbClr val="FFFFFF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.</a:t>
              </a:r>
            </a:p>
          </p:txBody>
        </p:sp>
      </p:grpSp>
      <p:sp>
        <p:nvSpPr>
          <p:cNvPr name="AutoShape 11" id="11"/>
          <p:cNvSpPr/>
          <p:nvPr/>
        </p:nvSpPr>
        <p:spPr>
          <a:xfrm rot="4836">
            <a:off x="680472" y="2535318"/>
            <a:ext cx="1692705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3739839" y="193049"/>
            <a:ext cx="3867681" cy="2596485"/>
          </a:xfrm>
          <a:custGeom>
            <a:avLst/>
            <a:gdLst/>
            <a:ahLst/>
            <a:cxnLst/>
            <a:rect r="r" b="b" t="t" l="l"/>
            <a:pathLst>
              <a:path h="2596485" w="3867681">
                <a:moveTo>
                  <a:pt x="0" y="0"/>
                </a:moveTo>
                <a:lnTo>
                  <a:pt x="3867681" y="0"/>
                </a:lnTo>
                <a:lnTo>
                  <a:pt x="3867681" y="2596485"/>
                </a:lnTo>
                <a:lnTo>
                  <a:pt x="0" y="2596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305108" y="754447"/>
            <a:ext cx="1677785" cy="1645140"/>
          </a:xfrm>
          <a:custGeom>
            <a:avLst/>
            <a:gdLst/>
            <a:ahLst/>
            <a:cxnLst/>
            <a:rect r="r" b="b" t="t" l="l"/>
            <a:pathLst>
              <a:path h="1645140" w="1677785">
                <a:moveTo>
                  <a:pt x="0" y="0"/>
                </a:moveTo>
                <a:lnTo>
                  <a:pt x="1677784" y="0"/>
                </a:lnTo>
                <a:lnTo>
                  <a:pt x="1677784" y="1645140"/>
                </a:lnTo>
                <a:lnTo>
                  <a:pt x="0" y="1645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92" r="0" b="-992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1740031"/>
            <a:ext cx="332058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SENAC JESSÉ FREIRE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0" y="1733550"/>
            <a:ext cx="9144000" cy="5147096"/>
          </a:xfrm>
          <a:custGeom>
            <a:avLst/>
            <a:gdLst/>
            <a:ahLst/>
            <a:cxnLst/>
            <a:rect r="r" b="b" t="t" l="l"/>
            <a:pathLst>
              <a:path h="5147096" w="9144000">
                <a:moveTo>
                  <a:pt x="0" y="0"/>
                </a:moveTo>
                <a:lnTo>
                  <a:pt x="9144000" y="0"/>
                </a:lnTo>
                <a:lnTo>
                  <a:pt x="9144000" y="5147096"/>
                </a:lnTo>
                <a:lnTo>
                  <a:pt x="0" y="51470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26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390869" y="-415494"/>
            <a:ext cx="19093196" cy="2209182"/>
            <a:chOff x="0" y="0"/>
            <a:chExt cx="5028661" cy="58184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28661" cy="581842"/>
            </a:xfrm>
            <a:custGeom>
              <a:avLst/>
              <a:gdLst/>
              <a:ahLst/>
              <a:cxnLst/>
              <a:rect r="r" b="b" t="t" l="l"/>
              <a:pathLst>
                <a:path h="581842" w="5028661">
                  <a:moveTo>
                    <a:pt x="20680" y="0"/>
                  </a:moveTo>
                  <a:lnTo>
                    <a:pt x="5007982" y="0"/>
                  </a:lnTo>
                  <a:cubicBezTo>
                    <a:pt x="5013466" y="0"/>
                    <a:pt x="5018726" y="2179"/>
                    <a:pt x="5022604" y="6057"/>
                  </a:cubicBezTo>
                  <a:cubicBezTo>
                    <a:pt x="5026482" y="9935"/>
                    <a:pt x="5028661" y="15195"/>
                    <a:pt x="5028661" y="20680"/>
                  </a:cubicBezTo>
                  <a:lnTo>
                    <a:pt x="5028661" y="561163"/>
                  </a:lnTo>
                  <a:cubicBezTo>
                    <a:pt x="5028661" y="566647"/>
                    <a:pt x="5026482" y="571907"/>
                    <a:pt x="5022604" y="575785"/>
                  </a:cubicBezTo>
                  <a:cubicBezTo>
                    <a:pt x="5018726" y="579663"/>
                    <a:pt x="5013466" y="581842"/>
                    <a:pt x="5007982" y="581842"/>
                  </a:cubicBezTo>
                  <a:lnTo>
                    <a:pt x="20680" y="581842"/>
                  </a:lnTo>
                  <a:cubicBezTo>
                    <a:pt x="15195" y="581842"/>
                    <a:pt x="9935" y="579663"/>
                    <a:pt x="6057" y="575785"/>
                  </a:cubicBezTo>
                  <a:cubicBezTo>
                    <a:pt x="2179" y="571907"/>
                    <a:pt x="0" y="566647"/>
                    <a:pt x="0" y="561163"/>
                  </a:cubicBezTo>
                  <a:lnTo>
                    <a:pt x="0" y="20680"/>
                  </a:lnTo>
                  <a:cubicBezTo>
                    <a:pt x="0" y="15195"/>
                    <a:pt x="2179" y="9935"/>
                    <a:pt x="6057" y="6057"/>
                  </a:cubicBezTo>
                  <a:cubicBezTo>
                    <a:pt x="9935" y="2179"/>
                    <a:pt x="15195" y="0"/>
                    <a:pt x="20680" y="0"/>
                  </a:cubicBez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5028661" cy="629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-645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7024" y="-104922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74779" y="4085721"/>
            <a:ext cx="9144000" cy="6263640"/>
          </a:xfrm>
          <a:custGeom>
            <a:avLst/>
            <a:gdLst/>
            <a:ahLst/>
            <a:cxnLst/>
            <a:rect r="r" b="b" t="t" l="l"/>
            <a:pathLst>
              <a:path h="6263640" w="9144000">
                <a:moveTo>
                  <a:pt x="0" y="0"/>
                </a:moveTo>
                <a:lnTo>
                  <a:pt x="9144000" y="0"/>
                </a:lnTo>
                <a:lnTo>
                  <a:pt x="9144000" y="6263640"/>
                </a:lnTo>
                <a:lnTo>
                  <a:pt x="0" y="6263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3905311" y="7154284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3680768" y="3577081"/>
            <a:ext cx="442184" cy="379327"/>
          </a:xfrm>
          <a:custGeom>
            <a:avLst/>
            <a:gdLst/>
            <a:ahLst/>
            <a:cxnLst/>
            <a:rect r="r" b="b" t="t" l="l"/>
            <a:pathLst>
              <a:path h="379327" w="442184">
                <a:moveTo>
                  <a:pt x="0" y="0"/>
                </a:moveTo>
                <a:lnTo>
                  <a:pt x="442184" y="0"/>
                </a:lnTo>
                <a:lnTo>
                  <a:pt x="442184" y="379327"/>
                </a:lnTo>
                <a:lnTo>
                  <a:pt x="0" y="3793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073" r="0" b="-849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871598" y="5595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 início! - Desktop !!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74779" y="1760732"/>
            <a:ext cx="9074835" cy="1746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6"/>
              </a:lnSpc>
              <a:spcBef>
                <a:spcPct val="0"/>
              </a:spcBef>
            </a:pP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ssim que o 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plic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ivo fo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abert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3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essa tela será apresentada, com opções de entrada e cadastro.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729" y="8571535"/>
            <a:ext cx="9144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escolha Entrar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 tela de </a:t>
            </a: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 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será apresentada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448178" y="-71637"/>
            <a:ext cx="18989487" cy="1852812"/>
            <a:chOff x="0" y="0"/>
            <a:chExt cx="5001346" cy="48798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01347" cy="487983"/>
            </a:xfrm>
            <a:custGeom>
              <a:avLst/>
              <a:gdLst/>
              <a:ahLst/>
              <a:cxnLst/>
              <a:rect r="r" b="b" t="t" l="l"/>
              <a:pathLst>
                <a:path h="487983" w="5001347">
                  <a:moveTo>
                    <a:pt x="0" y="0"/>
                  </a:moveTo>
                  <a:lnTo>
                    <a:pt x="5001347" y="0"/>
                  </a:lnTo>
                  <a:lnTo>
                    <a:pt x="5001347" y="487983"/>
                  </a:lnTo>
                  <a:lnTo>
                    <a:pt x="0" y="487983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001346" cy="545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3600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1781175"/>
            <a:ext cx="9230360" cy="4142124"/>
          </a:xfrm>
          <a:custGeom>
            <a:avLst/>
            <a:gdLst/>
            <a:ahLst/>
            <a:cxnLst/>
            <a:rect r="r" b="b" t="t" l="l"/>
            <a:pathLst>
              <a:path h="4142124" w="9230360">
                <a:moveTo>
                  <a:pt x="0" y="0"/>
                </a:moveTo>
                <a:lnTo>
                  <a:pt x="9230360" y="0"/>
                </a:lnTo>
                <a:lnTo>
                  <a:pt x="9230360" y="4142124"/>
                </a:lnTo>
                <a:lnTo>
                  <a:pt x="0" y="414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46651" y="4592009"/>
            <a:ext cx="8941349" cy="5694991"/>
          </a:xfrm>
          <a:custGeom>
            <a:avLst/>
            <a:gdLst/>
            <a:ahLst/>
            <a:cxnLst/>
            <a:rect r="r" b="b" t="t" l="l"/>
            <a:pathLst>
              <a:path h="5694991" w="8941349">
                <a:moveTo>
                  <a:pt x="0" y="0"/>
                </a:moveTo>
                <a:lnTo>
                  <a:pt x="8941349" y="0"/>
                </a:lnTo>
                <a:lnTo>
                  <a:pt x="8941349" y="5694991"/>
                </a:lnTo>
                <a:lnTo>
                  <a:pt x="0" y="56949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30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3831888" y="6393729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2965258" y="3217054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419100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Cadastros - Desktop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80779" y="7479858"/>
            <a:ext cx="7820323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 necessárias para cadastro de Pacientes.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938911" y="2208950"/>
            <a:ext cx="7640538" cy="431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 necessárias para cadastro de Médicos.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36001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86150" y="5994211"/>
            <a:ext cx="1618542" cy="1410676"/>
          </a:xfrm>
          <a:custGeom>
            <a:avLst/>
            <a:gdLst/>
            <a:ahLst/>
            <a:cxnLst/>
            <a:rect r="r" b="b" t="t" l="l"/>
            <a:pathLst>
              <a:path h="1410676" w="1618542">
                <a:moveTo>
                  <a:pt x="0" y="0"/>
                </a:moveTo>
                <a:lnTo>
                  <a:pt x="1618541" y="0"/>
                </a:lnTo>
                <a:lnTo>
                  <a:pt x="1618541" y="1410676"/>
                </a:lnTo>
                <a:lnTo>
                  <a:pt x="0" y="14106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946" r="0" b="-678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522131" y="1915447"/>
            <a:ext cx="13765869" cy="8157528"/>
          </a:xfrm>
          <a:custGeom>
            <a:avLst/>
            <a:gdLst/>
            <a:ahLst/>
            <a:cxnLst/>
            <a:rect r="r" b="b" t="t" l="l"/>
            <a:pathLst>
              <a:path h="8157528" w="13765869">
                <a:moveTo>
                  <a:pt x="0" y="0"/>
                </a:moveTo>
                <a:lnTo>
                  <a:pt x="13765869" y="0"/>
                </a:lnTo>
                <a:lnTo>
                  <a:pt x="13765869" y="8157528"/>
                </a:lnTo>
                <a:lnTo>
                  <a:pt x="0" y="8157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3" t="0" r="-753" b="-106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Inicio - Desktop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411527" y="4009211"/>
            <a:ext cx="5013894" cy="138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49"/>
              </a:lnSpc>
              <a:spcBef>
                <a:spcPct val="0"/>
              </a:spcBef>
            </a:pPr>
            <a:r>
              <a:rPr lang="en-US" sz="2678">
                <a:solidFill>
                  <a:srgbClr val="323130"/>
                </a:solidFill>
                <a:latin typeface="Open Sans"/>
                <a:ea typeface="Open Sans"/>
                <a:cs typeface="Open Sans"/>
                <a:sym typeface="Open Sans"/>
              </a:rPr>
              <a:t>Após efetuar login  como “</a:t>
            </a:r>
            <a:r>
              <a:rPr lang="en-US" b="true" sz="2678">
                <a:solidFill>
                  <a:srgbClr val="32313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Médico</a:t>
            </a:r>
            <a:r>
              <a:rPr lang="en-US" sz="2678">
                <a:solidFill>
                  <a:srgbClr val="323130"/>
                </a:solidFill>
                <a:latin typeface="Open Sans"/>
                <a:ea typeface="Open Sans"/>
                <a:cs typeface="Open Sans"/>
                <a:sym typeface="Open Sans"/>
              </a:rPr>
              <a:t>” essa tela será apresentada.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0" y="1827534"/>
            <a:ext cx="9428158" cy="5289729"/>
          </a:xfrm>
          <a:custGeom>
            <a:avLst/>
            <a:gdLst/>
            <a:ahLst/>
            <a:cxnLst/>
            <a:rect r="r" b="b" t="t" l="l"/>
            <a:pathLst>
              <a:path h="5289729" w="9428158">
                <a:moveTo>
                  <a:pt x="0" y="0"/>
                </a:moveTo>
                <a:lnTo>
                  <a:pt x="9428158" y="0"/>
                </a:lnTo>
                <a:lnTo>
                  <a:pt x="9428158" y="5289729"/>
                </a:lnTo>
                <a:lnTo>
                  <a:pt x="0" y="5289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637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28158" y="5392218"/>
            <a:ext cx="8859842" cy="4894782"/>
          </a:xfrm>
          <a:custGeom>
            <a:avLst/>
            <a:gdLst/>
            <a:ahLst/>
            <a:cxnLst/>
            <a:rect r="r" b="b" t="t" l="l"/>
            <a:pathLst>
              <a:path h="4894782" w="8859842">
                <a:moveTo>
                  <a:pt x="0" y="0"/>
                </a:moveTo>
                <a:lnTo>
                  <a:pt x="8859842" y="0"/>
                </a:lnTo>
                <a:lnTo>
                  <a:pt x="8859842" y="4894782"/>
                </a:lnTo>
                <a:lnTo>
                  <a:pt x="0" y="48947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68" r="0" b="-5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210599"/>
            <a:ext cx="1496402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Telas de agendamento - Consulta !!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0488" y="8358563"/>
            <a:ext cx="7239748" cy="94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acima mostra como será feito o agendamento de consulta.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3896383" y="7312787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069614" y="1907608"/>
            <a:ext cx="7457603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abaixo irá mostrar todos os médicos disponíveis para consultas, mostrando todas a suas informações.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400000">
            <a:off x="13239363" y="3794420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981782"/>
            <a:ext cx="6205086" cy="3380590"/>
          </a:xfrm>
          <a:custGeom>
            <a:avLst/>
            <a:gdLst/>
            <a:ahLst/>
            <a:cxnLst/>
            <a:rect r="r" b="b" t="t" l="l"/>
            <a:pathLst>
              <a:path h="3380590" w="6205086">
                <a:moveTo>
                  <a:pt x="0" y="0"/>
                </a:moveTo>
                <a:lnTo>
                  <a:pt x="6205086" y="0"/>
                </a:lnTo>
                <a:lnTo>
                  <a:pt x="6205086" y="3380591"/>
                </a:lnTo>
                <a:lnTo>
                  <a:pt x="0" y="33805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6" r="0" b="-1982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386812" y="2480831"/>
            <a:ext cx="8782004" cy="7095649"/>
            <a:chOff x="0" y="0"/>
            <a:chExt cx="2312924" cy="186880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2924" cy="1868805"/>
            </a:xfrm>
            <a:custGeom>
              <a:avLst/>
              <a:gdLst/>
              <a:ahLst/>
              <a:cxnLst/>
              <a:rect r="r" b="b" t="t" l="l"/>
              <a:pathLst>
                <a:path h="1868805" w="2312924">
                  <a:moveTo>
                    <a:pt x="2312924" y="22039"/>
                  </a:moveTo>
                  <a:lnTo>
                    <a:pt x="2312924" y="1846766"/>
                  </a:lnTo>
                  <a:cubicBezTo>
                    <a:pt x="2312924" y="1852611"/>
                    <a:pt x="2310602" y="1858217"/>
                    <a:pt x="2306469" y="1862350"/>
                  </a:cubicBezTo>
                  <a:cubicBezTo>
                    <a:pt x="2302336" y="1866483"/>
                    <a:pt x="2296730" y="1868805"/>
                    <a:pt x="2290885" y="1868805"/>
                  </a:cubicBezTo>
                  <a:lnTo>
                    <a:pt x="22039" y="1868805"/>
                  </a:lnTo>
                  <a:cubicBezTo>
                    <a:pt x="16194" y="1868805"/>
                    <a:pt x="10588" y="1866483"/>
                    <a:pt x="6455" y="1862350"/>
                  </a:cubicBezTo>
                  <a:cubicBezTo>
                    <a:pt x="2322" y="1858217"/>
                    <a:pt x="0" y="1852611"/>
                    <a:pt x="0" y="1846766"/>
                  </a:cubicBezTo>
                  <a:lnTo>
                    <a:pt x="0" y="22039"/>
                  </a:lnTo>
                  <a:cubicBezTo>
                    <a:pt x="0" y="16194"/>
                    <a:pt x="2322" y="10588"/>
                    <a:pt x="6455" y="6455"/>
                  </a:cubicBezTo>
                  <a:cubicBezTo>
                    <a:pt x="10588" y="2322"/>
                    <a:pt x="16194" y="0"/>
                    <a:pt x="22039" y="0"/>
                  </a:cubicBezTo>
                  <a:lnTo>
                    <a:pt x="2290885" y="0"/>
                  </a:lnTo>
                  <a:cubicBezTo>
                    <a:pt x="2296730" y="0"/>
                    <a:pt x="2302336" y="2322"/>
                    <a:pt x="2306469" y="6455"/>
                  </a:cubicBezTo>
                  <a:cubicBezTo>
                    <a:pt x="2310602" y="10588"/>
                    <a:pt x="2312924" y="16194"/>
                    <a:pt x="2312924" y="22039"/>
                  </a:cubicBezTo>
                  <a:close/>
                </a:path>
              </a:pathLst>
            </a:custGeom>
            <a:solidFill>
              <a:srgbClr val="FFF9F9">
                <a:alpha val="71765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312924" cy="19259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28946" y="5790998"/>
            <a:ext cx="8970057" cy="4350477"/>
          </a:xfrm>
          <a:custGeom>
            <a:avLst/>
            <a:gdLst/>
            <a:ahLst/>
            <a:cxnLst/>
            <a:rect r="r" b="b" t="t" l="l"/>
            <a:pathLst>
              <a:path h="4350477" w="8970057">
                <a:moveTo>
                  <a:pt x="0" y="0"/>
                </a:moveTo>
                <a:lnTo>
                  <a:pt x="8970057" y="0"/>
                </a:lnTo>
                <a:lnTo>
                  <a:pt x="8970057" y="4350477"/>
                </a:lnTo>
                <a:lnTo>
                  <a:pt x="0" y="435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353610" y="2564176"/>
            <a:ext cx="8600295" cy="7119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 do Método </a:t>
            </a:r>
            <a:r>
              <a:rPr lang="en-US" sz="206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botaoCo</a:t>
            </a:r>
            <a:r>
              <a:rPr lang="en-US" b="true" sz="206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nsultaBancoActionPerformed:</a:t>
            </a:r>
          </a:p>
          <a:p>
            <a:pPr algn="ctr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Estabelece conexão com o banco de dados.</a:t>
            </a:r>
          </a:p>
          <a:p>
            <a:pPr algn="l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Captura os filtros selecionados pelo usuário: Estado, Especialização e Formato.</a:t>
            </a:r>
          </a:p>
          <a:p>
            <a:pPr algn="l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Verifica se pelo menos um filtro foi preenchido.</a:t>
            </a:r>
          </a:p>
          <a:p>
            <a:pPr algn="l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Monta dinamicamente uma consulta SQL com cláusulas condicionais, de acordo com os filtros.</a:t>
            </a:r>
          </a:p>
          <a:p>
            <a:pPr algn="l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 PreparedStatement para evitar SQL Injection e inserir os parâmetros com segurança.</a:t>
            </a:r>
          </a:p>
          <a:p>
            <a:pPr algn="l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Executa a consulta e preenche a tabela da interface gráfica (JTable) com os resultados obtidos.</a:t>
            </a:r>
          </a:p>
          <a:p>
            <a:pPr algn="l">
              <a:lnSpc>
                <a:spcPts val="2884"/>
              </a:lnSpc>
            </a:pPr>
          </a:p>
          <a:p>
            <a:pPr algn="l" marL="444785" indent="-222393" lvl="1">
              <a:lnSpc>
                <a:spcPts val="2884"/>
              </a:lnSpc>
              <a:buFont typeface="Arial"/>
              <a:buChar char="•"/>
            </a:pPr>
            <a:r>
              <a:rPr lang="en-US" sz="20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Finaliza a conexão com o banco de dados ao término do processo.</a:t>
            </a:r>
          </a:p>
          <a:p>
            <a:pPr algn="l">
              <a:lnSpc>
                <a:spcPts val="2884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871598" y="220124"/>
            <a:ext cx="1496402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Explicação - Agendamento de Consulta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30674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74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762667" y="5065233"/>
            <a:ext cx="8525333" cy="5221767"/>
          </a:xfrm>
          <a:custGeom>
            <a:avLst/>
            <a:gdLst/>
            <a:ahLst/>
            <a:cxnLst/>
            <a:rect r="r" b="b" t="t" l="l"/>
            <a:pathLst>
              <a:path h="5221767" w="8525333">
                <a:moveTo>
                  <a:pt x="0" y="0"/>
                </a:moveTo>
                <a:lnTo>
                  <a:pt x="8525333" y="0"/>
                </a:lnTo>
                <a:lnTo>
                  <a:pt x="8525333" y="5221767"/>
                </a:lnTo>
                <a:lnTo>
                  <a:pt x="0" y="5221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0" y="1771650"/>
            <a:ext cx="9762667" cy="4380997"/>
          </a:xfrm>
          <a:custGeom>
            <a:avLst/>
            <a:gdLst/>
            <a:ahLst/>
            <a:cxnLst/>
            <a:rect r="r" b="b" t="t" l="l"/>
            <a:pathLst>
              <a:path h="4380997" w="9762667">
                <a:moveTo>
                  <a:pt x="0" y="0"/>
                </a:moveTo>
                <a:lnTo>
                  <a:pt x="9762667" y="0"/>
                </a:lnTo>
                <a:lnTo>
                  <a:pt x="9762667" y="4380997"/>
                </a:lnTo>
                <a:lnTo>
                  <a:pt x="0" y="43809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348712"/>
            <a:ext cx="1454480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480"/>
              </a:lnSpc>
              <a:spcBef>
                <a:spcPct val="0"/>
              </a:spcBef>
            </a:pPr>
            <a:r>
              <a:rPr lang="en-US" sz="540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Telas de agendamento - Exame e Prescrição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333" y="8131628"/>
            <a:ext cx="9144000" cy="86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acima mostra como o médico fará a prescrição de medicamentos para um paciente.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5400000">
            <a:off x="4544318" y="6683990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928988" y="2124075"/>
            <a:ext cx="8192691" cy="1308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tela abaixo irá mostrar como é feito o agendamento de exames pelos médicos, com todas as informações necessárias.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5400000">
            <a:off x="13239829" y="3732937"/>
            <a:ext cx="1118106" cy="973445"/>
          </a:xfrm>
          <a:custGeom>
            <a:avLst/>
            <a:gdLst/>
            <a:ahLst/>
            <a:cxnLst/>
            <a:rect r="r" b="b" t="t" l="l"/>
            <a:pathLst>
              <a:path h="973445" w="1118106">
                <a:moveTo>
                  <a:pt x="0" y="0"/>
                </a:moveTo>
                <a:lnTo>
                  <a:pt x="1118106" y="0"/>
                </a:lnTo>
                <a:lnTo>
                  <a:pt x="1118106" y="973445"/>
                </a:lnTo>
                <a:lnTo>
                  <a:pt x="0" y="9734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55" r="0" b="-690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9994" y="0"/>
            <a:ext cx="18377994" cy="1752600"/>
            <a:chOff x="0" y="0"/>
            <a:chExt cx="4840295" cy="4615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40295" cy="461590"/>
            </a:xfrm>
            <a:custGeom>
              <a:avLst/>
              <a:gdLst/>
              <a:ahLst/>
              <a:cxnLst/>
              <a:rect r="r" b="b" t="t" l="l"/>
              <a:pathLst>
                <a:path h="461590" w="4840295">
                  <a:moveTo>
                    <a:pt x="0" y="0"/>
                  </a:moveTo>
                  <a:lnTo>
                    <a:pt x="4840295" y="0"/>
                  </a:lnTo>
                  <a:lnTo>
                    <a:pt x="4840295" y="461590"/>
                  </a:lnTo>
                  <a:lnTo>
                    <a:pt x="0" y="461590"/>
                  </a:lnTo>
                  <a:close/>
                </a:path>
              </a:pathLst>
            </a:custGeom>
            <a:solidFill>
              <a:srgbClr val="5BB3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40295" cy="518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0" y="1752600"/>
            <a:ext cx="1870232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0" y="-2647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547024" y="-45526"/>
            <a:ext cx="1740976" cy="1740976"/>
          </a:xfrm>
          <a:custGeom>
            <a:avLst/>
            <a:gdLst/>
            <a:ahLst/>
            <a:cxnLst/>
            <a:rect r="r" b="b" t="t" l="l"/>
            <a:pathLst>
              <a:path h="1740976" w="1740976">
                <a:moveTo>
                  <a:pt x="0" y="0"/>
                </a:moveTo>
                <a:lnTo>
                  <a:pt x="1740976" y="0"/>
                </a:lnTo>
                <a:lnTo>
                  <a:pt x="1740976" y="1740976"/>
                </a:lnTo>
                <a:lnTo>
                  <a:pt x="0" y="1740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762125"/>
            <a:ext cx="9144000" cy="5788859"/>
          </a:xfrm>
          <a:custGeom>
            <a:avLst/>
            <a:gdLst/>
            <a:ahLst/>
            <a:cxnLst/>
            <a:rect r="r" b="b" t="t" l="l"/>
            <a:pathLst>
              <a:path h="5788859" w="9144000">
                <a:moveTo>
                  <a:pt x="0" y="0"/>
                </a:moveTo>
                <a:lnTo>
                  <a:pt x="9144000" y="0"/>
                </a:lnTo>
                <a:lnTo>
                  <a:pt x="9144000" y="5788859"/>
                </a:lnTo>
                <a:lnTo>
                  <a:pt x="0" y="57888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46" t="0" r="-264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25828" y="1762125"/>
            <a:ext cx="6349310" cy="6350398"/>
          </a:xfrm>
          <a:custGeom>
            <a:avLst/>
            <a:gdLst/>
            <a:ahLst/>
            <a:cxnLst/>
            <a:rect r="r" b="b" t="t" l="l"/>
            <a:pathLst>
              <a:path h="6350398" w="6349310">
                <a:moveTo>
                  <a:pt x="0" y="0"/>
                </a:moveTo>
                <a:lnTo>
                  <a:pt x="6349310" y="0"/>
                </a:lnTo>
                <a:lnTo>
                  <a:pt x="6349310" y="6350398"/>
                </a:lnTo>
                <a:lnTo>
                  <a:pt x="0" y="63503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234" r="0" b="-1504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71598" y="182024"/>
            <a:ext cx="14544804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Tela de Pagamento - Desktop !!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2651" y="8064898"/>
            <a:ext cx="11320723" cy="181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Quando o Paciente faz todas as suas escolhas de consulta, será apresentada a </a:t>
            </a:r>
            <a:r>
              <a:rPr lang="en-US" sz="26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“Tela de Pagamento”</a:t>
            </a: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tendo opções de pagamento como débito, crédito, PIX e boleto com download automático, como apresentado na imagem a seguir.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6139307" y="8962298"/>
            <a:ext cx="9525" cy="836567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-5400000">
            <a:off x="15682442" y="8116766"/>
            <a:ext cx="913731" cy="796383"/>
          </a:xfrm>
          <a:custGeom>
            <a:avLst/>
            <a:gdLst/>
            <a:ahLst/>
            <a:cxnLst/>
            <a:rect r="r" b="b" t="t" l="l"/>
            <a:pathLst>
              <a:path h="796383" w="913731">
                <a:moveTo>
                  <a:pt x="0" y="0"/>
                </a:moveTo>
                <a:lnTo>
                  <a:pt x="913731" y="0"/>
                </a:lnTo>
                <a:lnTo>
                  <a:pt x="913731" y="796383"/>
                </a:lnTo>
                <a:lnTo>
                  <a:pt x="0" y="7963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46" r="0" b="-6788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14" id="14"/>
          <p:cNvSpPr/>
          <p:nvPr/>
        </p:nvSpPr>
        <p:spPr>
          <a:xfrm>
            <a:off x="8725689" y="9780032"/>
            <a:ext cx="7432668" cy="1905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DAGr2NHznZg</dc:identifier>
  <dcterms:modified xsi:type="dcterms:W3CDTF">2011-08-01T06:04:30Z</dcterms:modified>
  <cp:revision>1</cp:revision>
  <dc:title>TeleMedicina</dc:title>
</cp:coreProperties>
</file>