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Agrandir" charset="1" panose="00000500000000000000"/>
      <p:regular r:id="rId19"/>
    </p:embeddedFont>
    <p:embeddedFont>
      <p:font typeface="Agrandir Bold" charset="1" panose="00000800000000000000"/>
      <p:regular r:id="rId20"/>
    </p:embeddedFont>
    <p:embeddedFont>
      <p:font typeface="Open Sans" charset="1" panose="020B0606030504020204"/>
      <p:regular r:id="rId21"/>
    </p:embeddedFont>
    <p:embeddedFont>
      <p:font typeface="Open Sans Bold" charset="1" panose="020B08060305040202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22.pn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Relationship Id="rId6" Target="../media/image2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2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27.jpeg" Type="http://schemas.openxmlformats.org/officeDocument/2006/relationships/image"/><Relationship Id="rId4" Target="../media/image28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8.jpeg" Type="http://schemas.openxmlformats.org/officeDocument/2006/relationships/image"/><Relationship Id="rId4" Target="../media/image9.jpeg" Type="http://schemas.openxmlformats.org/officeDocument/2006/relationships/image"/><Relationship Id="rId5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7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jpeg" Type="http://schemas.openxmlformats.org/officeDocument/2006/relationships/image"/><Relationship Id="rId4" Target="../media/image12.jpeg" Type="http://schemas.openxmlformats.org/officeDocument/2006/relationships/image"/><Relationship Id="rId5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3.jpeg" Type="http://schemas.openxmlformats.org/officeDocument/2006/relationships/image"/><Relationship Id="rId4" Target="../media/image14.jpeg" Type="http://schemas.openxmlformats.org/officeDocument/2006/relationships/image"/><Relationship Id="rId5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5.jpeg" Type="http://schemas.openxmlformats.org/officeDocument/2006/relationships/image"/><Relationship Id="rId4" Target="../media/image16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7.jpeg" Type="http://schemas.openxmlformats.org/officeDocument/2006/relationships/image"/><Relationship Id="rId4" Target="../media/image18.jpeg" Type="http://schemas.openxmlformats.org/officeDocument/2006/relationships/image"/><Relationship Id="rId5" Target="../media/image19.jpeg" Type="http://schemas.openxmlformats.org/officeDocument/2006/relationships/image"/><Relationship Id="rId6" Target="../media/image20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BB3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0480" y="625871"/>
            <a:ext cx="16927040" cy="9035258"/>
            <a:chOff x="0" y="0"/>
            <a:chExt cx="126402652" cy="674707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126257871" cy="67325995"/>
            </a:xfrm>
            <a:custGeom>
              <a:avLst/>
              <a:gdLst/>
              <a:ahLst/>
              <a:cxnLst/>
              <a:rect r="r" b="b" t="t" l="l"/>
              <a:pathLst>
                <a:path h="67325995" w="126257871">
                  <a:moveTo>
                    <a:pt x="0" y="0"/>
                  </a:moveTo>
                  <a:lnTo>
                    <a:pt x="126257871" y="0"/>
                  </a:lnTo>
                  <a:lnTo>
                    <a:pt x="126257871" y="67325995"/>
                  </a:lnTo>
                  <a:lnTo>
                    <a:pt x="0" y="67325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6402654" cy="67470778"/>
            </a:xfrm>
            <a:custGeom>
              <a:avLst/>
              <a:gdLst/>
              <a:ahLst/>
              <a:cxnLst/>
              <a:rect r="r" b="b" t="t" l="l"/>
              <a:pathLst>
                <a:path h="67470778" w="126402654">
                  <a:moveTo>
                    <a:pt x="126257869" y="67325999"/>
                  </a:moveTo>
                  <a:lnTo>
                    <a:pt x="126402654" y="67325999"/>
                  </a:lnTo>
                  <a:lnTo>
                    <a:pt x="126402654" y="67470778"/>
                  </a:lnTo>
                  <a:lnTo>
                    <a:pt x="126257869" y="67470778"/>
                  </a:lnTo>
                  <a:lnTo>
                    <a:pt x="126257869" y="6732599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7325999"/>
                  </a:lnTo>
                  <a:lnTo>
                    <a:pt x="0" y="67325999"/>
                  </a:lnTo>
                  <a:lnTo>
                    <a:pt x="0" y="144780"/>
                  </a:lnTo>
                  <a:close/>
                  <a:moveTo>
                    <a:pt x="0" y="67325999"/>
                  </a:moveTo>
                  <a:lnTo>
                    <a:pt x="144780" y="67325999"/>
                  </a:lnTo>
                  <a:lnTo>
                    <a:pt x="144780" y="67470778"/>
                  </a:lnTo>
                  <a:lnTo>
                    <a:pt x="0" y="67470778"/>
                  </a:lnTo>
                  <a:lnTo>
                    <a:pt x="0" y="67325999"/>
                  </a:lnTo>
                  <a:close/>
                  <a:moveTo>
                    <a:pt x="126257869" y="144780"/>
                  </a:moveTo>
                  <a:lnTo>
                    <a:pt x="126402654" y="144780"/>
                  </a:lnTo>
                  <a:lnTo>
                    <a:pt x="126402654" y="67325999"/>
                  </a:lnTo>
                  <a:lnTo>
                    <a:pt x="126257869" y="67325999"/>
                  </a:lnTo>
                  <a:lnTo>
                    <a:pt x="126257869" y="144780"/>
                  </a:lnTo>
                  <a:close/>
                  <a:moveTo>
                    <a:pt x="144780" y="67325999"/>
                  </a:moveTo>
                  <a:lnTo>
                    <a:pt x="126257869" y="67325999"/>
                  </a:lnTo>
                  <a:lnTo>
                    <a:pt x="126257869" y="67470778"/>
                  </a:lnTo>
                  <a:lnTo>
                    <a:pt x="144780" y="67470778"/>
                  </a:lnTo>
                  <a:lnTo>
                    <a:pt x="144780" y="67325999"/>
                  </a:lnTo>
                  <a:close/>
                  <a:moveTo>
                    <a:pt x="126257869" y="0"/>
                  </a:moveTo>
                  <a:lnTo>
                    <a:pt x="126402654" y="0"/>
                  </a:lnTo>
                  <a:lnTo>
                    <a:pt x="126402654" y="144780"/>
                  </a:lnTo>
                  <a:lnTo>
                    <a:pt x="126257869" y="144780"/>
                  </a:lnTo>
                  <a:lnTo>
                    <a:pt x="126257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26257869" y="0"/>
                  </a:lnTo>
                  <a:lnTo>
                    <a:pt x="126257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3000871" y="4094515"/>
            <a:ext cx="12286259" cy="3433648"/>
            <a:chOff x="0" y="0"/>
            <a:chExt cx="16381678" cy="457819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2748295" y="3324170"/>
              <a:ext cx="10631089" cy="1254027"/>
              <a:chOff x="0" y="0"/>
              <a:chExt cx="16440449" cy="193929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12700" y="12700"/>
                <a:ext cx="16415049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6415049">
                    <a:moveTo>
                      <a:pt x="15458105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cubicBezTo>
                      <a:pt x="0" y="428371"/>
                      <a:pt x="428371" y="0"/>
                      <a:pt x="956945" y="0"/>
                    </a:cubicBezTo>
                    <a:lnTo>
                      <a:pt x="15458105" y="0"/>
                    </a:lnTo>
                    <a:cubicBezTo>
                      <a:pt x="15986551" y="0"/>
                      <a:pt x="16415049" y="428371"/>
                      <a:pt x="16415049" y="956945"/>
                    </a:cubicBezTo>
                    <a:cubicBezTo>
                      <a:pt x="16415049" y="1485392"/>
                      <a:pt x="15986551" y="1913890"/>
                      <a:pt x="15458105" y="1913890"/>
                    </a:cubicBezTo>
                    <a:close/>
                  </a:path>
                </a:pathLst>
              </a:custGeom>
              <a:solidFill>
                <a:srgbClr val="5BB3CF"/>
              </a:solidFill>
            </p:spPr>
          </p:sp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6440449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16440449">
                    <a:moveTo>
                      <a:pt x="15470805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15470805" y="1939290"/>
                    </a:lnTo>
                    <a:cubicBezTo>
                      <a:pt x="16005474" y="1939290"/>
                      <a:pt x="16440449" y="1504315"/>
                      <a:pt x="16440449" y="969645"/>
                    </a:cubicBezTo>
                    <a:cubicBezTo>
                      <a:pt x="16440449" y="434975"/>
                      <a:pt x="16005474" y="0"/>
                      <a:pt x="15470805" y="0"/>
                    </a:cubicBezTo>
                    <a:close/>
                    <a:moveTo>
                      <a:pt x="15470805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15470805" y="25400"/>
                    </a:lnTo>
                    <a:cubicBezTo>
                      <a:pt x="15991505" y="25400"/>
                      <a:pt x="16415049" y="448945"/>
                      <a:pt x="16415049" y="969645"/>
                    </a:cubicBezTo>
                    <a:cubicBezTo>
                      <a:pt x="16415049" y="1490345"/>
                      <a:pt x="15991505" y="1913890"/>
                      <a:pt x="15470805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-238125"/>
              <a:ext cx="16381678" cy="27738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750"/>
                </a:lnSpc>
              </a:pPr>
              <a:r>
                <a:rPr lang="en-US" sz="12500">
                  <a:solidFill>
                    <a:srgbClr val="000000"/>
                  </a:solidFill>
                  <a:latin typeface="Agrandir"/>
                  <a:ea typeface="Agrandir"/>
                  <a:cs typeface="Agrandir"/>
                  <a:sym typeface="Agrandir"/>
                </a:rPr>
                <a:t>TeleMedicina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3646628" y="3494063"/>
              <a:ext cx="8834423" cy="7618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6"/>
                </a:lnSpc>
                <a:spcBef>
                  <a:spcPct val="0"/>
                </a:spcBef>
              </a:pPr>
              <a:r>
                <a:rPr lang="en-US" sz="3004">
                  <a:solidFill>
                    <a:srgbClr val="FFFFFF"/>
                  </a:solidFill>
                  <a:latin typeface="Agrandir"/>
                  <a:ea typeface="Agrandir"/>
                  <a:cs typeface="Agrandir"/>
                  <a:sym typeface="Agrandir"/>
                </a:rPr>
                <a:t>Saúde acessível em qualquer lugar</a:t>
              </a:r>
              <a:r>
                <a:rPr lang="en-US" b="true" sz="3004">
                  <a:solidFill>
                    <a:srgbClr val="FFFFFF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.</a:t>
              </a:r>
            </a:p>
          </p:txBody>
        </p:sp>
      </p:grpSp>
      <p:sp>
        <p:nvSpPr>
          <p:cNvPr name="AutoShape 11" id="11"/>
          <p:cNvSpPr/>
          <p:nvPr/>
        </p:nvSpPr>
        <p:spPr>
          <a:xfrm rot="4836">
            <a:off x="680472" y="2535318"/>
            <a:ext cx="16927056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3739839" y="193049"/>
            <a:ext cx="3867681" cy="2596485"/>
          </a:xfrm>
          <a:custGeom>
            <a:avLst/>
            <a:gdLst/>
            <a:ahLst/>
            <a:cxnLst/>
            <a:rect r="r" b="b" t="t" l="l"/>
            <a:pathLst>
              <a:path h="2596485" w="3867681">
                <a:moveTo>
                  <a:pt x="0" y="0"/>
                </a:moveTo>
                <a:lnTo>
                  <a:pt x="3867681" y="0"/>
                </a:lnTo>
                <a:lnTo>
                  <a:pt x="3867681" y="2596485"/>
                </a:lnTo>
                <a:lnTo>
                  <a:pt x="0" y="25964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305108" y="754447"/>
            <a:ext cx="1677785" cy="1645140"/>
          </a:xfrm>
          <a:custGeom>
            <a:avLst/>
            <a:gdLst/>
            <a:ahLst/>
            <a:cxnLst/>
            <a:rect r="r" b="b" t="t" l="l"/>
            <a:pathLst>
              <a:path h="1645140" w="1677785">
                <a:moveTo>
                  <a:pt x="0" y="0"/>
                </a:moveTo>
                <a:lnTo>
                  <a:pt x="1677784" y="0"/>
                </a:lnTo>
                <a:lnTo>
                  <a:pt x="1677784" y="1645140"/>
                </a:lnTo>
                <a:lnTo>
                  <a:pt x="0" y="16451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92" r="0" b="-992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8700" y="1740031"/>
            <a:ext cx="3320584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49"/>
              </a:lnSpc>
            </a:pP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SENAC JESSÉ FREIRE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30108" y="9167734"/>
            <a:ext cx="5225207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Alexandre, Josué, Lukas, Talisson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61984" y="-679988"/>
            <a:ext cx="20708772" cy="2432588"/>
            <a:chOff x="0" y="0"/>
            <a:chExt cx="5454162" cy="6406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54162" cy="640682"/>
            </a:xfrm>
            <a:custGeom>
              <a:avLst/>
              <a:gdLst/>
              <a:ahLst/>
              <a:cxnLst/>
              <a:rect r="r" b="b" t="t" l="l"/>
              <a:pathLst>
                <a:path h="640682" w="5454162">
                  <a:moveTo>
                    <a:pt x="0" y="0"/>
                  </a:moveTo>
                  <a:lnTo>
                    <a:pt x="5454162" y="0"/>
                  </a:lnTo>
                  <a:lnTo>
                    <a:pt x="5454162" y="640682"/>
                  </a:lnTo>
                  <a:lnTo>
                    <a:pt x="0" y="640682"/>
                  </a:lnTo>
                  <a:close/>
                </a:path>
              </a:pathLst>
            </a:custGeom>
            <a:solidFill>
              <a:srgbClr val="5BB3C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5454162" cy="697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0" y="1752600"/>
            <a:ext cx="18702327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38100" y="-26476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547024" y="-55051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739021" y="1752600"/>
            <a:ext cx="9548979" cy="8534400"/>
          </a:xfrm>
          <a:custGeom>
            <a:avLst/>
            <a:gdLst/>
            <a:ahLst/>
            <a:cxnLst/>
            <a:rect r="r" b="b" t="t" l="l"/>
            <a:pathLst>
              <a:path h="8534400" w="9548979">
                <a:moveTo>
                  <a:pt x="0" y="0"/>
                </a:moveTo>
                <a:lnTo>
                  <a:pt x="9548979" y="0"/>
                </a:lnTo>
                <a:lnTo>
                  <a:pt x="9548979" y="8534400"/>
                </a:lnTo>
                <a:lnTo>
                  <a:pt x="0" y="85344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871598" y="182024"/>
            <a:ext cx="14544804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Banco de Dados !!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2244725"/>
            <a:ext cx="8739021" cy="749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Resumo da Arquitetura da Aplicação</a:t>
            </a:r>
          </a:p>
          <a:p>
            <a:pPr algn="ctr">
              <a:lnSpc>
                <a:spcPts val="4200"/>
              </a:lnSpc>
            </a:pPr>
          </a:p>
          <a:p>
            <a:pPr algn="l" marL="496575" indent="-248288" lvl="1">
              <a:lnSpc>
                <a:spcPts val="3220"/>
              </a:lnSpc>
              <a:buAutoNum type="arabicPeriod" startAt="1"/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MySQL (Banco de Dados):</a:t>
            </a:r>
          </a:p>
          <a:p>
            <a:pPr algn="l" marL="496575" indent="-248288" lvl="1">
              <a:lnSpc>
                <a:spcPts val="3220"/>
              </a:lnSpc>
              <a:buAutoNum type="arabicPeriod" startAt="1"/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Armazena os dados da aplicação (usuários, consultas, pagamentos).</a:t>
            </a:r>
          </a:p>
          <a:p>
            <a:pPr algn="l" marL="496575" indent="-248288" lvl="1">
              <a:lnSpc>
                <a:spcPts val="3220"/>
              </a:lnSpc>
              <a:buAutoNum type="arabicPeriod" startAt="1"/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Apenas o servidor tem acesso direto, garantindo segurança.</a:t>
            </a:r>
          </a:p>
          <a:p>
            <a:pPr algn="l" marL="496575" indent="-248288" lvl="1">
              <a:lnSpc>
                <a:spcPts val="3220"/>
              </a:lnSpc>
              <a:spcBef>
                <a:spcPct val="0"/>
              </a:spcBef>
              <a:buAutoNum type="arabicPeriod" startAt="1"/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Spring Boot AP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(Servidor):</a:t>
            </a:r>
          </a:p>
          <a:p>
            <a:pPr algn="l" marL="496575" indent="-248288" lvl="1">
              <a:lnSpc>
                <a:spcPts val="3220"/>
              </a:lnSpc>
              <a:spcBef>
                <a:spcPct val="0"/>
              </a:spcBef>
              <a:buAutoNum type="arabicPeriod" startAt="1"/>
            </a:pP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Respo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ns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áv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 po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toda a lóg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 da aplicação.</a:t>
            </a:r>
          </a:p>
          <a:p>
            <a:pPr algn="l" marL="496575" indent="-248288" lvl="1">
              <a:lnSpc>
                <a:spcPts val="3220"/>
              </a:lnSpc>
              <a:spcBef>
                <a:spcPct val="0"/>
              </a:spcBef>
              <a:buAutoNum type="arabicPeriod" startAt="1"/>
            </a:pP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Utiliza:</a:t>
            </a:r>
          </a:p>
          <a:p>
            <a:pPr algn="l" marL="496575" indent="-248288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REST pa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nicação co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 o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 clientes,</a:t>
            </a:r>
          </a:p>
          <a:p>
            <a:pPr algn="l" marL="496575" indent="-248288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Spring Sec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rity para seg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rança,</a:t>
            </a:r>
          </a:p>
          <a:p>
            <a:pPr algn="l" marL="496575" indent="-248288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JPA/H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ber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ate para acessar o banc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de 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dados.</a:t>
            </a:r>
          </a:p>
          <a:p>
            <a:pPr algn="l" marL="496575" indent="-248288" lvl="1">
              <a:lnSpc>
                <a:spcPts val="3220"/>
              </a:lnSpc>
              <a:spcBef>
                <a:spcPct val="0"/>
              </a:spcBef>
              <a:buAutoNum type="arabicPeriod" startAt="1"/>
            </a:pP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Clien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 (In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erfaces de Usuári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):</a:t>
            </a:r>
          </a:p>
          <a:p>
            <a:pPr algn="l" marL="496575" indent="-248288" lvl="1">
              <a:lnSpc>
                <a:spcPts val="3220"/>
              </a:lnSpc>
              <a:spcBef>
                <a:spcPct val="0"/>
              </a:spcBef>
              <a:buAutoNum type="arabicPeriod" startAt="1"/>
            </a:pP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Se comunicam com a API para realizar operações:</a:t>
            </a:r>
          </a:p>
          <a:p>
            <a:pPr algn="l" marL="496575" indent="-248288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📱 Mobile (Flutter)</a:t>
            </a:r>
          </a:p>
          <a:p>
            <a:pPr algn="l" marL="496575" indent="-248288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💻 Web (HTML, CSS, JS, Bootstrap)</a:t>
            </a:r>
          </a:p>
          <a:p>
            <a:pPr algn="l" marL="496575" indent="-248288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🖥️ Desktop (Java Swing)</a:t>
            </a:r>
          </a:p>
          <a:p>
            <a:pPr algn="l" marL="0" indent="0" lvl="0">
              <a:lnSpc>
                <a:spcPts val="37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61984" y="-679988"/>
            <a:ext cx="20708772" cy="2432588"/>
            <a:chOff x="0" y="0"/>
            <a:chExt cx="5454162" cy="6406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54162" cy="640682"/>
            </a:xfrm>
            <a:custGeom>
              <a:avLst/>
              <a:gdLst/>
              <a:ahLst/>
              <a:cxnLst/>
              <a:rect r="r" b="b" t="t" l="l"/>
              <a:pathLst>
                <a:path h="640682" w="5454162">
                  <a:moveTo>
                    <a:pt x="0" y="0"/>
                  </a:moveTo>
                  <a:lnTo>
                    <a:pt x="5454162" y="0"/>
                  </a:lnTo>
                  <a:lnTo>
                    <a:pt x="5454162" y="640682"/>
                  </a:lnTo>
                  <a:lnTo>
                    <a:pt x="0" y="640682"/>
                  </a:lnTo>
                  <a:close/>
                </a:path>
              </a:pathLst>
            </a:custGeom>
            <a:solidFill>
              <a:srgbClr val="5BB3C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5454162" cy="697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0" y="1752600"/>
            <a:ext cx="18702327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38100" y="-26476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547024" y="-55051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836782" y="2450350"/>
            <a:ext cx="2689883" cy="3101731"/>
          </a:xfrm>
          <a:custGeom>
            <a:avLst/>
            <a:gdLst/>
            <a:ahLst/>
            <a:cxnLst/>
            <a:rect r="r" b="b" t="t" l="l"/>
            <a:pathLst>
              <a:path h="3101731" w="2689883">
                <a:moveTo>
                  <a:pt x="0" y="0"/>
                </a:moveTo>
                <a:lnTo>
                  <a:pt x="2689883" y="0"/>
                </a:lnTo>
                <a:lnTo>
                  <a:pt x="2689883" y="3101731"/>
                </a:lnTo>
                <a:lnTo>
                  <a:pt x="0" y="31017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109729" y="2143125"/>
            <a:ext cx="3450446" cy="3450446"/>
          </a:xfrm>
          <a:custGeom>
            <a:avLst/>
            <a:gdLst/>
            <a:ahLst/>
            <a:cxnLst/>
            <a:rect r="r" b="b" t="t" l="l"/>
            <a:pathLst>
              <a:path h="3450446" w="3450446">
                <a:moveTo>
                  <a:pt x="0" y="0"/>
                </a:moveTo>
                <a:lnTo>
                  <a:pt x="3450446" y="0"/>
                </a:lnTo>
                <a:lnTo>
                  <a:pt x="3450446" y="3450446"/>
                </a:lnTo>
                <a:lnTo>
                  <a:pt x="0" y="34504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836782" y="6435162"/>
            <a:ext cx="3061662" cy="3061662"/>
          </a:xfrm>
          <a:custGeom>
            <a:avLst/>
            <a:gdLst/>
            <a:ahLst/>
            <a:cxnLst/>
            <a:rect r="r" b="b" t="t" l="l"/>
            <a:pathLst>
              <a:path h="3061662" w="3061662">
                <a:moveTo>
                  <a:pt x="0" y="0"/>
                </a:moveTo>
                <a:lnTo>
                  <a:pt x="3061662" y="0"/>
                </a:lnTo>
                <a:lnTo>
                  <a:pt x="3061662" y="3061662"/>
                </a:lnTo>
                <a:lnTo>
                  <a:pt x="0" y="30616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538401" y="7288877"/>
            <a:ext cx="2301240" cy="2207947"/>
          </a:xfrm>
          <a:custGeom>
            <a:avLst/>
            <a:gdLst/>
            <a:ahLst/>
            <a:cxnLst/>
            <a:rect r="r" b="b" t="t" l="l"/>
            <a:pathLst>
              <a:path h="2207947" w="2301240">
                <a:moveTo>
                  <a:pt x="0" y="0"/>
                </a:moveTo>
                <a:lnTo>
                  <a:pt x="2301240" y="0"/>
                </a:lnTo>
                <a:lnTo>
                  <a:pt x="2301240" y="2207947"/>
                </a:lnTo>
                <a:lnTo>
                  <a:pt x="0" y="22079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871598" y="182024"/>
            <a:ext cx="14544804" cy="118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800"/>
              </a:lnSpc>
              <a:spcBef>
                <a:spcPct val="0"/>
              </a:spcBef>
            </a:pPr>
            <a:r>
              <a:rPr lang="en-US" sz="65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Ferramentas e Linguagens - Desktop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9298" y="3171484"/>
            <a:ext cx="8427809" cy="6451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4"/>
              </a:lnSpc>
            </a:pPr>
            <a:r>
              <a:rPr lang="en-US" sz="4203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Ferramentas Utilizadas</a:t>
            </a:r>
          </a:p>
          <a:p>
            <a:pPr algn="ctr" marL="635230" indent="-317615" lvl="1">
              <a:lnSpc>
                <a:spcPts val="4119"/>
              </a:lnSpc>
              <a:buFont typeface="Arial"/>
              <a:buChar char="•"/>
            </a:pPr>
            <a:r>
              <a:rPr lang="en-US" sz="294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Ambiente de Desenvolvimento</a:t>
            </a:r>
            <a:r>
              <a:rPr lang="en-US" sz="294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Apache NetBeans IDE 19</a:t>
            </a:r>
          </a:p>
          <a:p>
            <a:pPr algn="ctr">
              <a:lnSpc>
                <a:spcPts val="4119"/>
              </a:lnSpc>
            </a:pPr>
          </a:p>
          <a:p>
            <a:pPr algn="ctr" marL="635230" indent="-317615" lvl="1">
              <a:lnSpc>
                <a:spcPts val="4119"/>
              </a:lnSpc>
              <a:buFont typeface="Arial"/>
              <a:buChar char="•"/>
            </a:pPr>
            <a:r>
              <a:rPr lang="en-US" sz="294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Gerenciamento de Banco de Dados: MySQL Workbench 8.0</a:t>
            </a:r>
          </a:p>
          <a:p>
            <a:pPr algn="ctr">
              <a:lnSpc>
                <a:spcPts val="4119"/>
              </a:lnSpc>
            </a:pPr>
          </a:p>
          <a:p>
            <a:pPr algn="ctr" marL="635230" indent="-317615" lvl="1">
              <a:lnSpc>
                <a:spcPts val="4119"/>
              </a:lnSpc>
              <a:buFont typeface="Arial"/>
              <a:buChar char="•"/>
            </a:pPr>
            <a:r>
              <a:rPr lang="en-US" sz="294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Linguagem de Programação: Java</a:t>
            </a:r>
          </a:p>
          <a:p>
            <a:pPr algn="ctr">
              <a:lnSpc>
                <a:spcPts val="4119"/>
              </a:lnSpc>
            </a:pPr>
          </a:p>
          <a:p>
            <a:pPr algn="ctr" marL="635230" indent="-317615" lvl="1">
              <a:lnSpc>
                <a:spcPts val="4119"/>
              </a:lnSpc>
              <a:buFont typeface="Arial"/>
              <a:buChar char="•"/>
            </a:pPr>
            <a:r>
              <a:rPr lang="en-US" sz="294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Bibliotecas e Frameworks Java: Swing (para interface gráfica), OpenPDF, ZXing, entre outras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61984" y="-679988"/>
            <a:ext cx="20708772" cy="2432588"/>
            <a:chOff x="0" y="0"/>
            <a:chExt cx="5454162" cy="6406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54162" cy="640682"/>
            </a:xfrm>
            <a:custGeom>
              <a:avLst/>
              <a:gdLst/>
              <a:ahLst/>
              <a:cxnLst/>
              <a:rect r="r" b="b" t="t" l="l"/>
              <a:pathLst>
                <a:path h="640682" w="5454162">
                  <a:moveTo>
                    <a:pt x="0" y="0"/>
                  </a:moveTo>
                  <a:lnTo>
                    <a:pt x="5454162" y="0"/>
                  </a:lnTo>
                  <a:lnTo>
                    <a:pt x="5454162" y="640682"/>
                  </a:lnTo>
                  <a:lnTo>
                    <a:pt x="0" y="640682"/>
                  </a:lnTo>
                  <a:close/>
                </a:path>
              </a:pathLst>
            </a:custGeom>
            <a:solidFill>
              <a:srgbClr val="5BB3C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5454162" cy="697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0" y="1752600"/>
            <a:ext cx="18702327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38100" y="-26476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547024" y="-55051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405179" y="3081552"/>
            <a:ext cx="9882821" cy="5435552"/>
          </a:xfrm>
          <a:custGeom>
            <a:avLst/>
            <a:gdLst/>
            <a:ahLst/>
            <a:cxnLst/>
            <a:rect r="r" b="b" t="t" l="l"/>
            <a:pathLst>
              <a:path h="5435552" w="9882821">
                <a:moveTo>
                  <a:pt x="0" y="0"/>
                </a:moveTo>
                <a:lnTo>
                  <a:pt x="9882821" y="0"/>
                </a:lnTo>
                <a:lnTo>
                  <a:pt x="9882821" y="5435552"/>
                </a:lnTo>
                <a:lnTo>
                  <a:pt x="0" y="54355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871598" y="182024"/>
            <a:ext cx="14544804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Sistema Web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257893" y="1666875"/>
            <a:ext cx="8533522" cy="8949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1"/>
              </a:lnSpc>
            </a:pPr>
            <a:r>
              <a:rPr lang="en-US" sz="2222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10 Diferenças entre Sistema Web e Desktop</a:t>
            </a:r>
          </a:p>
          <a:p>
            <a:pPr algn="ctr">
              <a:lnSpc>
                <a:spcPts val="3111"/>
              </a:lnSpc>
            </a:pPr>
          </a:p>
          <a:p>
            <a:pPr algn="just" marL="392665" indent="-196332" lvl="1">
              <a:lnSpc>
                <a:spcPts val="2546"/>
              </a:lnSpc>
              <a:buFont typeface="Arial"/>
              <a:buChar char="•"/>
            </a:pPr>
            <a:r>
              <a:rPr lang="en-US" sz="181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Plataforma: </a:t>
            </a:r>
            <a:r>
              <a:rPr lang="en-US" sz="181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Web roda </a:t>
            </a:r>
            <a:r>
              <a:rPr lang="en-US" sz="181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 navegador; Desktop roda instalado no sistema.</a:t>
            </a:r>
          </a:p>
          <a:p>
            <a:pPr algn="just">
              <a:lnSpc>
                <a:spcPts val="2546"/>
              </a:lnSpc>
            </a:pPr>
          </a:p>
          <a:p>
            <a:pPr algn="just" marL="392665" indent="-196332" lvl="1">
              <a:lnSpc>
                <a:spcPts val="2546"/>
              </a:lnSpc>
              <a:buFont typeface="Arial"/>
              <a:buChar char="•"/>
            </a:pPr>
            <a:r>
              <a:rPr lang="en-US" sz="181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Instalação</a:t>
            </a:r>
            <a:r>
              <a:rPr lang="en-US" sz="181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Web não precisa instalar; Desktop requer instalação.</a:t>
            </a:r>
          </a:p>
          <a:p>
            <a:pPr algn="just">
              <a:lnSpc>
                <a:spcPts val="2546"/>
              </a:lnSpc>
            </a:pPr>
          </a:p>
          <a:p>
            <a:pPr algn="just" marL="392665" indent="-196332" lvl="1">
              <a:lnSpc>
                <a:spcPts val="2546"/>
              </a:lnSpc>
              <a:buFont typeface="Arial"/>
              <a:buChar char="•"/>
            </a:pPr>
            <a:r>
              <a:rPr lang="en-US" sz="181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Atualização: Web atualiza no servidor automaticamente; Desktop atualiza manualmente.</a:t>
            </a:r>
          </a:p>
          <a:p>
            <a:pPr algn="just">
              <a:lnSpc>
                <a:spcPts val="2546"/>
              </a:lnSpc>
            </a:pPr>
          </a:p>
          <a:p>
            <a:pPr algn="just" marL="392665" indent="-196332" lvl="1">
              <a:lnSpc>
                <a:spcPts val="2546"/>
              </a:lnSpc>
              <a:buFont typeface="Arial"/>
              <a:buChar char="•"/>
            </a:pPr>
            <a:r>
              <a:rPr lang="en-US" sz="181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Internet: Web depende de conexão; Desktop pode funcionar offline.</a:t>
            </a:r>
          </a:p>
          <a:p>
            <a:pPr algn="just">
              <a:lnSpc>
                <a:spcPts val="2546"/>
              </a:lnSpc>
            </a:pPr>
          </a:p>
          <a:p>
            <a:pPr algn="just" marL="392665" indent="-196332" lvl="1">
              <a:lnSpc>
                <a:spcPts val="2546"/>
              </a:lnSpc>
              <a:buFont typeface="Arial"/>
              <a:buChar char="•"/>
            </a:pPr>
            <a:r>
              <a:rPr lang="en-US" sz="181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Desempenho: Desktop usa hardware direto; Web depende do navegador e conexão.</a:t>
            </a:r>
          </a:p>
          <a:p>
            <a:pPr algn="just">
              <a:lnSpc>
                <a:spcPts val="2546"/>
              </a:lnSpc>
            </a:pPr>
          </a:p>
          <a:p>
            <a:pPr algn="just" marL="392665" indent="-196332" lvl="1">
              <a:lnSpc>
                <a:spcPts val="2546"/>
              </a:lnSpc>
              <a:buFont typeface="Arial"/>
              <a:buChar char="•"/>
            </a:pPr>
            <a:r>
              <a:rPr lang="en-US" sz="181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Acesso a recursos: Desktop tem acesso total; Web tem acesso limitado por segurança.</a:t>
            </a:r>
          </a:p>
          <a:p>
            <a:pPr algn="just">
              <a:lnSpc>
                <a:spcPts val="2546"/>
              </a:lnSpc>
            </a:pPr>
          </a:p>
          <a:p>
            <a:pPr algn="just" marL="392665" indent="-196332" lvl="1">
              <a:lnSpc>
                <a:spcPts val="2546"/>
              </a:lnSpc>
              <a:buFont typeface="Arial"/>
              <a:buChar char="•"/>
            </a:pPr>
            <a:r>
              <a:rPr lang="en-US" sz="181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Distribuição: Web via URL; Desktop via instalador.</a:t>
            </a:r>
          </a:p>
          <a:p>
            <a:pPr algn="just">
              <a:lnSpc>
                <a:spcPts val="2546"/>
              </a:lnSpc>
            </a:pPr>
          </a:p>
          <a:p>
            <a:pPr algn="just" marL="392665" indent="-196332" lvl="1">
              <a:lnSpc>
                <a:spcPts val="2546"/>
              </a:lnSpc>
              <a:buFont typeface="Arial"/>
              <a:buChar char="•"/>
            </a:pPr>
            <a:r>
              <a:rPr lang="en-US" sz="181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Segurança: Web centraliza dados no servidor; Desktop armazena localmente.</a:t>
            </a:r>
          </a:p>
          <a:p>
            <a:pPr algn="just">
              <a:lnSpc>
                <a:spcPts val="2546"/>
              </a:lnSpc>
            </a:pPr>
          </a:p>
          <a:p>
            <a:pPr algn="just" marL="392665" indent="-196332" lvl="1">
              <a:lnSpc>
                <a:spcPts val="2546"/>
              </a:lnSpc>
              <a:buFont typeface="Arial"/>
              <a:buChar char="•"/>
            </a:pPr>
            <a:r>
              <a:rPr lang="en-US" sz="181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Portabilidade: Web acessível em vários dispositivos; Desktop limitado ao computador.</a:t>
            </a:r>
          </a:p>
          <a:p>
            <a:pPr algn="just">
              <a:lnSpc>
                <a:spcPts val="2546"/>
              </a:lnSpc>
            </a:pPr>
          </a:p>
          <a:p>
            <a:pPr algn="just" marL="392665" indent="-196332" lvl="1">
              <a:lnSpc>
                <a:spcPts val="2546"/>
              </a:lnSpc>
              <a:buFont typeface="Arial"/>
              <a:buChar char="•"/>
            </a:pPr>
            <a:r>
              <a:rPr lang="en-US" sz="181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Compatibilidade: Web depende do navegador; Desktop depende do sistema operacional.</a:t>
            </a:r>
          </a:p>
          <a:p>
            <a:pPr algn="ctr">
              <a:lnSpc>
                <a:spcPts val="2546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61984" y="-679988"/>
            <a:ext cx="20708772" cy="2432588"/>
            <a:chOff x="0" y="0"/>
            <a:chExt cx="5454162" cy="6406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54162" cy="640682"/>
            </a:xfrm>
            <a:custGeom>
              <a:avLst/>
              <a:gdLst/>
              <a:ahLst/>
              <a:cxnLst/>
              <a:rect r="r" b="b" t="t" l="l"/>
              <a:pathLst>
                <a:path h="640682" w="5454162">
                  <a:moveTo>
                    <a:pt x="0" y="0"/>
                  </a:moveTo>
                  <a:lnTo>
                    <a:pt x="5454162" y="0"/>
                  </a:lnTo>
                  <a:lnTo>
                    <a:pt x="5454162" y="640682"/>
                  </a:lnTo>
                  <a:lnTo>
                    <a:pt x="0" y="640682"/>
                  </a:lnTo>
                  <a:close/>
                </a:path>
              </a:pathLst>
            </a:custGeom>
            <a:solidFill>
              <a:srgbClr val="5BB3C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5454162" cy="697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0" y="1752600"/>
            <a:ext cx="18702327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38100" y="-26476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547024" y="-55051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0" y="1752600"/>
            <a:ext cx="8784792" cy="5007331"/>
          </a:xfrm>
          <a:custGeom>
            <a:avLst/>
            <a:gdLst/>
            <a:ahLst/>
            <a:cxnLst/>
            <a:rect r="r" b="b" t="t" l="l"/>
            <a:pathLst>
              <a:path h="5007331" w="8784792">
                <a:moveTo>
                  <a:pt x="0" y="0"/>
                </a:moveTo>
                <a:lnTo>
                  <a:pt x="8784792" y="0"/>
                </a:lnTo>
                <a:lnTo>
                  <a:pt x="8784792" y="5007331"/>
                </a:lnTo>
                <a:lnTo>
                  <a:pt x="0" y="50073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368139" y="1752600"/>
            <a:ext cx="8919861" cy="5084321"/>
          </a:xfrm>
          <a:custGeom>
            <a:avLst/>
            <a:gdLst/>
            <a:ahLst/>
            <a:cxnLst/>
            <a:rect r="r" b="b" t="t" l="l"/>
            <a:pathLst>
              <a:path h="5084321" w="8919861">
                <a:moveTo>
                  <a:pt x="0" y="0"/>
                </a:moveTo>
                <a:lnTo>
                  <a:pt x="8919861" y="0"/>
                </a:lnTo>
                <a:lnTo>
                  <a:pt x="8919861" y="5084321"/>
                </a:lnTo>
                <a:lnTo>
                  <a:pt x="0" y="50843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871598" y="182024"/>
            <a:ext cx="14544804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Sistema Web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824592" y="7749786"/>
            <a:ext cx="7920401" cy="1508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383"/>
              </a:lnSpc>
              <a:spcBef>
                <a:spcPct val="0"/>
              </a:spcBef>
            </a:pPr>
            <a:r>
              <a:rPr lang="en-US" b="true" sz="884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Telas de Início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BB3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55135" y="1028700"/>
            <a:ext cx="7904165" cy="8229600"/>
            <a:chOff x="0" y="0"/>
            <a:chExt cx="59024347" cy="614545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8879565" cy="61309749"/>
            </a:xfrm>
            <a:custGeom>
              <a:avLst/>
              <a:gdLst/>
              <a:ahLst/>
              <a:cxnLst/>
              <a:rect r="r" b="b" t="t" l="l"/>
              <a:pathLst>
                <a:path h="61309749" w="58879565">
                  <a:moveTo>
                    <a:pt x="0" y="0"/>
                  </a:moveTo>
                  <a:lnTo>
                    <a:pt x="58879565" y="0"/>
                  </a:lnTo>
                  <a:lnTo>
                    <a:pt x="58879565" y="61309749"/>
                  </a:lnTo>
                  <a:lnTo>
                    <a:pt x="0" y="61309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858">
                <a:alpha val="58824"/>
              </a:srgbClr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024348" cy="61454531"/>
            </a:xfrm>
            <a:custGeom>
              <a:avLst/>
              <a:gdLst/>
              <a:ahLst/>
              <a:cxnLst/>
              <a:rect r="r" b="b" t="t" l="l"/>
              <a:pathLst>
                <a:path h="61454531" w="59024348">
                  <a:moveTo>
                    <a:pt x="58879569" y="61309752"/>
                  </a:moveTo>
                  <a:lnTo>
                    <a:pt x="59024348" y="61309752"/>
                  </a:lnTo>
                  <a:lnTo>
                    <a:pt x="59024348" y="61454531"/>
                  </a:lnTo>
                  <a:lnTo>
                    <a:pt x="58879569" y="61454531"/>
                  </a:lnTo>
                  <a:lnTo>
                    <a:pt x="58879569" y="6130975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1309752"/>
                  </a:lnTo>
                  <a:lnTo>
                    <a:pt x="0" y="61309752"/>
                  </a:lnTo>
                  <a:lnTo>
                    <a:pt x="0" y="144780"/>
                  </a:lnTo>
                  <a:close/>
                  <a:moveTo>
                    <a:pt x="0" y="61309752"/>
                  </a:moveTo>
                  <a:lnTo>
                    <a:pt x="144780" y="61309752"/>
                  </a:lnTo>
                  <a:lnTo>
                    <a:pt x="144780" y="61454531"/>
                  </a:lnTo>
                  <a:lnTo>
                    <a:pt x="0" y="61454531"/>
                  </a:lnTo>
                  <a:lnTo>
                    <a:pt x="0" y="61309752"/>
                  </a:lnTo>
                  <a:close/>
                  <a:moveTo>
                    <a:pt x="58879569" y="144780"/>
                  </a:moveTo>
                  <a:lnTo>
                    <a:pt x="59024348" y="144780"/>
                  </a:lnTo>
                  <a:lnTo>
                    <a:pt x="59024348" y="61309752"/>
                  </a:lnTo>
                  <a:lnTo>
                    <a:pt x="58879569" y="61309752"/>
                  </a:lnTo>
                  <a:lnTo>
                    <a:pt x="58879569" y="144780"/>
                  </a:lnTo>
                  <a:close/>
                  <a:moveTo>
                    <a:pt x="144780" y="61309752"/>
                  </a:moveTo>
                  <a:lnTo>
                    <a:pt x="58879569" y="61309752"/>
                  </a:lnTo>
                  <a:lnTo>
                    <a:pt x="58879569" y="61454531"/>
                  </a:lnTo>
                  <a:lnTo>
                    <a:pt x="144780" y="61454531"/>
                  </a:lnTo>
                  <a:lnTo>
                    <a:pt x="144780" y="61309752"/>
                  </a:lnTo>
                  <a:close/>
                  <a:moveTo>
                    <a:pt x="58879569" y="0"/>
                  </a:moveTo>
                  <a:lnTo>
                    <a:pt x="59024348" y="0"/>
                  </a:lnTo>
                  <a:lnTo>
                    <a:pt x="59024348" y="144780"/>
                  </a:lnTo>
                  <a:lnTo>
                    <a:pt x="58879569" y="144780"/>
                  </a:lnTo>
                  <a:lnTo>
                    <a:pt x="588795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8879569" y="0"/>
                  </a:lnTo>
                  <a:lnTo>
                    <a:pt x="588795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>
                <a:alpha val="58824"/>
              </a:srgbClr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141567"/>
            <a:ext cx="7904165" cy="8229600"/>
            <a:chOff x="0" y="0"/>
            <a:chExt cx="59024347" cy="6145453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72390" y="72390"/>
              <a:ext cx="58879565" cy="61309749"/>
            </a:xfrm>
            <a:custGeom>
              <a:avLst/>
              <a:gdLst/>
              <a:ahLst/>
              <a:cxnLst/>
              <a:rect r="r" b="b" t="t" l="l"/>
              <a:pathLst>
                <a:path h="61309749" w="58879565">
                  <a:moveTo>
                    <a:pt x="0" y="0"/>
                  </a:moveTo>
                  <a:lnTo>
                    <a:pt x="58879565" y="0"/>
                  </a:lnTo>
                  <a:lnTo>
                    <a:pt x="58879565" y="61309749"/>
                  </a:lnTo>
                  <a:lnTo>
                    <a:pt x="0" y="61309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9024348" cy="61454531"/>
            </a:xfrm>
            <a:custGeom>
              <a:avLst/>
              <a:gdLst/>
              <a:ahLst/>
              <a:cxnLst/>
              <a:rect r="r" b="b" t="t" l="l"/>
              <a:pathLst>
                <a:path h="61454531" w="59024348">
                  <a:moveTo>
                    <a:pt x="58879569" y="61309752"/>
                  </a:moveTo>
                  <a:lnTo>
                    <a:pt x="59024348" y="61309752"/>
                  </a:lnTo>
                  <a:lnTo>
                    <a:pt x="59024348" y="61454531"/>
                  </a:lnTo>
                  <a:lnTo>
                    <a:pt x="58879569" y="61454531"/>
                  </a:lnTo>
                  <a:lnTo>
                    <a:pt x="58879569" y="6130975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1309752"/>
                  </a:lnTo>
                  <a:lnTo>
                    <a:pt x="0" y="61309752"/>
                  </a:lnTo>
                  <a:lnTo>
                    <a:pt x="0" y="144780"/>
                  </a:lnTo>
                  <a:close/>
                  <a:moveTo>
                    <a:pt x="0" y="61309752"/>
                  </a:moveTo>
                  <a:lnTo>
                    <a:pt x="144780" y="61309752"/>
                  </a:lnTo>
                  <a:lnTo>
                    <a:pt x="144780" y="61454531"/>
                  </a:lnTo>
                  <a:lnTo>
                    <a:pt x="0" y="61454531"/>
                  </a:lnTo>
                  <a:lnTo>
                    <a:pt x="0" y="61309752"/>
                  </a:lnTo>
                  <a:close/>
                  <a:moveTo>
                    <a:pt x="58879569" y="144780"/>
                  </a:moveTo>
                  <a:lnTo>
                    <a:pt x="59024348" y="144780"/>
                  </a:lnTo>
                  <a:lnTo>
                    <a:pt x="59024348" y="61309752"/>
                  </a:lnTo>
                  <a:lnTo>
                    <a:pt x="58879569" y="61309752"/>
                  </a:lnTo>
                  <a:lnTo>
                    <a:pt x="58879569" y="144780"/>
                  </a:lnTo>
                  <a:close/>
                  <a:moveTo>
                    <a:pt x="144780" y="61309752"/>
                  </a:moveTo>
                  <a:lnTo>
                    <a:pt x="58879569" y="61309752"/>
                  </a:lnTo>
                  <a:lnTo>
                    <a:pt x="58879569" y="61454531"/>
                  </a:lnTo>
                  <a:lnTo>
                    <a:pt x="144780" y="61454531"/>
                  </a:lnTo>
                  <a:lnTo>
                    <a:pt x="144780" y="61309752"/>
                  </a:lnTo>
                  <a:close/>
                  <a:moveTo>
                    <a:pt x="58879569" y="0"/>
                  </a:moveTo>
                  <a:lnTo>
                    <a:pt x="59024348" y="0"/>
                  </a:lnTo>
                  <a:lnTo>
                    <a:pt x="59024348" y="144780"/>
                  </a:lnTo>
                  <a:lnTo>
                    <a:pt x="58879569" y="144780"/>
                  </a:lnTo>
                  <a:lnTo>
                    <a:pt x="588795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8879569" y="0"/>
                  </a:lnTo>
                  <a:lnTo>
                    <a:pt x="588795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202875" y="2039158"/>
            <a:ext cx="6208685" cy="6208685"/>
          </a:xfrm>
          <a:custGeom>
            <a:avLst/>
            <a:gdLst/>
            <a:ahLst/>
            <a:cxnLst/>
            <a:rect r="r" b="b" t="t" l="l"/>
            <a:pathLst>
              <a:path h="6208685" w="6208685">
                <a:moveTo>
                  <a:pt x="0" y="0"/>
                </a:moveTo>
                <a:lnTo>
                  <a:pt x="6208685" y="0"/>
                </a:lnTo>
                <a:lnTo>
                  <a:pt x="6208685" y="6208684"/>
                </a:lnTo>
                <a:lnTo>
                  <a:pt x="0" y="62086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67347" y="1877233"/>
            <a:ext cx="6892134" cy="993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09"/>
              </a:lnSpc>
              <a:spcBef>
                <a:spcPct val="0"/>
              </a:spcBef>
            </a:pPr>
            <a:r>
              <a:rPr lang="en-US" sz="5507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Um breve resumo...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35778" y="3256915"/>
            <a:ext cx="7490009" cy="2800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O aplicativo Web e Desktop “</a:t>
            </a:r>
            <a:r>
              <a:rPr lang="en-US" b="true" sz="26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Telemedicina</a:t>
            </a:r>
            <a:r>
              <a:rPr lang="en-US" sz="26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”, foi desenvolvido pelos Alunos do Curso Técnico em Desenvolvimento de Sistemas, supervisionado pelo Professor André Santana. Com o objetivo de trazer acessibilidade a saúde em qualquer lugar.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1752600"/>
            <a:ext cx="18702327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0" y="1733550"/>
            <a:ext cx="9144000" cy="5147096"/>
          </a:xfrm>
          <a:custGeom>
            <a:avLst/>
            <a:gdLst/>
            <a:ahLst/>
            <a:cxnLst/>
            <a:rect r="r" b="b" t="t" l="l"/>
            <a:pathLst>
              <a:path h="5147096" w="9144000">
                <a:moveTo>
                  <a:pt x="0" y="0"/>
                </a:moveTo>
                <a:lnTo>
                  <a:pt x="9144000" y="0"/>
                </a:lnTo>
                <a:lnTo>
                  <a:pt x="9144000" y="5147096"/>
                </a:lnTo>
                <a:lnTo>
                  <a:pt x="0" y="51470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262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390869" y="-415494"/>
            <a:ext cx="19093196" cy="2209182"/>
            <a:chOff x="0" y="0"/>
            <a:chExt cx="5028661" cy="58184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028661" cy="581842"/>
            </a:xfrm>
            <a:custGeom>
              <a:avLst/>
              <a:gdLst/>
              <a:ahLst/>
              <a:cxnLst/>
              <a:rect r="r" b="b" t="t" l="l"/>
              <a:pathLst>
                <a:path h="581842" w="5028661">
                  <a:moveTo>
                    <a:pt x="20680" y="0"/>
                  </a:moveTo>
                  <a:lnTo>
                    <a:pt x="5007982" y="0"/>
                  </a:lnTo>
                  <a:cubicBezTo>
                    <a:pt x="5013466" y="0"/>
                    <a:pt x="5018726" y="2179"/>
                    <a:pt x="5022604" y="6057"/>
                  </a:cubicBezTo>
                  <a:cubicBezTo>
                    <a:pt x="5026482" y="9935"/>
                    <a:pt x="5028661" y="15195"/>
                    <a:pt x="5028661" y="20680"/>
                  </a:cubicBezTo>
                  <a:lnTo>
                    <a:pt x="5028661" y="561163"/>
                  </a:lnTo>
                  <a:cubicBezTo>
                    <a:pt x="5028661" y="566647"/>
                    <a:pt x="5026482" y="571907"/>
                    <a:pt x="5022604" y="575785"/>
                  </a:cubicBezTo>
                  <a:cubicBezTo>
                    <a:pt x="5018726" y="579663"/>
                    <a:pt x="5013466" y="581842"/>
                    <a:pt x="5007982" y="581842"/>
                  </a:cubicBezTo>
                  <a:lnTo>
                    <a:pt x="20680" y="581842"/>
                  </a:lnTo>
                  <a:cubicBezTo>
                    <a:pt x="15195" y="581842"/>
                    <a:pt x="9935" y="579663"/>
                    <a:pt x="6057" y="575785"/>
                  </a:cubicBezTo>
                  <a:cubicBezTo>
                    <a:pt x="2179" y="571907"/>
                    <a:pt x="0" y="566647"/>
                    <a:pt x="0" y="561163"/>
                  </a:cubicBezTo>
                  <a:lnTo>
                    <a:pt x="0" y="20680"/>
                  </a:lnTo>
                  <a:cubicBezTo>
                    <a:pt x="0" y="15195"/>
                    <a:pt x="2179" y="9935"/>
                    <a:pt x="6057" y="6057"/>
                  </a:cubicBezTo>
                  <a:cubicBezTo>
                    <a:pt x="9935" y="2179"/>
                    <a:pt x="15195" y="0"/>
                    <a:pt x="20680" y="0"/>
                  </a:cubicBezTo>
                  <a:close/>
                </a:path>
              </a:pathLst>
            </a:custGeom>
            <a:solidFill>
              <a:srgbClr val="5BB3C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5028661" cy="6294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4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0" y="-64576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547024" y="-104922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174779" y="4085721"/>
            <a:ext cx="9144000" cy="6263640"/>
          </a:xfrm>
          <a:custGeom>
            <a:avLst/>
            <a:gdLst/>
            <a:ahLst/>
            <a:cxnLst/>
            <a:rect r="r" b="b" t="t" l="l"/>
            <a:pathLst>
              <a:path h="6263640" w="9144000">
                <a:moveTo>
                  <a:pt x="0" y="0"/>
                </a:moveTo>
                <a:lnTo>
                  <a:pt x="9144000" y="0"/>
                </a:lnTo>
                <a:lnTo>
                  <a:pt x="9144000" y="6263640"/>
                </a:lnTo>
                <a:lnTo>
                  <a:pt x="0" y="62636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5400000">
            <a:off x="3905311" y="7154284"/>
            <a:ext cx="1118106" cy="973445"/>
          </a:xfrm>
          <a:custGeom>
            <a:avLst/>
            <a:gdLst/>
            <a:ahLst/>
            <a:cxnLst/>
            <a:rect r="r" b="b" t="t" l="l"/>
            <a:pathLst>
              <a:path h="973445" w="1118106">
                <a:moveTo>
                  <a:pt x="0" y="0"/>
                </a:moveTo>
                <a:lnTo>
                  <a:pt x="1118106" y="0"/>
                </a:lnTo>
                <a:lnTo>
                  <a:pt x="1118106" y="973445"/>
                </a:lnTo>
                <a:lnTo>
                  <a:pt x="0" y="9734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7955" r="0" b="-6905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5400000">
            <a:off x="13680768" y="3577081"/>
            <a:ext cx="442184" cy="379327"/>
          </a:xfrm>
          <a:custGeom>
            <a:avLst/>
            <a:gdLst/>
            <a:ahLst/>
            <a:cxnLst/>
            <a:rect r="r" b="b" t="t" l="l"/>
            <a:pathLst>
              <a:path h="379327" w="442184">
                <a:moveTo>
                  <a:pt x="0" y="0"/>
                </a:moveTo>
                <a:lnTo>
                  <a:pt x="442184" y="0"/>
                </a:lnTo>
                <a:lnTo>
                  <a:pt x="442184" y="379327"/>
                </a:lnTo>
                <a:lnTo>
                  <a:pt x="0" y="37932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073" r="0" b="-8497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871598" y="55954"/>
            <a:ext cx="14544804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O início! - Desktop !!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174779" y="1760732"/>
            <a:ext cx="9074835" cy="1746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66"/>
              </a:lnSpc>
              <a:spcBef>
                <a:spcPct val="0"/>
              </a:spcBef>
            </a:pPr>
            <a:r>
              <a:rPr lang="en-US" sz="333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333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ssim que o </a:t>
            </a:r>
            <a:r>
              <a:rPr lang="en-US" sz="333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333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plic</a:t>
            </a:r>
            <a:r>
              <a:rPr lang="en-US" sz="333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at</a:t>
            </a:r>
            <a:r>
              <a:rPr lang="en-US" sz="333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ivo fo</a:t>
            </a:r>
            <a:r>
              <a:rPr lang="en-US" sz="333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-US" sz="333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abert</a:t>
            </a:r>
            <a:r>
              <a:rPr lang="en-US" sz="333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-US" sz="333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essa tela será apresentada, com opções de entrada e cadastro.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729" y="8571535"/>
            <a:ext cx="9144000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Caso escolha Entrar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a tela de </a:t>
            </a:r>
            <a:r>
              <a:rPr lang="en-US" sz="33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Login 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será apresentada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1752600"/>
            <a:ext cx="18702327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448178" y="-71637"/>
            <a:ext cx="18989487" cy="1852812"/>
            <a:chOff x="0" y="0"/>
            <a:chExt cx="5001346" cy="48798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001347" cy="487983"/>
            </a:xfrm>
            <a:custGeom>
              <a:avLst/>
              <a:gdLst/>
              <a:ahLst/>
              <a:cxnLst/>
              <a:rect r="r" b="b" t="t" l="l"/>
              <a:pathLst>
                <a:path h="487983" w="5001347">
                  <a:moveTo>
                    <a:pt x="0" y="0"/>
                  </a:moveTo>
                  <a:lnTo>
                    <a:pt x="5001347" y="0"/>
                  </a:lnTo>
                  <a:lnTo>
                    <a:pt x="5001347" y="487983"/>
                  </a:lnTo>
                  <a:lnTo>
                    <a:pt x="0" y="487983"/>
                  </a:lnTo>
                  <a:close/>
                </a:path>
              </a:pathLst>
            </a:custGeom>
            <a:solidFill>
              <a:srgbClr val="5BB3C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5001346" cy="5451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0" y="-26476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547024" y="-36001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0" y="1781175"/>
            <a:ext cx="9230360" cy="4142124"/>
          </a:xfrm>
          <a:custGeom>
            <a:avLst/>
            <a:gdLst/>
            <a:ahLst/>
            <a:cxnLst/>
            <a:rect r="r" b="b" t="t" l="l"/>
            <a:pathLst>
              <a:path h="4142124" w="9230360">
                <a:moveTo>
                  <a:pt x="0" y="0"/>
                </a:moveTo>
                <a:lnTo>
                  <a:pt x="9230360" y="0"/>
                </a:lnTo>
                <a:lnTo>
                  <a:pt x="9230360" y="4142124"/>
                </a:lnTo>
                <a:lnTo>
                  <a:pt x="0" y="41421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230360" y="4592009"/>
            <a:ext cx="9057640" cy="5694991"/>
          </a:xfrm>
          <a:custGeom>
            <a:avLst/>
            <a:gdLst/>
            <a:ahLst/>
            <a:cxnLst/>
            <a:rect r="r" b="b" t="t" l="l"/>
            <a:pathLst>
              <a:path h="5694991" w="9057640">
                <a:moveTo>
                  <a:pt x="0" y="0"/>
                </a:moveTo>
                <a:lnTo>
                  <a:pt x="9057640" y="0"/>
                </a:lnTo>
                <a:lnTo>
                  <a:pt x="9057640" y="5694991"/>
                </a:lnTo>
                <a:lnTo>
                  <a:pt x="0" y="56949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5400000">
            <a:off x="3831888" y="6393729"/>
            <a:ext cx="1118106" cy="973445"/>
          </a:xfrm>
          <a:custGeom>
            <a:avLst/>
            <a:gdLst/>
            <a:ahLst/>
            <a:cxnLst/>
            <a:rect r="r" b="b" t="t" l="l"/>
            <a:pathLst>
              <a:path h="973445" w="1118106">
                <a:moveTo>
                  <a:pt x="0" y="0"/>
                </a:moveTo>
                <a:lnTo>
                  <a:pt x="1118106" y="0"/>
                </a:lnTo>
                <a:lnTo>
                  <a:pt x="1118106" y="973445"/>
                </a:lnTo>
                <a:lnTo>
                  <a:pt x="0" y="9734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7955" r="0" b="-6905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5400000">
            <a:off x="12965258" y="3217054"/>
            <a:ext cx="1118106" cy="973445"/>
          </a:xfrm>
          <a:custGeom>
            <a:avLst/>
            <a:gdLst/>
            <a:ahLst/>
            <a:cxnLst/>
            <a:rect r="r" b="b" t="t" l="l"/>
            <a:pathLst>
              <a:path h="973445" w="1118106">
                <a:moveTo>
                  <a:pt x="0" y="0"/>
                </a:moveTo>
                <a:lnTo>
                  <a:pt x="1118106" y="0"/>
                </a:lnTo>
                <a:lnTo>
                  <a:pt x="1118106" y="973445"/>
                </a:lnTo>
                <a:lnTo>
                  <a:pt x="0" y="9734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7955" r="0" b="-6905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419100"/>
            <a:ext cx="14544804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Cadastros - Desktop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80779" y="7479858"/>
            <a:ext cx="7820323" cy="431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Informações necessárias para cadastro de Pacientes.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938911" y="2208950"/>
            <a:ext cx="7640538" cy="431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Informações necessárias para cadastro de Médicos.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9994" y="0"/>
            <a:ext cx="18377994" cy="1752600"/>
            <a:chOff x="0" y="0"/>
            <a:chExt cx="4840295" cy="4615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40295" cy="461590"/>
            </a:xfrm>
            <a:custGeom>
              <a:avLst/>
              <a:gdLst/>
              <a:ahLst/>
              <a:cxnLst/>
              <a:rect r="r" b="b" t="t" l="l"/>
              <a:pathLst>
                <a:path h="461590" w="4840295">
                  <a:moveTo>
                    <a:pt x="0" y="0"/>
                  </a:moveTo>
                  <a:lnTo>
                    <a:pt x="4840295" y="0"/>
                  </a:lnTo>
                  <a:lnTo>
                    <a:pt x="4840295" y="461590"/>
                  </a:lnTo>
                  <a:lnTo>
                    <a:pt x="0" y="461590"/>
                  </a:lnTo>
                  <a:close/>
                </a:path>
              </a:pathLst>
            </a:custGeom>
            <a:solidFill>
              <a:srgbClr val="5BB3C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40295" cy="5187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0" y="1752600"/>
            <a:ext cx="18702327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0" y="-26476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547024" y="-36001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86150" y="5994211"/>
            <a:ext cx="1618542" cy="1410676"/>
          </a:xfrm>
          <a:custGeom>
            <a:avLst/>
            <a:gdLst/>
            <a:ahLst/>
            <a:cxnLst/>
            <a:rect r="r" b="b" t="t" l="l"/>
            <a:pathLst>
              <a:path h="1410676" w="1618542">
                <a:moveTo>
                  <a:pt x="0" y="0"/>
                </a:moveTo>
                <a:lnTo>
                  <a:pt x="1618541" y="0"/>
                </a:lnTo>
                <a:lnTo>
                  <a:pt x="1618541" y="1410676"/>
                </a:lnTo>
                <a:lnTo>
                  <a:pt x="0" y="14106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7946" r="0" b="-6788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522131" y="1915447"/>
            <a:ext cx="13765869" cy="8157528"/>
          </a:xfrm>
          <a:custGeom>
            <a:avLst/>
            <a:gdLst/>
            <a:ahLst/>
            <a:cxnLst/>
            <a:rect r="r" b="b" t="t" l="l"/>
            <a:pathLst>
              <a:path h="8157528" w="13765869">
                <a:moveTo>
                  <a:pt x="0" y="0"/>
                </a:moveTo>
                <a:lnTo>
                  <a:pt x="13765869" y="0"/>
                </a:lnTo>
                <a:lnTo>
                  <a:pt x="13765869" y="8157528"/>
                </a:lnTo>
                <a:lnTo>
                  <a:pt x="0" y="81575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53" t="0" r="-753" b="-1062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871598" y="182024"/>
            <a:ext cx="14544804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Tela de Inicio - Desktop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411527" y="4009211"/>
            <a:ext cx="5013894" cy="1389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49"/>
              </a:lnSpc>
              <a:spcBef>
                <a:spcPct val="0"/>
              </a:spcBef>
            </a:pPr>
            <a:r>
              <a:rPr lang="en-US" sz="2678">
                <a:solidFill>
                  <a:srgbClr val="323130"/>
                </a:solidFill>
                <a:latin typeface="Open Sans"/>
                <a:ea typeface="Open Sans"/>
                <a:cs typeface="Open Sans"/>
                <a:sym typeface="Open Sans"/>
              </a:rPr>
              <a:t>Após efetuar login  como “</a:t>
            </a:r>
            <a:r>
              <a:rPr lang="en-US" b="true" sz="2678">
                <a:solidFill>
                  <a:srgbClr val="3231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Médico</a:t>
            </a:r>
            <a:r>
              <a:rPr lang="en-US" sz="2678">
                <a:solidFill>
                  <a:srgbClr val="323130"/>
                </a:solidFill>
                <a:latin typeface="Open Sans"/>
                <a:ea typeface="Open Sans"/>
                <a:cs typeface="Open Sans"/>
                <a:sym typeface="Open Sans"/>
              </a:rPr>
              <a:t>” essa tela será apresentada.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1752600"/>
            <a:ext cx="18702327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89994" y="0"/>
            <a:ext cx="18377994" cy="1752600"/>
            <a:chOff x="0" y="0"/>
            <a:chExt cx="4840295" cy="46159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40295" cy="461590"/>
            </a:xfrm>
            <a:custGeom>
              <a:avLst/>
              <a:gdLst/>
              <a:ahLst/>
              <a:cxnLst/>
              <a:rect r="r" b="b" t="t" l="l"/>
              <a:pathLst>
                <a:path h="461590" w="4840295">
                  <a:moveTo>
                    <a:pt x="0" y="0"/>
                  </a:moveTo>
                  <a:lnTo>
                    <a:pt x="4840295" y="0"/>
                  </a:lnTo>
                  <a:lnTo>
                    <a:pt x="4840295" y="461590"/>
                  </a:lnTo>
                  <a:lnTo>
                    <a:pt x="0" y="461590"/>
                  </a:lnTo>
                  <a:close/>
                </a:path>
              </a:pathLst>
            </a:custGeom>
            <a:solidFill>
              <a:srgbClr val="5BB3C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840295" cy="5187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0" y="30674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547024" y="-7426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0" y="1827534"/>
            <a:ext cx="9428158" cy="5289729"/>
          </a:xfrm>
          <a:custGeom>
            <a:avLst/>
            <a:gdLst/>
            <a:ahLst/>
            <a:cxnLst/>
            <a:rect r="r" b="b" t="t" l="l"/>
            <a:pathLst>
              <a:path h="5289729" w="9428158">
                <a:moveTo>
                  <a:pt x="0" y="0"/>
                </a:moveTo>
                <a:lnTo>
                  <a:pt x="9428158" y="0"/>
                </a:lnTo>
                <a:lnTo>
                  <a:pt x="9428158" y="5289729"/>
                </a:lnTo>
                <a:lnTo>
                  <a:pt x="0" y="52897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637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428158" y="5392218"/>
            <a:ext cx="8859842" cy="4894782"/>
          </a:xfrm>
          <a:custGeom>
            <a:avLst/>
            <a:gdLst/>
            <a:ahLst/>
            <a:cxnLst/>
            <a:rect r="r" b="b" t="t" l="l"/>
            <a:pathLst>
              <a:path h="4894782" w="8859842">
                <a:moveTo>
                  <a:pt x="0" y="0"/>
                </a:moveTo>
                <a:lnTo>
                  <a:pt x="8859842" y="0"/>
                </a:lnTo>
                <a:lnTo>
                  <a:pt x="8859842" y="4894782"/>
                </a:lnTo>
                <a:lnTo>
                  <a:pt x="0" y="48947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68" r="0" b="-568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871598" y="210599"/>
            <a:ext cx="14964025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Telas de agendamento - Consulta !!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70488" y="8358563"/>
            <a:ext cx="7239748" cy="941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tela acima mostra como será feito o agendamento de consulta.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5400000">
            <a:off x="3896383" y="7312787"/>
            <a:ext cx="1118106" cy="973445"/>
          </a:xfrm>
          <a:custGeom>
            <a:avLst/>
            <a:gdLst/>
            <a:ahLst/>
            <a:cxnLst/>
            <a:rect r="r" b="b" t="t" l="l"/>
            <a:pathLst>
              <a:path h="973445" w="1118106">
                <a:moveTo>
                  <a:pt x="0" y="0"/>
                </a:moveTo>
                <a:lnTo>
                  <a:pt x="1118106" y="0"/>
                </a:lnTo>
                <a:lnTo>
                  <a:pt x="1118106" y="973445"/>
                </a:lnTo>
                <a:lnTo>
                  <a:pt x="0" y="9734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7955" r="0" b="-6905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069614" y="1907608"/>
            <a:ext cx="7457603" cy="1308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tela abaixo irá mostrar todos os médicos disponíveis para consultas, mostrando todas a suas informações.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5400000">
            <a:off x="13239363" y="3794420"/>
            <a:ext cx="1118106" cy="973445"/>
          </a:xfrm>
          <a:custGeom>
            <a:avLst/>
            <a:gdLst/>
            <a:ahLst/>
            <a:cxnLst/>
            <a:rect r="r" b="b" t="t" l="l"/>
            <a:pathLst>
              <a:path h="973445" w="1118106">
                <a:moveTo>
                  <a:pt x="0" y="0"/>
                </a:moveTo>
                <a:lnTo>
                  <a:pt x="1118106" y="0"/>
                </a:lnTo>
                <a:lnTo>
                  <a:pt x="1118106" y="973445"/>
                </a:lnTo>
                <a:lnTo>
                  <a:pt x="0" y="9734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7955" r="0" b="-6905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1752600"/>
            <a:ext cx="18702327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89994" y="0"/>
            <a:ext cx="18377994" cy="1752600"/>
            <a:chOff x="0" y="0"/>
            <a:chExt cx="4840295" cy="46159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40295" cy="461590"/>
            </a:xfrm>
            <a:custGeom>
              <a:avLst/>
              <a:gdLst/>
              <a:ahLst/>
              <a:cxnLst/>
              <a:rect r="r" b="b" t="t" l="l"/>
              <a:pathLst>
                <a:path h="461590" w="4840295">
                  <a:moveTo>
                    <a:pt x="0" y="0"/>
                  </a:moveTo>
                  <a:lnTo>
                    <a:pt x="4840295" y="0"/>
                  </a:lnTo>
                  <a:lnTo>
                    <a:pt x="4840295" y="461590"/>
                  </a:lnTo>
                  <a:lnTo>
                    <a:pt x="0" y="461590"/>
                  </a:lnTo>
                  <a:close/>
                </a:path>
              </a:pathLst>
            </a:custGeom>
            <a:solidFill>
              <a:srgbClr val="5BB3C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840295" cy="5187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0" y="30674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547024" y="-7426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762667" y="5065233"/>
            <a:ext cx="8525333" cy="5221767"/>
          </a:xfrm>
          <a:custGeom>
            <a:avLst/>
            <a:gdLst/>
            <a:ahLst/>
            <a:cxnLst/>
            <a:rect r="r" b="b" t="t" l="l"/>
            <a:pathLst>
              <a:path h="5221767" w="8525333">
                <a:moveTo>
                  <a:pt x="0" y="0"/>
                </a:moveTo>
                <a:lnTo>
                  <a:pt x="8525333" y="0"/>
                </a:lnTo>
                <a:lnTo>
                  <a:pt x="8525333" y="5221767"/>
                </a:lnTo>
                <a:lnTo>
                  <a:pt x="0" y="52217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1771650"/>
            <a:ext cx="9762667" cy="4380997"/>
          </a:xfrm>
          <a:custGeom>
            <a:avLst/>
            <a:gdLst/>
            <a:ahLst/>
            <a:cxnLst/>
            <a:rect r="r" b="b" t="t" l="l"/>
            <a:pathLst>
              <a:path h="4380997" w="9762667">
                <a:moveTo>
                  <a:pt x="0" y="0"/>
                </a:moveTo>
                <a:lnTo>
                  <a:pt x="9762667" y="0"/>
                </a:lnTo>
                <a:lnTo>
                  <a:pt x="9762667" y="4380997"/>
                </a:lnTo>
                <a:lnTo>
                  <a:pt x="0" y="43809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871598" y="348712"/>
            <a:ext cx="14544804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480"/>
              </a:lnSpc>
              <a:spcBef>
                <a:spcPct val="0"/>
              </a:spcBef>
            </a:pPr>
            <a:r>
              <a:rPr lang="en-US" sz="54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Telas de agendamento - Exame e Prescrição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09333" y="8131628"/>
            <a:ext cx="9144000" cy="869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tela acima mostra como o médico fará a prescrição de medicamentos para um paciente.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5400000">
            <a:off x="4544318" y="6683990"/>
            <a:ext cx="1118106" cy="973445"/>
          </a:xfrm>
          <a:custGeom>
            <a:avLst/>
            <a:gdLst/>
            <a:ahLst/>
            <a:cxnLst/>
            <a:rect r="r" b="b" t="t" l="l"/>
            <a:pathLst>
              <a:path h="973445" w="1118106">
                <a:moveTo>
                  <a:pt x="0" y="0"/>
                </a:moveTo>
                <a:lnTo>
                  <a:pt x="1118106" y="0"/>
                </a:lnTo>
                <a:lnTo>
                  <a:pt x="1118106" y="973445"/>
                </a:lnTo>
                <a:lnTo>
                  <a:pt x="0" y="9734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7955" r="0" b="-6905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928988" y="2124075"/>
            <a:ext cx="8192691" cy="1308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tela abaixo irá mostrar como é feito o agendamento de exames pelos médicos, com todas as informações necessárias.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5400000">
            <a:off x="13239829" y="3732937"/>
            <a:ext cx="1118106" cy="973445"/>
          </a:xfrm>
          <a:custGeom>
            <a:avLst/>
            <a:gdLst/>
            <a:ahLst/>
            <a:cxnLst/>
            <a:rect r="r" b="b" t="t" l="l"/>
            <a:pathLst>
              <a:path h="973445" w="1118106">
                <a:moveTo>
                  <a:pt x="0" y="0"/>
                </a:moveTo>
                <a:lnTo>
                  <a:pt x="1118106" y="0"/>
                </a:lnTo>
                <a:lnTo>
                  <a:pt x="1118106" y="973445"/>
                </a:lnTo>
                <a:lnTo>
                  <a:pt x="0" y="9734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7955" r="0" b="-6905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9994" y="0"/>
            <a:ext cx="18377994" cy="1752600"/>
            <a:chOff x="0" y="0"/>
            <a:chExt cx="4840295" cy="4615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40295" cy="461590"/>
            </a:xfrm>
            <a:custGeom>
              <a:avLst/>
              <a:gdLst/>
              <a:ahLst/>
              <a:cxnLst/>
              <a:rect r="r" b="b" t="t" l="l"/>
              <a:pathLst>
                <a:path h="461590" w="4840295">
                  <a:moveTo>
                    <a:pt x="0" y="0"/>
                  </a:moveTo>
                  <a:lnTo>
                    <a:pt x="4840295" y="0"/>
                  </a:lnTo>
                  <a:lnTo>
                    <a:pt x="4840295" y="461590"/>
                  </a:lnTo>
                  <a:lnTo>
                    <a:pt x="0" y="461590"/>
                  </a:lnTo>
                  <a:close/>
                </a:path>
              </a:pathLst>
            </a:custGeom>
            <a:solidFill>
              <a:srgbClr val="5BB3C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40295" cy="5187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0" y="1752600"/>
            <a:ext cx="18702327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0" y="-26476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547024" y="-45526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1762125"/>
            <a:ext cx="9144000" cy="5788859"/>
          </a:xfrm>
          <a:custGeom>
            <a:avLst/>
            <a:gdLst/>
            <a:ahLst/>
            <a:cxnLst/>
            <a:rect r="r" b="b" t="t" l="l"/>
            <a:pathLst>
              <a:path h="5788859" w="9144000">
                <a:moveTo>
                  <a:pt x="0" y="0"/>
                </a:moveTo>
                <a:lnTo>
                  <a:pt x="9144000" y="0"/>
                </a:lnTo>
                <a:lnTo>
                  <a:pt x="9144000" y="5788859"/>
                </a:lnTo>
                <a:lnTo>
                  <a:pt x="0" y="57888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646" t="0" r="-2646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825828" y="1762125"/>
            <a:ext cx="6349310" cy="6350398"/>
          </a:xfrm>
          <a:custGeom>
            <a:avLst/>
            <a:gdLst/>
            <a:ahLst/>
            <a:cxnLst/>
            <a:rect r="r" b="b" t="t" l="l"/>
            <a:pathLst>
              <a:path h="6350398" w="6349310">
                <a:moveTo>
                  <a:pt x="0" y="0"/>
                </a:moveTo>
                <a:lnTo>
                  <a:pt x="6349310" y="0"/>
                </a:lnTo>
                <a:lnTo>
                  <a:pt x="6349310" y="6350398"/>
                </a:lnTo>
                <a:lnTo>
                  <a:pt x="0" y="63503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234" r="0" b="-15045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871598" y="182024"/>
            <a:ext cx="14544804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Tela de Pagamento - Desktop !!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12651" y="8064898"/>
            <a:ext cx="11320723" cy="1819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Quando o Paciente faz todas as suas escolhas de consulta, será apresentada a </a:t>
            </a:r>
            <a:r>
              <a:rPr lang="en-US" sz="26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“Tela de Pagamento”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tendo opções de pagamento como débito, crédito, PIX e boleto com download automático, como apresentado na imagem a seguir.</a:t>
            </a:r>
          </a:p>
        </p:txBody>
      </p:sp>
      <p:sp>
        <p:nvSpPr>
          <p:cNvPr name="AutoShape 12" id="12"/>
          <p:cNvSpPr/>
          <p:nvPr/>
        </p:nvSpPr>
        <p:spPr>
          <a:xfrm>
            <a:off x="16139307" y="8962298"/>
            <a:ext cx="9525" cy="83656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-5400000">
            <a:off x="15682442" y="8116766"/>
            <a:ext cx="913731" cy="796383"/>
          </a:xfrm>
          <a:custGeom>
            <a:avLst/>
            <a:gdLst/>
            <a:ahLst/>
            <a:cxnLst/>
            <a:rect r="r" b="b" t="t" l="l"/>
            <a:pathLst>
              <a:path h="796383" w="913731">
                <a:moveTo>
                  <a:pt x="0" y="0"/>
                </a:moveTo>
                <a:lnTo>
                  <a:pt x="913731" y="0"/>
                </a:lnTo>
                <a:lnTo>
                  <a:pt x="913731" y="796383"/>
                </a:lnTo>
                <a:lnTo>
                  <a:pt x="0" y="7963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7946" r="0" b="-6788"/>
            </a:stretch>
          </a:blipFill>
        </p:spPr>
      </p:sp>
      <p:sp>
        <p:nvSpPr>
          <p:cNvPr name="AutoShape 14" id="14"/>
          <p:cNvSpPr/>
          <p:nvPr/>
        </p:nvSpPr>
        <p:spPr>
          <a:xfrm>
            <a:off x="8725689" y="9780032"/>
            <a:ext cx="7432668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1752600"/>
            <a:ext cx="18702327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89994" y="0"/>
            <a:ext cx="18377994" cy="1752600"/>
            <a:chOff x="0" y="0"/>
            <a:chExt cx="4840295" cy="46159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40295" cy="461590"/>
            </a:xfrm>
            <a:custGeom>
              <a:avLst/>
              <a:gdLst/>
              <a:ahLst/>
              <a:cxnLst/>
              <a:rect r="r" b="b" t="t" l="l"/>
              <a:pathLst>
                <a:path h="461590" w="4840295">
                  <a:moveTo>
                    <a:pt x="0" y="0"/>
                  </a:moveTo>
                  <a:lnTo>
                    <a:pt x="4840295" y="0"/>
                  </a:lnTo>
                  <a:lnTo>
                    <a:pt x="4840295" y="461590"/>
                  </a:lnTo>
                  <a:lnTo>
                    <a:pt x="0" y="461590"/>
                  </a:lnTo>
                  <a:close/>
                </a:path>
              </a:pathLst>
            </a:custGeom>
            <a:solidFill>
              <a:srgbClr val="5BB3C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840295" cy="5187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0" y="-7426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547024" y="-45526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09258" y="1823702"/>
            <a:ext cx="7805911" cy="3771200"/>
          </a:xfrm>
          <a:custGeom>
            <a:avLst/>
            <a:gdLst/>
            <a:ahLst/>
            <a:cxnLst/>
            <a:rect r="r" b="b" t="t" l="l"/>
            <a:pathLst>
              <a:path h="3771200" w="7805911">
                <a:moveTo>
                  <a:pt x="0" y="0"/>
                </a:moveTo>
                <a:lnTo>
                  <a:pt x="7805911" y="0"/>
                </a:lnTo>
                <a:lnTo>
                  <a:pt x="7805911" y="3771200"/>
                </a:lnTo>
                <a:lnTo>
                  <a:pt x="0" y="3771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428" r="0" b="-3428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482601" y="1823702"/>
            <a:ext cx="7543944" cy="3842302"/>
          </a:xfrm>
          <a:custGeom>
            <a:avLst/>
            <a:gdLst/>
            <a:ahLst/>
            <a:cxnLst/>
            <a:rect r="r" b="b" t="t" l="l"/>
            <a:pathLst>
              <a:path h="3842302" w="7543944">
                <a:moveTo>
                  <a:pt x="0" y="0"/>
                </a:moveTo>
                <a:lnTo>
                  <a:pt x="7543944" y="0"/>
                </a:lnTo>
                <a:lnTo>
                  <a:pt x="7543944" y="3842302"/>
                </a:lnTo>
                <a:lnTo>
                  <a:pt x="0" y="38423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907" r="0" b="-1907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09258" y="5980329"/>
            <a:ext cx="7805911" cy="3999823"/>
          </a:xfrm>
          <a:custGeom>
            <a:avLst/>
            <a:gdLst/>
            <a:ahLst/>
            <a:cxnLst/>
            <a:rect r="r" b="b" t="t" l="l"/>
            <a:pathLst>
              <a:path h="3999823" w="7805911">
                <a:moveTo>
                  <a:pt x="0" y="0"/>
                </a:moveTo>
                <a:lnTo>
                  <a:pt x="7805911" y="0"/>
                </a:lnTo>
                <a:lnTo>
                  <a:pt x="7805911" y="3999824"/>
                </a:lnTo>
                <a:lnTo>
                  <a:pt x="0" y="39998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4652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482601" y="5980329"/>
            <a:ext cx="7543944" cy="3999823"/>
          </a:xfrm>
          <a:custGeom>
            <a:avLst/>
            <a:gdLst/>
            <a:ahLst/>
            <a:cxnLst/>
            <a:rect r="r" b="b" t="t" l="l"/>
            <a:pathLst>
              <a:path h="3999823" w="7543944">
                <a:moveTo>
                  <a:pt x="0" y="0"/>
                </a:moveTo>
                <a:lnTo>
                  <a:pt x="7543944" y="0"/>
                </a:lnTo>
                <a:lnTo>
                  <a:pt x="7543944" y="3999824"/>
                </a:lnTo>
                <a:lnTo>
                  <a:pt x="0" y="399982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0790" t="-6342" r="-1079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871598" y="182024"/>
            <a:ext cx="14544804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Tela de Históricos - Desktop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DAGr2NHznZg</dc:identifier>
  <dcterms:modified xsi:type="dcterms:W3CDTF">2011-08-01T06:04:30Z</dcterms:modified>
  <cp:revision>1</cp:revision>
  <dc:title>TeleMedicina</dc:title>
</cp:coreProperties>
</file>